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4" r:id="rId2"/>
    <p:sldMasterId id="2147483738" r:id="rId3"/>
  </p:sldMasterIdLst>
  <p:notesMasterIdLst>
    <p:notesMasterId r:id="rId27"/>
  </p:notesMasterIdLst>
  <p:handoutMasterIdLst>
    <p:handoutMasterId r:id="rId28"/>
  </p:handoutMasterIdLst>
  <p:sldIdLst>
    <p:sldId id="280" r:id="rId4"/>
    <p:sldId id="301" r:id="rId5"/>
    <p:sldId id="302" r:id="rId6"/>
    <p:sldId id="303" r:id="rId7"/>
    <p:sldId id="321" r:id="rId8"/>
    <p:sldId id="322" r:id="rId9"/>
    <p:sldId id="308" r:id="rId10"/>
    <p:sldId id="306" r:id="rId11"/>
    <p:sldId id="307" r:id="rId12"/>
    <p:sldId id="323" r:id="rId13"/>
    <p:sldId id="310" r:id="rId14"/>
    <p:sldId id="311" r:id="rId15"/>
    <p:sldId id="315" r:id="rId16"/>
    <p:sldId id="314" r:id="rId17"/>
    <p:sldId id="313" r:id="rId18"/>
    <p:sldId id="312" r:id="rId19"/>
    <p:sldId id="319" r:id="rId20"/>
    <p:sldId id="318" r:id="rId21"/>
    <p:sldId id="316" r:id="rId22"/>
    <p:sldId id="324" r:id="rId23"/>
    <p:sldId id="320" r:id="rId24"/>
    <p:sldId id="317" r:id="rId25"/>
    <p:sldId id="297" r:id="rId26"/>
  </p:sldIdLst>
  <p:sldSz cx="16254413" cy="9144000"/>
  <p:notesSz cx="6858000" cy="9144000"/>
  <p:defaultTextStyle>
    <a:defPPr>
      <a:defRPr lang="nb-NO"/>
    </a:defPPr>
    <a:lvl1pPr marL="0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1pPr>
    <a:lvl2pPr marL="574975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2pPr>
    <a:lvl3pPr marL="1149949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3pPr>
    <a:lvl4pPr marL="1724924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4pPr>
    <a:lvl5pPr marL="2299899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5pPr>
    <a:lvl6pPr marL="2874874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6pPr>
    <a:lvl7pPr marL="3449848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7pPr>
    <a:lvl8pPr marL="4024823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8pPr>
    <a:lvl9pPr marL="4599798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2B3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4A25ADB-DEBE-437F-9F4D-222A1CA7A4A5}" v="55" dt="2021-03-24T09:59:51.3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57" autoAdjust="0"/>
    <p:restoredTop sz="55331" autoAdjust="0"/>
  </p:normalViewPr>
  <p:slideViewPr>
    <p:cSldViewPr snapToGrid="0">
      <p:cViewPr varScale="1">
        <p:scale>
          <a:sx n="47" d="100"/>
          <a:sy n="47" d="100"/>
        </p:scale>
        <p:origin x="255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>
            <a:extLst>
              <a:ext uri="{FF2B5EF4-FFF2-40B4-BE49-F238E27FC236}">
                <a16:creationId xmlns:a16="http://schemas.microsoft.com/office/drawing/2014/main" id="{C97D9F32-F20C-4DB6-9AA8-FF5CEA8D115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159CB09C-20D6-4E98-B90F-BDF87D963BC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5AD78B-924F-4294-8809-135CCCE6CC67}" type="datetimeFigureOut">
              <a:rPr lang="nb-NO" smtClean="0"/>
              <a:t>25.03.2021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06CB1BA3-312D-4209-8EA0-1B3A050A5B7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41C6328D-6A92-426F-9F1D-E51EC222C29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4377C6-E647-4E98-8F65-2DC6962E8ED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754759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D38D80-5572-4766-906D-11DE0BF4C9B8}" type="datetimeFigureOut">
              <a:rPr lang="nb-NO" smtClean="0"/>
              <a:t>25.03.2021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80409D-D1C3-470E-9080-1D1D1DFA8CF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10789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orge.no/nn/elektronisk-id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eid.difi.no/nn/korleis-bestille-pin-kodar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Dette </a:t>
            </a:r>
            <a:r>
              <a:rPr lang="en-US" dirty="0" err="1"/>
              <a:t>kurset</a:t>
            </a:r>
            <a:r>
              <a:rPr lang="en-US" dirty="0"/>
              <a:t> er </a:t>
            </a:r>
            <a:r>
              <a:rPr lang="en-US" dirty="0" err="1"/>
              <a:t>laga</a:t>
            </a:r>
            <a:r>
              <a:rPr lang="en-US" dirty="0"/>
              <a:t> for </a:t>
            </a:r>
            <a:r>
              <a:rPr lang="en-US" dirty="0" err="1"/>
              <a:t>dei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vil</a:t>
            </a:r>
            <a:r>
              <a:rPr lang="en-US" dirty="0"/>
              <a:t> </a:t>
            </a:r>
            <a:r>
              <a:rPr lang="en-US" baseline="0" dirty="0" err="1"/>
              <a:t>opprette</a:t>
            </a:r>
            <a:r>
              <a:rPr lang="en-US" baseline="0" dirty="0"/>
              <a:t> den </a:t>
            </a:r>
            <a:r>
              <a:rPr lang="en-US" baseline="0" dirty="0" err="1"/>
              <a:t>elektroniske</a:t>
            </a:r>
            <a:r>
              <a:rPr lang="en-US" baseline="0" dirty="0"/>
              <a:t> ID-</a:t>
            </a:r>
            <a:r>
              <a:rPr lang="en-US" baseline="0" dirty="0" err="1"/>
              <a:t>en</a:t>
            </a:r>
            <a:r>
              <a:rPr lang="en-US" baseline="0" dirty="0"/>
              <a:t> </a:t>
            </a:r>
            <a:r>
              <a:rPr lang="en-US" baseline="0" dirty="0" err="1"/>
              <a:t>MinID</a:t>
            </a:r>
            <a:r>
              <a:rPr lang="en-US" baseline="0" dirty="0"/>
              <a:t>.</a:t>
            </a:r>
          </a:p>
          <a:p>
            <a:pPr eaLnBrk="1" hangingPunct="1"/>
            <a:r>
              <a:rPr lang="en-US" baseline="0" dirty="0" err="1"/>
              <a:t>Ynskjer</a:t>
            </a:r>
            <a:r>
              <a:rPr lang="en-US" baseline="0" dirty="0"/>
              <a:t> de at </a:t>
            </a:r>
            <a:r>
              <a:rPr lang="en-US" baseline="0" dirty="0" err="1"/>
              <a:t>kurset</a:t>
            </a:r>
            <a:r>
              <a:rPr lang="en-US" baseline="0" dirty="0"/>
              <a:t> </a:t>
            </a:r>
            <a:r>
              <a:rPr lang="en-US" baseline="0" dirty="0" err="1"/>
              <a:t>skal</a:t>
            </a:r>
            <a:r>
              <a:rPr lang="en-US" baseline="0" dirty="0"/>
              <a:t> </a:t>
            </a:r>
            <a:r>
              <a:rPr lang="en-US" baseline="0" dirty="0" err="1"/>
              <a:t>vere</a:t>
            </a:r>
            <a:r>
              <a:rPr lang="en-US" baseline="0" dirty="0"/>
              <a:t> </a:t>
            </a:r>
            <a:r>
              <a:rPr lang="en-US" baseline="0" dirty="0" err="1"/>
              <a:t>eit</a:t>
            </a:r>
            <a:r>
              <a:rPr lang="en-US" baseline="0" dirty="0"/>
              <a:t> </a:t>
            </a:r>
            <a:r>
              <a:rPr lang="en-US" baseline="0" dirty="0" err="1"/>
              <a:t>praktisk</a:t>
            </a:r>
            <a:r>
              <a:rPr lang="en-US" baseline="0" dirty="0"/>
              <a:t> </a:t>
            </a:r>
            <a:r>
              <a:rPr lang="en-US" baseline="0" dirty="0" err="1"/>
              <a:t>kurs</a:t>
            </a:r>
            <a:r>
              <a:rPr lang="en-US" baseline="0" dirty="0"/>
              <a:t> </a:t>
            </a:r>
            <a:r>
              <a:rPr lang="en-US" baseline="0" dirty="0" err="1"/>
              <a:t>i</a:t>
            </a:r>
            <a:r>
              <a:rPr lang="en-US" baseline="0" dirty="0"/>
              <a:t> å </a:t>
            </a:r>
            <a:r>
              <a:rPr lang="en-US" baseline="0" dirty="0" err="1"/>
              <a:t>opprette</a:t>
            </a:r>
            <a:r>
              <a:rPr lang="en-US" baseline="0" dirty="0"/>
              <a:t> </a:t>
            </a:r>
            <a:r>
              <a:rPr lang="en-US" baseline="0" dirty="0" err="1"/>
              <a:t>MinID</a:t>
            </a:r>
            <a:r>
              <a:rPr lang="en-US" baseline="0" dirty="0"/>
              <a:t>, </a:t>
            </a:r>
            <a:r>
              <a:rPr lang="en-US" baseline="0" dirty="0" err="1"/>
              <a:t>må</a:t>
            </a:r>
            <a:r>
              <a:rPr lang="en-US" baseline="0" dirty="0"/>
              <a:t> </a:t>
            </a:r>
            <a:r>
              <a:rPr lang="en-US" baseline="0" dirty="0" err="1"/>
              <a:t>deltakarane</a:t>
            </a:r>
            <a:r>
              <a:rPr lang="en-US" baseline="0" dirty="0"/>
              <a:t> ha </a:t>
            </a:r>
            <a:r>
              <a:rPr lang="en-US" baseline="0" dirty="0" err="1"/>
              <a:t>skaffa</a:t>
            </a:r>
            <a:r>
              <a:rPr lang="en-US" baseline="0" dirty="0"/>
              <a:t> seg </a:t>
            </a:r>
            <a:r>
              <a:rPr lang="en-US" baseline="0" dirty="0" err="1"/>
              <a:t>personleg</a:t>
            </a:r>
            <a:r>
              <a:rPr lang="en-US" baseline="0" dirty="0"/>
              <a:t> PIN-</a:t>
            </a:r>
            <a:r>
              <a:rPr lang="en-US" baseline="0" dirty="0" err="1"/>
              <a:t>kodebrev</a:t>
            </a:r>
            <a:r>
              <a:rPr lang="en-US" baseline="0" dirty="0"/>
              <a:t> for </a:t>
            </a:r>
            <a:r>
              <a:rPr lang="en-US" baseline="0" dirty="0" err="1"/>
              <a:t>MinID</a:t>
            </a:r>
            <a:r>
              <a:rPr lang="en-US" baseline="0" dirty="0"/>
              <a:t> </a:t>
            </a:r>
            <a:r>
              <a:rPr lang="en-US" baseline="0" dirty="0" err="1"/>
              <a:t>før</a:t>
            </a:r>
            <a:r>
              <a:rPr lang="en-US" baseline="0" dirty="0"/>
              <a:t> </a:t>
            </a:r>
            <a:r>
              <a:rPr lang="en-US" baseline="0" dirty="0" err="1"/>
              <a:t>kurset</a:t>
            </a:r>
            <a:r>
              <a:rPr lang="en-US" baseline="0" dirty="0"/>
              <a:t>.</a:t>
            </a:r>
          </a:p>
          <a:p>
            <a:pPr eaLnBrk="1" hangingPunct="1"/>
            <a:endParaRPr lang="en-US" dirty="0"/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="0" i="0" baseline="0" dirty="0"/>
              <a:t>Under teksten: ‘</a:t>
            </a:r>
            <a:r>
              <a:rPr lang="en-US" b="1" i="1" dirty="0"/>
              <a:t>Manus for </a:t>
            </a:r>
            <a:r>
              <a:rPr lang="en-US" b="1" i="1" dirty="0" err="1"/>
              <a:t>læraren</a:t>
            </a:r>
            <a:r>
              <a:rPr lang="nb-NO" b="1" i="1" baseline="0" dirty="0"/>
              <a:t>’. </a:t>
            </a:r>
            <a:r>
              <a:rPr lang="en-US" i="0" dirty="0"/>
              <a:t>Denne</a:t>
            </a:r>
            <a:r>
              <a:rPr lang="en-US" i="0" baseline="0" dirty="0"/>
              <a:t> </a:t>
            </a:r>
            <a:r>
              <a:rPr lang="en-US" i="0" baseline="0" dirty="0" err="1"/>
              <a:t>informasjonen</a:t>
            </a:r>
            <a:r>
              <a:rPr lang="en-US" i="0" baseline="0" dirty="0"/>
              <a:t> </a:t>
            </a:r>
            <a:r>
              <a:rPr lang="en-US" i="0" baseline="0" dirty="0" err="1"/>
              <a:t>skal</a:t>
            </a:r>
            <a:r>
              <a:rPr lang="en-US" i="0" baseline="0" dirty="0"/>
              <a:t> </a:t>
            </a:r>
            <a:r>
              <a:rPr lang="en-US" i="0" baseline="0" dirty="0" err="1"/>
              <a:t>læraren</a:t>
            </a:r>
            <a:r>
              <a:rPr lang="en-US" i="0" baseline="0" dirty="0"/>
              <a:t> </a:t>
            </a:r>
            <a:r>
              <a:rPr lang="en-US" i="0" baseline="0" dirty="0" err="1"/>
              <a:t>bruke</a:t>
            </a:r>
            <a:r>
              <a:rPr lang="en-US" i="0" baseline="0" dirty="0"/>
              <a:t> for å </a:t>
            </a:r>
            <a:r>
              <a:rPr lang="en-US" i="0" baseline="0" dirty="0" err="1"/>
              <a:t>tydeleggjere</a:t>
            </a:r>
            <a:r>
              <a:rPr lang="en-US" i="0" baseline="0" dirty="0"/>
              <a:t> </a:t>
            </a:r>
            <a:r>
              <a:rPr lang="en-US" i="0" baseline="0" dirty="0" err="1"/>
              <a:t>informasjonen</a:t>
            </a:r>
            <a:r>
              <a:rPr lang="en-US" i="0" baseline="0" dirty="0"/>
              <a:t> </a:t>
            </a:r>
            <a:r>
              <a:rPr lang="en-US" i="0" baseline="0" dirty="0" err="1"/>
              <a:t>i</a:t>
            </a:r>
            <a:r>
              <a:rPr lang="en-US" i="0" baseline="0" dirty="0"/>
              <a:t> </a:t>
            </a:r>
            <a:r>
              <a:rPr lang="en-US" i="0" baseline="0" dirty="0" err="1"/>
              <a:t>lysbilda</a:t>
            </a:r>
            <a:r>
              <a:rPr lang="en-US" i="0" baseline="0" dirty="0"/>
              <a:t>.</a:t>
            </a:r>
            <a:endParaRPr lang="en-US" i="1" dirty="0"/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="0" i="0" baseline="0" dirty="0"/>
              <a:t>Under teksten: ‘</a:t>
            </a:r>
            <a:r>
              <a:rPr lang="nb-NO" b="1" i="1" baseline="0" dirty="0"/>
              <a:t>Bakgrunnsinformasjon til </a:t>
            </a:r>
            <a:r>
              <a:rPr lang="nb-NO" b="1" i="1" baseline="0" dirty="0" err="1"/>
              <a:t>læraren</a:t>
            </a:r>
            <a:r>
              <a:rPr lang="nb-NO" b="1" i="1" baseline="0" dirty="0"/>
              <a:t>’. </a:t>
            </a:r>
            <a:r>
              <a:rPr lang="en-US" i="0" dirty="0"/>
              <a:t>Dette</a:t>
            </a:r>
            <a:r>
              <a:rPr lang="en-US" i="0" baseline="0" dirty="0"/>
              <a:t> er KUN </a:t>
            </a:r>
            <a:r>
              <a:rPr lang="en-US" i="0" baseline="0" dirty="0" err="1"/>
              <a:t>bakgrunnsinformasjon</a:t>
            </a:r>
            <a:r>
              <a:rPr lang="en-US" i="0" baseline="0" dirty="0"/>
              <a:t> </a:t>
            </a:r>
            <a:r>
              <a:rPr lang="en-US" i="0" baseline="0" dirty="0" err="1"/>
              <a:t>til</a:t>
            </a:r>
            <a:r>
              <a:rPr lang="en-US" i="0" baseline="0" dirty="0"/>
              <a:t> </a:t>
            </a:r>
            <a:r>
              <a:rPr lang="en-US" i="0" baseline="0" dirty="0" err="1"/>
              <a:t>læraren</a:t>
            </a:r>
            <a:r>
              <a:rPr lang="en-US" i="0" baseline="0" dirty="0"/>
              <a:t>, </a:t>
            </a:r>
            <a:r>
              <a:rPr lang="en-US" i="0" baseline="0" dirty="0" err="1"/>
              <a:t>dersom</a:t>
            </a:r>
            <a:r>
              <a:rPr lang="en-US" i="0" baseline="0" dirty="0"/>
              <a:t> det </a:t>
            </a:r>
            <a:r>
              <a:rPr lang="en-US" i="0" baseline="0" dirty="0" err="1"/>
              <a:t>kjem</a:t>
            </a:r>
            <a:r>
              <a:rPr lang="en-US" i="0" baseline="0" dirty="0"/>
              <a:t> </a:t>
            </a:r>
            <a:r>
              <a:rPr lang="en-US" i="0" baseline="0" dirty="0" err="1"/>
              <a:t>spørsmål</a:t>
            </a:r>
            <a:r>
              <a:rPr lang="en-US" i="0" baseline="0" dirty="0"/>
              <a:t>, </a:t>
            </a:r>
            <a:r>
              <a:rPr lang="en-US" i="0" baseline="0" dirty="0" err="1"/>
              <a:t>og</a:t>
            </a:r>
            <a:r>
              <a:rPr lang="en-US" i="0" baseline="0" dirty="0"/>
              <a:t> for at </a:t>
            </a:r>
            <a:r>
              <a:rPr lang="en-US" i="0" baseline="0" dirty="0" err="1"/>
              <a:t>lærar</a:t>
            </a:r>
            <a:r>
              <a:rPr lang="en-US" i="0" baseline="0" dirty="0"/>
              <a:t> </a:t>
            </a:r>
            <a:r>
              <a:rPr lang="en-US" i="0" baseline="0" dirty="0" err="1"/>
              <a:t>skal</a:t>
            </a:r>
            <a:r>
              <a:rPr lang="en-US" i="0" baseline="0" dirty="0"/>
              <a:t> ha </a:t>
            </a:r>
            <a:r>
              <a:rPr lang="en-US" i="0" baseline="0" dirty="0" err="1"/>
              <a:t>noko</a:t>
            </a:r>
            <a:r>
              <a:rPr lang="en-US" i="0" baseline="0" dirty="0"/>
              <a:t> </a:t>
            </a:r>
            <a:r>
              <a:rPr lang="en-US" i="0" baseline="0" dirty="0" err="1"/>
              <a:t>meir</a:t>
            </a:r>
            <a:r>
              <a:rPr lang="en-US" i="0" baseline="0" dirty="0"/>
              <a:t> </a:t>
            </a:r>
            <a:r>
              <a:rPr lang="en-US" i="0" baseline="0" dirty="0" err="1"/>
              <a:t>kjennskap</a:t>
            </a:r>
            <a:r>
              <a:rPr lang="en-US" i="0" baseline="0" dirty="0"/>
              <a:t> </a:t>
            </a:r>
            <a:r>
              <a:rPr lang="en-US" i="0" baseline="0" dirty="0" err="1"/>
              <a:t>til</a:t>
            </a:r>
            <a:r>
              <a:rPr lang="en-US" i="0" baseline="0" dirty="0"/>
              <a:t> </a:t>
            </a:r>
            <a:r>
              <a:rPr lang="en-US" i="0" baseline="0" dirty="0" err="1"/>
              <a:t>MinID</a:t>
            </a:r>
            <a:r>
              <a:rPr lang="en-US" i="0" baseline="0" dirty="0"/>
              <a:t>. </a:t>
            </a:r>
            <a:endParaRPr lang="nb-NO" i="1" baseline="0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80409D-D1C3-470E-9080-1D1D1DFA8CF6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034535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/>
              <a:t>Manus for </a:t>
            </a:r>
            <a:r>
              <a:rPr lang="en-US" b="1" i="1" dirty="0" err="1"/>
              <a:t>læraren</a:t>
            </a:r>
            <a:r>
              <a:rPr lang="en-US" b="1" i="1" dirty="0"/>
              <a:t>: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Når du har fått PIN-</a:t>
            </a:r>
            <a:r>
              <a:rPr lang="nb-NO" dirty="0" err="1"/>
              <a:t>kodane</a:t>
            </a:r>
            <a:r>
              <a:rPr lang="nb-NO" dirty="0"/>
              <a:t> i posten, gå på nytt til </a:t>
            </a:r>
            <a:r>
              <a:rPr lang="nb-NO" dirty="0" err="1"/>
              <a:t>eit</a:t>
            </a:r>
            <a:r>
              <a:rPr lang="nb-NO" baseline="0" dirty="0"/>
              <a:t> innloggingsbilde for ID-porten. Klikk på </a:t>
            </a:r>
            <a:r>
              <a:rPr lang="nb-NO" baseline="0" dirty="0" err="1"/>
              <a:t>MinID</a:t>
            </a:r>
            <a:r>
              <a:rPr lang="nb-NO" baseline="0" dirty="0"/>
              <a:t>.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baseline="0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 </a:t>
            </a:r>
            <a:endParaRPr lang="nb-NO" i="1" baseline="0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="1" i="1" baseline="0" dirty="0"/>
              <a:t>Bakgrunnsinformasjon til </a:t>
            </a:r>
            <a:r>
              <a:rPr lang="nb-NO" b="1" i="1" baseline="0" dirty="0" err="1"/>
              <a:t>læraren</a:t>
            </a:r>
            <a:r>
              <a:rPr lang="nb-NO" b="1" i="1" baseline="0" dirty="0"/>
              <a:t>: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Klikk på: ‘Logg inn’ </a:t>
            </a:r>
            <a:r>
              <a:rPr lang="nb-NO" baseline="0" dirty="0" err="1"/>
              <a:t>frå</a:t>
            </a:r>
            <a:r>
              <a:rPr lang="nb-NO" baseline="0" dirty="0"/>
              <a:t> ei </a:t>
            </a:r>
            <a:r>
              <a:rPr lang="nb-NO" baseline="0" dirty="0" err="1"/>
              <a:t>offentleg</a:t>
            </a:r>
            <a:r>
              <a:rPr lang="nb-NO" baseline="0" dirty="0"/>
              <a:t> nettside for å komme til innloggingsbildet for ID-porten.</a:t>
            </a:r>
            <a:endParaRPr lang="nb-NO" b="0" i="0" dirty="0"/>
          </a:p>
          <a:p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80409D-D1C3-470E-9080-1D1D1DFA8CF6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233644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/>
              <a:t>Manus for </a:t>
            </a:r>
            <a:r>
              <a:rPr lang="en-US" b="1" i="1" dirty="0" err="1"/>
              <a:t>læraren</a:t>
            </a:r>
            <a:r>
              <a:rPr lang="en-US" b="1" i="1" dirty="0"/>
              <a:t>:</a:t>
            </a:r>
          </a:p>
          <a:p>
            <a:r>
              <a:rPr lang="en-US" b="0" i="0" dirty="0"/>
              <a:t>Her </a:t>
            </a:r>
            <a:r>
              <a:rPr lang="en-US" b="0" i="0" dirty="0" err="1"/>
              <a:t>skal</a:t>
            </a:r>
            <a:r>
              <a:rPr lang="en-US" b="0" i="0" dirty="0"/>
              <a:t> du </a:t>
            </a:r>
            <a:r>
              <a:rPr lang="en-US" b="0" i="0" dirty="0" err="1"/>
              <a:t>berre</a:t>
            </a:r>
            <a:r>
              <a:rPr lang="en-US" b="0" i="0" dirty="0"/>
              <a:t> </a:t>
            </a:r>
            <a:r>
              <a:rPr lang="en-US" b="0" i="0" dirty="0" err="1"/>
              <a:t>klikke</a:t>
            </a:r>
            <a:r>
              <a:rPr lang="en-US" b="0" i="0" dirty="0"/>
              <a:t> </a:t>
            </a:r>
            <a:r>
              <a:rPr lang="en-US" b="0" i="0" dirty="0" err="1"/>
              <a:t>på</a:t>
            </a:r>
            <a:r>
              <a:rPr lang="en-US" b="0" i="0" dirty="0"/>
              <a:t> ‘</a:t>
            </a:r>
            <a:r>
              <a:rPr lang="en-US" b="0" i="0" dirty="0" err="1"/>
              <a:t>Registrer</a:t>
            </a:r>
            <a:r>
              <a:rPr lang="en-US" b="0" i="0" baseline="0" dirty="0"/>
              <a:t> </a:t>
            </a:r>
            <a:r>
              <a:rPr lang="en-US" b="0" i="0" baseline="0" dirty="0" err="1"/>
              <a:t>ny</a:t>
            </a:r>
            <a:r>
              <a:rPr lang="en-US" b="0" i="0" baseline="0" dirty="0"/>
              <a:t> </a:t>
            </a:r>
            <a:r>
              <a:rPr lang="en-US" b="0" i="0" baseline="0" dirty="0" err="1"/>
              <a:t>brukar</a:t>
            </a:r>
            <a:r>
              <a:rPr lang="en-US" b="0" i="0" baseline="0" dirty="0"/>
              <a:t>’ for å </a:t>
            </a:r>
            <a:r>
              <a:rPr lang="en-US" b="0" i="0" baseline="0" dirty="0" err="1"/>
              <a:t>få</a:t>
            </a:r>
            <a:r>
              <a:rPr lang="en-US" b="0" i="0" baseline="0" dirty="0"/>
              <a:t> </a:t>
            </a:r>
            <a:r>
              <a:rPr lang="en-US" b="0" i="0" baseline="0" dirty="0" err="1"/>
              <a:t>fram</a:t>
            </a:r>
            <a:r>
              <a:rPr lang="en-US" b="0" i="0" baseline="0" dirty="0"/>
              <a:t> </a:t>
            </a:r>
            <a:r>
              <a:rPr lang="en-US" b="0" i="0" baseline="0" dirty="0" err="1"/>
              <a:t>bildet</a:t>
            </a:r>
            <a:r>
              <a:rPr lang="en-US" b="0" i="0" baseline="0" dirty="0"/>
              <a:t> der du </a:t>
            </a:r>
            <a:r>
              <a:rPr lang="en-US" b="0" i="0" baseline="0" dirty="0" err="1"/>
              <a:t>startar</a:t>
            </a:r>
            <a:r>
              <a:rPr lang="en-US" b="0" i="0" baseline="0" dirty="0"/>
              <a:t> </a:t>
            </a:r>
            <a:r>
              <a:rPr lang="en-US" b="0" i="0" baseline="0" dirty="0" err="1"/>
              <a:t>registreringa</a:t>
            </a:r>
            <a:r>
              <a:rPr lang="en-US" b="0" i="0" baseline="0" dirty="0"/>
              <a:t>.</a:t>
            </a:r>
          </a:p>
          <a:p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80409D-D1C3-470E-9080-1D1D1DFA8CF6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622995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/>
              <a:t>Manus for </a:t>
            </a:r>
            <a:r>
              <a:rPr lang="en-US" b="1" i="1" dirty="0" err="1"/>
              <a:t>læraren</a:t>
            </a:r>
            <a:r>
              <a:rPr lang="en-US" b="1" i="1" dirty="0"/>
              <a:t>: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i="0" baseline="0" dirty="0"/>
              <a:t>Du har fått PIN-kodebrevet i postkassen din. Klikk på: ‘</a:t>
            </a:r>
            <a:r>
              <a:rPr lang="nb-NO" i="0" baseline="0" dirty="0" err="1"/>
              <a:t>Eg</a:t>
            </a:r>
            <a:r>
              <a:rPr lang="nb-NO" i="0" baseline="0" dirty="0"/>
              <a:t> har PIN-</a:t>
            </a:r>
            <a:r>
              <a:rPr lang="nb-NO" i="0" baseline="0" dirty="0" err="1"/>
              <a:t>kodar</a:t>
            </a:r>
            <a:r>
              <a:rPr lang="nb-NO" i="0" baseline="0" dirty="0"/>
              <a:t>’.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i="0" baseline="0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="1" i="1" baseline="0" dirty="0"/>
              <a:t>Bakgrunnsinformasjon til </a:t>
            </a:r>
            <a:r>
              <a:rPr lang="nb-NO" b="1" i="1" baseline="0" dirty="0" err="1"/>
              <a:t>læraren</a:t>
            </a:r>
            <a:r>
              <a:rPr lang="nb-NO" b="1" i="1" baseline="0" dirty="0"/>
              <a:t>: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i="0" baseline="0" dirty="0"/>
              <a:t>Om </a:t>
            </a:r>
            <a:r>
              <a:rPr lang="nb-NO" i="0" baseline="0" dirty="0" err="1"/>
              <a:t>nokon</a:t>
            </a:r>
            <a:r>
              <a:rPr lang="nb-NO" i="0" baseline="0" dirty="0"/>
              <a:t> </a:t>
            </a:r>
            <a:r>
              <a:rPr lang="nb-NO" i="0" baseline="0" dirty="0" err="1"/>
              <a:t>ikkje</a:t>
            </a:r>
            <a:r>
              <a:rPr lang="nb-NO" i="0" baseline="0" dirty="0"/>
              <a:t> har bestilt PIN-kodebrev, kan </a:t>
            </a:r>
            <a:r>
              <a:rPr lang="nb-NO" i="0" baseline="0" dirty="0" err="1"/>
              <a:t>dei</a:t>
            </a:r>
            <a:r>
              <a:rPr lang="nb-NO" i="0" baseline="0" dirty="0"/>
              <a:t> bestille </a:t>
            </a:r>
            <a:r>
              <a:rPr lang="nb-NO" i="0" baseline="0" dirty="0" err="1"/>
              <a:t>herfrå</a:t>
            </a:r>
            <a:r>
              <a:rPr lang="nb-NO" i="0" baseline="0" dirty="0"/>
              <a:t> ved å klikke på: ‘</a:t>
            </a:r>
            <a:r>
              <a:rPr lang="nb-NO" i="0" baseline="0" dirty="0" err="1"/>
              <a:t>Eg</a:t>
            </a:r>
            <a:r>
              <a:rPr lang="nb-NO" i="0" baseline="0" dirty="0"/>
              <a:t> har </a:t>
            </a:r>
            <a:r>
              <a:rPr lang="nb-NO" i="0" baseline="0" dirty="0" err="1"/>
              <a:t>ikkje</a:t>
            </a:r>
            <a:r>
              <a:rPr lang="nb-NO" i="0" baseline="0" dirty="0"/>
              <a:t> PIN-</a:t>
            </a:r>
            <a:r>
              <a:rPr lang="nb-NO" i="0" baseline="0" dirty="0" err="1"/>
              <a:t>kodar</a:t>
            </a:r>
            <a:r>
              <a:rPr lang="nb-NO" i="0" baseline="0" dirty="0"/>
              <a:t>’.</a:t>
            </a:r>
          </a:p>
          <a:p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80409D-D1C3-470E-9080-1D1D1DFA8CF6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896420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/>
              <a:t>Manus for </a:t>
            </a:r>
            <a:r>
              <a:rPr lang="en-US" b="1" i="1" dirty="0" err="1"/>
              <a:t>læraren</a:t>
            </a:r>
            <a:r>
              <a:rPr lang="en-US" b="1" i="1" dirty="0"/>
              <a:t>: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Føl framgangsmåten som kjem fram på skjermen.</a:t>
            </a:r>
          </a:p>
          <a:p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80409D-D1C3-470E-9080-1D1D1DFA8CF6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553585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/>
              <a:t>Manus for </a:t>
            </a:r>
            <a:r>
              <a:rPr lang="en-US" b="1" i="1" dirty="0" err="1"/>
              <a:t>læraren</a:t>
            </a:r>
            <a:r>
              <a:rPr lang="en-US" b="1" i="1" dirty="0"/>
              <a:t>: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i="0" baseline="0" dirty="0"/>
              <a:t>Du får beskjed på skjermen, kva nummer av </a:t>
            </a:r>
            <a:r>
              <a:rPr lang="nb-NO" i="0" baseline="0" dirty="0" err="1"/>
              <a:t>kodane</a:t>
            </a:r>
            <a:r>
              <a:rPr lang="nb-NO" i="0" baseline="0" dirty="0"/>
              <a:t> i kodebrevet ditt, du skal taste inn.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i="1" baseline="0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="1" i="1" baseline="0" dirty="0"/>
              <a:t>Bakgrunnsinformasjon til </a:t>
            </a:r>
            <a:r>
              <a:rPr lang="nb-NO" b="1" i="1" baseline="0" dirty="0" err="1"/>
              <a:t>læraren</a:t>
            </a:r>
            <a:r>
              <a:rPr lang="nb-NO" b="1" i="1" baseline="0" dirty="0"/>
              <a:t>: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Dersom du har oppretta </a:t>
            </a:r>
            <a:r>
              <a:rPr lang="nb-NO" baseline="0" dirty="0" err="1"/>
              <a:t>MinID</a:t>
            </a:r>
            <a:r>
              <a:rPr lang="nb-NO" baseline="0" dirty="0"/>
              <a:t> som elektronisk ID </a:t>
            </a:r>
            <a:r>
              <a:rPr lang="nb-NO" baseline="0" dirty="0" err="1"/>
              <a:t>frå</a:t>
            </a:r>
            <a:r>
              <a:rPr lang="nb-NO" baseline="0" dirty="0"/>
              <a:t> før, får du beskjed om det etter at du har tasta inn </a:t>
            </a:r>
            <a:r>
              <a:rPr lang="nb-NO" baseline="0" dirty="0" err="1"/>
              <a:t>kodane</a:t>
            </a:r>
            <a:r>
              <a:rPr lang="nb-NO" baseline="0" dirty="0"/>
              <a:t> </a:t>
            </a:r>
            <a:r>
              <a:rPr lang="nb-NO" baseline="0" dirty="0" err="1"/>
              <a:t>frå</a:t>
            </a:r>
            <a:r>
              <a:rPr lang="nb-NO" baseline="0" dirty="0"/>
              <a:t> kodebrevet.</a:t>
            </a:r>
          </a:p>
          <a:p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80409D-D1C3-470E-9080-1D1D1DFA8CF6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908137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/>
              <a:t>Manus for </a:t>
            </a:r>
            <a:r>
              <a:rPr lang="en-US" b="1" i="1" dirty="0" err="1"/>
              <a:t>læraren</a:t>
            </a:r>
            <a:r>
              <a:rPr lang="en-US" b="1" i="1" dirty="0"/>
              <a:t>: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i="0" baseline="0" dirty="0"/>
              <a:t>Du må lære deg passordet og </a:t>
            </a:r>
            <a:r>
              <a:rPr lang="nb-NO" i="0" baseline="0" dirty="0" err="1"/>
              <a:t>hugse</a:t>
            </a:r>
            <a:r>
              <a:rPr lang="nb-NO" i="0" baseline="0" dirty="0"/>
              <a:t> det.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i="0" baseline="0" dirty="0"/>
              <a:t>Du treng passordet kvar gong du skal logge inn med </a:t>
            </a:r>
            <a:r>
              <a:rPr lang="nb-NO" i="0" baseline="0" dirty="0" err="1"/>
              <a:t>MinID</a:t>
            </a:r>
            <a:r>
              <a:rPr lang="nb-NO" i="0" baseline="0" dirty="0"/>
              <a:t> </a:t>
            </a:r>
            <a:r>
              <a:rPr lang="nb-NO" i="0" baseline="0" dirty="0" err="1"/>
              <a:t>seinare</a:t>
            </a:r>
            <a:r>
              <a:rPr lang="nb-NO" i="0" baseline="0" dirty="0"/>
              <a:t>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i="0" baseline="0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="1" i="1" baseline="0" dirty="0"/>
              <a:t>Bakgrunnsinformasjon til </a:t>
            </a:r>
            <a:r>
              <a:rPr lang="nb-NO" b="1" i="1" baseline="0" dirty="0" err="1"/>
              <a:t>læraren</a:t>
            </a:r>
            <a:r>
              <a:rPr lang="nb-NO" b="1" i="1" baseline="0" dirty="0"/>
              <a:t>: </a:t>
            </a: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Gløymer</a:t>
            </a:r>
            <a:r>
              <a:rPr lang="en-US" dirty="0"/>
              <a:t> du </a:t>
            </a:r>
            <a:r>
              <a:rPr lang="en-US" dirty="0" err="1"/>
              <a:t>passordet</a:t>
            </a:r>
            <a:r>
              <a:rPr lang="en-US" dirty="0"/>
              <a:t> </a:t>
            </a:r>
            <a:r>
              <a:rPr lang="en-US" dirty="0" err="1"/>
              <a:t>kan</a:t>
            </a:r>
            <a:r>
              <a:rPr lang="en-US" dirty="0"/>
              <a:t> du </a:t>
            </a:r>
            <a:r>
              <a:rPr lang="en-US" dirty="0" err="1"/>
              <a:t>lage</a:t>
            </a:r>
            <a:r>
              <a:rPr lang="en-US" dirty="0"/>
              <a:t> </a:t>
            </a:r>
            <a:r>
              <a:rPr lang="en-US" dirty="0" err="1"/>
              <a:t>nytt</a:t>
            </a:r>
            <a:r>
              <a:rPr lang="en-US" dirty="0"/>
              <a:t> </a:t>
            </a:r>
            <a:r>
              <a:rPr lang="en-US" dirty="0" err="1"/>
              <a:t>ved</a:t>
            </a:r>
            <a:r>
              <a:rPr lang="en-US" dirty="0"/>
              <a:t> å </a:t>
            </a:r>
            <a:r>
              <a:rPr lang="en-US" dirty="0" err="1"/>
              <a:t>klikke</a:t>
            </a:r>
            <a:r>
              <a:rPr lang="en-US" baseline="0" dirty="0"/>
              <a:t> </a:t>
            </a:r>
            <a:r>
              <a:rPr lang="en-US" baseline="0" dirty="0" err="1"/>
              <a:t>på</a:t>
            </a:r>
            <a:r>
              <a:rPr lang="en-US" baseline="0" dirty="0"/>
              <a:t> ‘</a:t>
            </a:r>
            <a:r>
              <a:rPr lang="en-US" baseline="0" dirty="0" err="1"/>
              <a:t>Gløymt</a:t>
            </a:r>
            <a:r>
              <a:rPr lang="en-US" baseline="0" dirty="0"/>
              <a:t> </a:t>
            </a:r>
            <a:r>
              <a:rPr lang="en-US" baseline="0" dirty="0" err="1"/>
              <a:t>passord</a:t>
            </a:r>
            <a:r>
              <a:rPr lang="en-US" baseline="0" dirty="0"/>
              <a:t>?’.</a:t>
            </a:r>
            <a:endParaRPr lang="en-US" dirty="0"/>
          </a:p>
          <a:p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80409D-D1C3-470E-9080-1D1D1DFA8CF6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237369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="1" i="1" baseline="0" dirty="0"/>
              <a:t>Bakgrunnsinformasjon til </a:t>
            </a:r>
            <a:r>
              <a:rPr lang="nb-NO" b="1" i="1" baseline="0" dirty="0" err="1"/>
              <a:t>læraren</a:t>
            </a:r>
            <a:r>
              <a:rPr lang="nb-NO" b="1" i="1" baseline="0" dirty="0"/>
              <a:t>: </a:t>
            </a:r>
          </a:p>
          <a:p>
            <a:r>
              <a:rPr lang="nb-NO" dirty="0"/>
              <a:t>Dersom du</a:t>
            </a:r>
            <a:r>
              <a:rPr lang="nb-NO" baseline="0" dirty="0"/>
              <a:t> </a:t>
            </a:r>
            <a:r>
              <a:rPr lang="nb-NO" baseline="0" dirty="0" err="1"/>
              <a:t>ikkje</a:t>
            </a:r>
            <a:r>
              <a:rPr lang="nb-NO" baseline="0" dirty="0"/>
              <a:t> har ei e-postadresse, må du registrere mobilnummeret i neste trinn.</a:t>
            </a:r>
            <a:endParaRPr lang="nb-NO" dirty="0"/>
          </a:p>
          <a:p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80409D-D1C3-470E-9080-1D1D1DFA8CF6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571882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/>
              <a:t>Manus for </a:t>
            </a:r>
            <a:r>
              <a:rPr lang="en-US" b="1" i="1" dirty="0" err="1"/>
              <a:t>læraren</a:t>
            </a:r>
            <a:r>
              <a:rPr lang="en-US" b="1" i="1" dirty="0"/>
              <a:t>: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i="0" baseline="0" dirty="0"/>
              <a:t>Skriv inn mobilnummeret </a:t>
            </a:r>
            <a:r>
              <a:rPr lang="nb-NO" i="0" baseline="0" dirty="0" err="1"/>
              <a:t>utan</a:t>
            </a:r>
            <a:r>
              <a:rPr lang="nb-NO" i="0" baseline="0" dirty="0"/>
              <a:t> mellomrom.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i="0" baseline="0" dirty="0"/>
              <a:t>Det er </a:t>
            </a:r>
            <a:r>
              <a:rPr lang="nb-NO" i="0" baseline="0" dirty="0" err="1"/>
              <a:t>ein</a:t>
            </a:r>
            <a:r>
              <a:rPr lang="nb-NO" i="0" baseline="0" dirty="0"/>
              <a:t> fordel å registrere både mobilnummer og e-postadressa di.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i="0" baseline="0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="1" i="1" baseline="0" dirty="0"/>
              <a:t>Bakgrunnsinformasjon til </a:t>
            </a:r>
            <a:r>
              <a:rPr lang="nb-NO" b="1" i="1" baseline="0" dirty="0" err="1"/>
              <a:t>læraren</a:t>
            </a:r>
            <a:r>
              <a:rPr lang="nb-NO" b="1" i="1" baseline="0" dirty="0"/>
              <a:t>: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Har du </a:t>
            </a:r>
            <a:r>
              <a:rPr lang="nb-NO" dirty="0" err="1"/>
              <a:t>utanlandsk</a:t>
            </a:r>
            <a:r>
              <a:rPr lang="nb-NO" dirty="0"/>
              <a:t> telefon, skriv inn rett landkode også.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For å få </a:t>
            </a:r>
            <a:r>
              <a:rPr lang="nb-NO" dirty="0" err="1"/>
              <a:t>MinID</a:t>
            </a:r>
            <a:r>
              <a:rPr lang="nb-NO" dirty="0"/>
              <a:t>, treng du </a:t>
            </a:r>
            <a:r>
              <a:rPr lang="nb-NO" dirty="0" err="1"/>
              <a:t>ikkje</a:t>
            </a:r>
            <a:r>
              <a:rPr lang="nb-NO" dirty="0"/>
              <a:t> å registrere både e-post og mobilnummer, men det er </a:t>
            </a:r>
            <a:r>
              <a:rPr lang="nb-NO" dirty="0" err="1"/>
              <a:t>ein</a:t>
            </a:r>
            <a:r>
              <a:rPr lang="nb-NO" dirty="0"/>
              <a:t> fordel.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Mobilnummeret og e-postadressa di blir </a:t>
            </a:r>
            <a:r>
              <a:rPr lang="nb-NO" dirty="0" err="1"/>
              <a:t>no</a:t>
            </a:r>
            <a:r>
              <a:rPr lang="nb-NO" dirty="0"/>
              <a:t> registrert i det nasjonale kontaktregisteret som stat og kommune skal bruke om </a:t>
            </a:r>
            <a:r>
              <a:rPr lang="nb-NO" dirty="0" err="1"/>
              <a:t>dei</a:t>
            </a:r>
            <a:r>
              <a:rPr lang="nb-NO" dirty="0"/>
              <a:t> må kontakte deg om viktige ting.</a:t>
            </a:r>
          </a:p>
          <a:p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80409D-D1C3-470E-9080-1D1D1DFA8CF6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936014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/>
              <a:t>Manus for </a:t>
            </a:r>
            <a:r>
              <a:rPr lang="en-US" b="1" i="1" dirty="0" err="1"/>
              <a:t>læraren</a:t>
            </a:r>
            <a:r>
              <a:rPr lang="en-US" b="1" i="1" dirty="0"/>
              <a:t>:</a:t>
            </a:r>
          </a:p>
          <a:p>
            <a:r>
              <a:rPr lang="nb-NO" dirty="0"/>
              <a:t>Kontroller at du har skrive inn rett mobilnummer og e-postadresse. </a:t>
            </a:r>
          </a:p>
          <a:p>
            <a:r>
              <a:rPr lang="nb-NO" dirty="0"/>
              <a:t>Har du skrive feil, trykk på blyanten og skriv</a:t>
            </a:r>
            <a:r>
              <a:rPr lang="nb-NO" baseline="0" dirty="0"/>
              <a:t> inn rett.</a:t>
            </a:r>
          </a:p>
          <a:p>
            <a:r>
              <a:rPr lang="nb-NO" baseline="0" dirty="0"/>
              <a:t>Klikk så «Avslutt og logg ut».</a:t>
            </a:r>
            <a:endParaRPr lang="nb-NO" dirty="0"/>
          </a:p>
          <a:p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80409D-D1C3-470E-9080-1D1D1DFA8CF6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703665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/>
              <a:t>Manus for </a:t>
            </a:r>
            <a:r>
              <a:rPr lang="en-US" b="1" i="1" dirty="0" err="1"/>
              <a:t>læraren</a:t>
            </a:r>
            <a:r>
              <a:rPr lang="en-US" b="1" i="1" dirty="0"/>
              <a:t>:</a:t>
            </a:r>
          </a:p>
          <a:p>
            <a:r>
              <a:rPr lang="en-US" b="0" i="0" dirty="0"/>
              <a:t>Dette</a:t>
            </a:r>
            <a:r>
              <a:rPr lang="en-US" b="0" i="0" baseline="0" dirty="0"/>
              <a:t> er </a:t>
            </a:r>
            <a:r>
              <a:rPr lang="en-US" b="0" i="0" baseline="0" dirty="0" err="1"/>
              <a:t>eit</a:t>
            </a:r>
            <a:r>
              <a:rPr lang="en-US" b="0" i="0" baseline="0" dirty="0"/>
              <a:t> </a:t>
            </a:r>
            <a:r>
              <a:rPr lang="en-US" b="0" i="0" baseline="0" dirty="0" err="1"/>
              <a:t>døme</a:t>
            </a:r>
            <a:r>
              <a:rPr lang="en-US" b="0" i="0" baseline="0" dirty="0"/>
              <a:t> </a:t>
            </a:r>
            <a:r>
              <a:rPr lang="en-US" b="0" i="0" baseline="0" dirty="0" err="1"/>
              <a:t>på</a:t>
            </a:r>
            <a:r>
              <a:rPr lang="en-US" b="0" i="0" baseline="0" dirty="0"/>
              <a:t> </a:t>
            </a:r>
            <a:r>
              <a:rPr lang="en-US" b="0" i="0" baseline="0" dirty="0" err="1"/>
              <a:t>ei</a:t>
            </a:r>
            <a:r>
              <a:rPr lang="en-US" b="0" i="0" baseline="0" dirty="0"/>
              <a:t> </a:t>
            </a:r>
            <a:r>
              <a:rPr lang="en-US" b="0" i="0" baseline="0" dirty="0" err="1"/>
              <a:t>offentleg</a:t>
            </a:r>
            <a:r>
              <a:rPr lang="en-US" b="0" i="0" baseline="0" dirty="0"/>
              <a:t> </a:t>
            </a:r>
            <a:r>
              <a:rPr lang="en-US" b="0" i="0" baseline="0" dirty="0" err="1"/>
              <a:t>nettside</a:t>
            </a:r>
            <a:r>
              <a:rPr lang="en-US" b="0" i="0" baseline="0" dirty="0"/>
              <a:t>, </a:t>
            </a:r>
            <a:r>
              <a:rPr lang="en-US" b="0" i="0" baseline="0" dirty="0" err="1"/>
              <a:t>Altinn</a:t>
            </a:r>
            <a:r>
              <a:rPr lang="en-US" b="0" i="0" baseline="0" dirty="0"/>
              <a:t>, der du </a:t>
            </a:r>
            <a:r>
              <a:rPr lang="en-US" b="0" i="0" baseline="0" dirty="0" err="1"/>
              <a:t>kan</a:t>
            </a:r>
            <a:r>
              <a:rPr lang="en-US" b="0" i="0" baseline="0" dirty="0"/>
              <a:t> </a:t>
            </a:r>
            <a:r>
              <a:rPr lang="en-US" b="0" i="0" baseline="0" dirty="0" err="1"/>
              <a:t>logge</a:t>
            </a:r>
            <a:r>
              <a:rPr lang="en-US" b="0" i="0" baseline="0" dirty="0"/>
              <a:t> inn med </a:t>
            </a:r>
            <a:r>
              <a:rPr lang="en-US" b="0" i="0" baseline="0" dirty="0" err="1"/>
              <a:t>MinID</a:t>
            </a:r>
            <a:r>
              <a:rPr lang="en-US" b="0" i="0" baseline="0" dirty="0"/>
              <a:t>.</a:t>
            </a:r>
          </a:p>
          <a:p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80409D-D1C3-470E-9080-1D1D1DFA8CF6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075811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/>
              <a:t>Manus for </a:t>
            </a:r>
            <a:r>
              <a:rPr lang="en-US" b="1" i="1" dirty="0" err="1"/>
              <a:t>læraren</a:t>
            </a:r>
            <a:r>
              <a:rPr lang="en-US" b="1" i="1" dirty="0"/>
              <a:t>: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Elektronisk</a:t>
            </a:r>
            <a:r>
              <a:rPr lang="nb-NO" baseline="0" dirty="0"/>
              <a:t> legitimasjon har </a:t>
            </a:r>
            <a:r>
              <a:rPr lang="nb-NO" baseline="0" dirty="0" err="1"/>
              <a:t>f</a:t>
            </a:r>
            <a:r>
              <a:rPr lang="nb-NO" dirty="0" err="1"/>
              <a:t>leire</a:t>
            </a:r>
            <a:r>
              <a:rPr lang="nb-NO" dirty="0"/>
              <a:t> </a:t>
            </a:r>
            <a:r>
              <a:rPr lang="nb-NO" dirty="0" err="1"/>
              <a:t>nemningar</a:t>
            </a:r>
            <a:r>
              <a:rPr lang="nb-NO" dirty="0"/>
              <a:t>, men betyr det same: elektronisk legitimasjon på nett, elektronisk identitet,</a:t>
            </a:r>
            <a:r>
              <a:rPr lang="nb-NO" baseline="0" dirty="0"/>
              <a:t> </a:t>
            </a:r>
            <a:r>
              <a:rPr lang="nb-NO" dirty="0"/>
              <a:t>elektronisk ID, e-ID</a:t>
            </a:r>
            <a:r>
              <a:rPr lang="nb-NO" baseline="0" dirty="0"/>
              <a:t> eller</a:t>
            </a:r>
            <a:r>
              <a:rPr lang="nb-NO" dirty="0"/>
              <a:t> </a:t>
            </a:r>
            <a:r>
              <a:rPr lang="nb-NO" dirty="0" err="1"/>
              <a:t>eID</a:t>
            </a:r>
            <a:r>
              <a:rPr lang="nb-NO" dirty="0"/>
              <a:t>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="1" i="1" baseline="0" dirty="0"/>
              <a:t>Bakgrunnsinformasjon til </a:t>
            </a:r>
            <a:r>
              <a:rPr lang="nb-NO" b="1" i="1" baseline="0" dirty="0" err="1"/>
              <a:t>læraren</a:t>
            </a:r>
            <a:r>
              <a:rPr lang="nb-NO" b="1" i="1" baseline="0" dirty="0"/>
              <a:t>: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dirty="0" err="1"/>
              <a:t>MinID</a:t>
            </a:r>
            <a:r>
              <a:rPr lang="nb-NO" dirty="0"/>
              <a:t> blir levert og drifta av Digitaliseringsdirektoratet, Digdir.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Du kan få </a:t>
            </a:r>
            <a:r>
              <a:rPr lang="nb-NO" dirty="0" err="1"/>
              <a:t>MinID</a:t>
            </a:r>
            <a:r>
              <a:rPr lang="nb-NO" dirty="0"/>
              <a:t> </a:t>
            </a:r>
            <a:r>
              <a:rPr lang="nb-NO" dirty="0" err="1"/>
              <a:t>frå</a:t>
            </a:r>
            <a:r>
              <a:rPr lang="nb-NO" dirty="0"/>
              <a:t> det året du fyller 13 år</a:t>
            </a:r>
            <a:r>
              <a:rPr lang="nb-NO" baseline="0" dirty="0"/>
              <a:t>.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 err="1"/>
              <a:t>Innbyggjarar</a:t>
            </a:r>
            <a:r>
              <a:rPr lang="nb-NO" baseline="0" dirty="0"/>
              <a:t> med D-nummer kan få </a:t>
            </a:r>
            <a:r>
              <a:rPr lang="nb-NO" baseline="0" dirty="0" err="1"/>
              <a:t>MinID</a:t>
            </a:r>
            <a:r>
              <a:rPr lang="nb-NO" baseline="0" dirty="0"/>
              <a:t>.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 err="1"/>
              <a:t>MinID</a:t>
            </a:r>
            <a:r>
              <a:rPr lang="en-US" b="0" dirty="0"/>
              <a:t> er gratis </a:t>
            </a:r>
            <a:r>
              <a:rPr lang="en-US" b="0" dirty="0" err="1"/>
              <a:t>og</a:t>
            </a:r>
            <a:r>
              <a:rPr lang="en-US" b="0" dirty="0"/>
              <a:t> har </a:t>
            </a:r>
            <a:r>
              <a:rPr lang="en-US" b="0" dirty="0" err="1"/>
              <a:t>betydeleg</a:t>
            </a:r>
            <a:r>
              <a:rPr lang="en-US" b="0" dirty="0"/>
              <a:t> </a:t>
            </a:r>
            <a:r>
              <a:rPr lang="en-US" b="0" dirty="0" err="1"/>
              <a:t>tryggleiksnivå</a:t>
            </a:r>
            <a:r>
              <a:rPr lang="en-US" b="0" dirty="0"/>
              <a:t>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 err="1"/>
              <a:t>Informasjon</a:t>
            </a:r>
            <a:r>
              <a:rPr lang="en-US" b="0" dirty="0"/>
              <a:t> om </a:t>
            </a:r>
            <a:r>
              <a:rPr lang="en-US" b="0" dirty="0" err="1"/>
              <a:t>elektronisk</a:t>
            </a:r>
            <a:r>
              <a:rPr lang="en-US" b="0" dirty="0"/>
              <a:t> ID: </a:t>
            </a:r>
            <a:r>
              <a:rPr lang="nn-NO" sz="1200" u="sng" kern="1200" dirty="0">
                <a:solidFill>
                  <a:schemeClr val="tx1"/>
                </a:solidFill>
                <a:effectLst/>
                <a:latin typeface="+mn-lt"/>
                <a:ea typeface="ＭＳ Ｐゴシック" pitchFamily="34" charset="-128"/>
                <a:cs typeface="+mn-cs"/>
                <a:hlinkClick r:id="rId3"/>
              </a:rPr>
              <a:t>http://www.norge.no/nn/elektronisk-id</a:t>
            </a:r>
            <a:endParaRPr lang="en-US" b="0" dirty="0"/>
          </a:p>
          <a:p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80409D-D1C3-470E-9080-1D1D1DFA8CF6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326559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/>
              <a:t>Manus for </a:t>
            </a:r>
            <a:r>
              <a:rPr lang="en-US" b="1" i="1" dirty="0" err="1"/>
              <a:t>læraren</a:t>
            </a:r>
            <a:r>
              <a:rPr lang="en-US" b="1" i="1" dirty="0"/>
              <a:t>:</a:t>
            </a:r>
          </a:p>
          <a:p>
            <a:r>
              <a:rPr lang="en-US" b="0" i="0" dirty="0"/>
              <a:t>Dette</a:t>
            </a:r>
            <a:r>
              <a:rPr lang="en-US" b="0" i="0" baseline="0" dirty="0"/>
              <a:t> er </a:t>
            </a:r>
            <a:r>
              <a:rPr lang="en-US" b="0" i="0" baseline="0" dirty="0" err="1"/>
              <a:t>eit</a:t>
            </a:r>
            <a:r>
              <a:rPr lang="en-US" b="0" i="0" baseline="0" dirty="0"/>
              <a:t> </a:t>
            </a:r>
            <a:r>
              <a:rPr lang="en-US" b="0" i="0" baseline="0" dirty="0" err="1"/>
              <a:t>døme</a:t>
            </a:r>
            <a:r>
              <a:rPr lang="en-US" b="0" i="0" baseline="0" dirty="0"/>
              <a:t> </a:t>
            </a:r>
            <a:r>
              <a:rPr lang="en-US" b="0" i="0" baseline="0" dirty="0" err="1"/>
              <a:t>på</a:t>
            </a:r>
            <a:r>
              <a:rPr lang="en-US" b="0" i="0" baseline="0" dirty="0"/>
              <a:t> </a:t>
            </a:r>
            <a:r>
              <a:rPr lang="en-US" b="0" i="0" baseline="0" dirty="0" err="1"/>
              <a:t>ei</a:t>
            </a:r>
            <a:r>
              <a:rPr lang="en-US" b="0" i="0" baseline="0" dirty="0"/>
              <a:t> </a:t>
            </a:r>
            <a:r>
              <a:rPr lang="en-US" b="0" i="0" baseline="0" dirty="0" err="1"/>
              <a:t>offentleg</a:t>
            </a:r>
            <a:r>
              <a:rPr lang="en-US" b="0" i="0" baseline="0" dirty="0"/>
              <a:t> </a:t>
            </a:r>
            <a:r>
              <a:rPr lang="en-US" b="0" i="0" baseline="0" dirty="0" err="1"/>
              <a:t>nettside</a:t>
            </a:r>
            <a:r>
              <a:rPr lang="en-US" b="0" i="0" baseline="0" dirty="0"/>
              <a:t>, </a:t>
            </a:r>
            <a:r>
              <a:rPr lang="en-US" b="0" i="0" baseline="0" dirty="0" err="1"/>
              <a:t>Lånekassen</a:t>
            </a:r>
            <a:r>
              <a:rPr lang="en-US" b="0" i="0" baseline="0" dirty="0"/>
              <a:t>, der du </a:t>
            </a:r>
            <a:r>
              <a:rPr lang="en-US" b="0" i="0" baseline="0" dirty="0" err="1"/>
              <a:t>kan</a:t>
            </a:r>
            <a:r>
              <a:rPr lang="en-US" b="0" i="0" baseline="0" dirty="0"/>
              <a:t> </a:t>
            </a:r>
            <a:r>
              <a:rPr lang="en-US" b="0" i="0" baseline="0" dirty="0" err="1"/>
              <a:t>logge</a:t>
            </a:r>
            <a:r>
              <a:rPr lang="en-US" b="0" i="0" baseline="0" dirty="0"/>
              <a:t> inn med </a:t>
            </a:r>
            <a:r>
              <a:rPr lang="en-US" b="0" i="0" baseline="0" dirty="0" err="1"/>
              <a:t>MinID</a:t>
            </a:r>
            <a:r>
              <a:rPr lang="en-US" b="0" i="0" baseline="0" dirty="0"/>
              <a:t> for å </a:t>
            </a:r>
            <a:r>
              <a:rPr lang="en-US" b="0" i="0" baseline="0" dirty="0" err="1"/>
              <a:t>søke</a:t>
            </a:r>
            <a:r>
              <a:rPr lang="en-US" b="0" i="0" baseline="0" dirty="0"/>
              <a:t> </a:t>
            </a:r>
            <a:r>
              <a:rPr lang="en-US" b="0" i="0" baseline="0" dirty="0" err="1"/>
              <a:t>lån</a:t>
            </a:r>
            <a:r>
              <a:rPr lang="en-US" b="0" i="0" baseline="0" dirty="0"/>
              <a:t> </a:t>
            </a:r>
            <a:r>
              <a:rPr lang="en-US" b="0" i="0" baseline="0" dirty="0" err="1"/>
              <a:t>og</a:t>
            </a:r>
            <a:r>
              <a:rPr lang="en-US" b="0" i="0" baseline="0" dirty="0"/>
              <a:t> stipend.</a:t>
            </a:r>
          </a:p>
          <a:p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80409D-D1C3-470E-9080-1D1D1DFA8CF6}" type="slidenum">
              <a:rPr lang="nb-NO" smtClean="0"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61657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/>
              <a:t>Manus for </a:t>
            </a:r>
            <a:r>
              <a:rPr lang="en-US" b="1" i="1" dirty="0" err="1"/>
              <a:t>læraren</a:t>
            </a:r>
            <a:r>
              <a:rPr lang="en-US" b="1" i="1" dirty="0"/>
              <a:t>: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i="0" baseline="0" dirty="0"/>
              <a:t>Noreg.no har samla mange </a:t>
            </a:r>
            <a:r>
              <a:rPr lang="nb-NO" i="0" baseline="0" dirty="0" err="1"/>
              <a:t>tenester</a:t>
            </a:r>
            <a:r>
              <a:rPr lang="nb-NO" i="0" baseline="0" dirty="0"/>
              <a:t> </a:t>
            </a:r>
            <a:r>
              <a:rPr lang="nb-NO" i="0" baseline="0" dirty="0" err="1"/>
              <a:t>frå</a:t>
            </a:r>
            <a:r>
              <a:rPr lang="nb-NO" i="0" baseline="0" dirty="0"/>
              <a:t> stat og kommune som du kan logge inn til.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i="0" baseline="0" dirty="0"/>
              <a:t>Du kan leite opp ei konkret </a:t>
            </a:r>
            <a:r>
              <a:rPr lang="nb-NO" i="0" baseline="0" dirty="0" err="1"/>
              <a:t>teneste</a:t>
            </a:r>
            <a:r>
              <a:rPr lang="nb-NO" i="0" baseline="0" dirty="0"/>
              <a:t>, du kan finne ei </a:t>
            </a:r>
            <a:r>
              <a:rPr lang="nb-NO" i="0" baseline="0" dirty="0" err="1"/>
              <a:t>teneste</a:t>
            </a:r>
            <a:r>
              <a:rPr lang="nb-NO" i="0" baseline="0" dirty="0"/>
              <a:t> ut </a:t>
            </a:r>
            <a:r>
              <a:rPr lang="nb-NO" i="0" baseline="0" dirty="0" err="1"/>
              <a:t>frå</a:t>
            </a:r>
            <a:r>
              <a:rPr lang="nb-NO" i="0" baseline="0" dirty="0"/>
              <a:t> livssituasjonen du er i, og du kan søke etter </a:t>
            </a:r>
            <a:r>
              <a:rPr lang="nb-NO" i="0" baseline="0" dirty="0" err="1"/>
              <a:t>tenester</a:t>
            </a:r>
            <a:r>
              <a:rPr lang="nb-NO" i="0" baseline="0" dirty="0"/>
              <a:t> på Noreg.no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i="1" baseline="0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="1" i="1" baseline="0" dirty="0"/>
              <a:t>Bakgrunnsinformasjon til </a:t>
            </a:r>
            <a:r>
              <a:rPr lang="nb-NO" b="1" i="1" baseline="0" dirty="0" err="1"/>
              <a:t>læraren</a:t>
            </a:r>
            <a:r>
              <a:rPr lang="nb-NO" b="1" i="1" baseline="0" dirty="0"/>
              <a:t>: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På Noreg.no kan du logge inn og endre kontaktinformasjonen din som </a:t>
            </a:r>
            <a:r>
              <a:rPr lang="nb-NO" dirty="0" err="1"/>
              <a:t>statlege</a:t>
            </a:r>
            <a:r>
              <a:rPr lang="nb-NO" dirty="0"/>
              <a:t> og kommunale </a:t>
            </a:r>
            <a:r>
              <a:rPr lang="nb-NO" dirty="0" err="1"/>
              <a:t>verksemder</a:t>
            </a:r>
            <a:r>
              <a:rPr lang="nb-NO" dirty="0"/>
              <a:t> kan nå deg på. Du finn og informasjon om digital postkasse.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Det er laga</a:t>
            </a:r>
            <a:r>
              <a:rPr lang="nb-NO" baseline="0" dirty="0"/>
              <a:t> eige kurs på korleis du kan finne </a:t>
            </a:r>
            <a:r>
              <a:rPr lang="nb-NO" baseline="0" dirty="0" err="1"/>
              <a:t>tenester</a:t>
            </a:r>
            <a:r>
              <a:rPr lang="nb-NO" baseline="0" dirty="0"/>
              <a:t> </a:t>
            </a:r>
            <a:r>
              <a:rPr lang="nb-NO" baseline="0" dirty="0" err="1"/>
              <a:t>frå</a:t>
            </a:r>
            <a:r>
              <a:rPr lang="nb-NO" baseline="0" dirty="0"/>
              <a:t> Noreg.no.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Det er og laga eigne kurs i korleis du </a:t>
            </a:r>
            <a:r>
              <a:rPr lang="nb-NO" baseline="0" dirty="0" err="1"/>
              <a:t>loggar</a:t>
            </a:r>
            <a:r>
              <a:rPr lang="nb-NO" baseline="0" dirty="0"/>
              <a:t> inn med din elektroniske ID </a:t>
            </a:r>
            <a:r>
              <a:rPr lang="nb-NO" baseline="0" dirty="0" err="1"/>
              <a:t>BankID</a:t>
            </a:r>
            <a:r>
              <a:rPr lang="nb-NO" baseline="0" dirty="0"/>
              <a:t> og </a:t>
            </a:r>
            <a:r>
              <a:rPr lang="nb-NO" baseline="0" dirty="0" err="1"/>
              <a:t>BankID</a:t>
            </a:r>
            <a:r>
              <a:rPr lang="nb-NO" baseline="0" dirty="0"/>
              <a:t> på mobil.</a:t>
            </a:r>
            <a:endParaRPr lang="nb-NO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  <a:p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80409D-D1C3-470E-9080-1D1D1DFA8CF6}" type="slidenum">
              <a:rPr lang="nb-NO" smtClean="0"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89971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/>
              <a:t>Manus for </a:t>
            </a:r>
            <a:r>
              <a:rPr lang="en-US" b="1" i="1" dirty="0" err="1"/>
              <a:t>læraren</a:t>
            </a:r>
            <a:r>
              <a:rPr lang="en-US" b="1" i="1" dirty="0"/>
              <a:t>: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i="0" baseline="0" dirty="0"/>
              <a:t>Hjelp til innlogging: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i="0" baseline="0" dirty="0"/>
              <a:t>I innloggingsbilda for </a:t>
            </a:r>
            <a:r>
              <a:rPr lang="nb-NO" i="0" baseline="0" dirty="0" err="1"/>
              <a:t>MinID</a:t>
            </a:r>
            <a:r>
              <a:rPr lang="nb-NO" i="0" baseline="0" dirty="0"/>
              <a:t> kan du klikke på teksten: ‘Hjelp til innlogging’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i="0" baseline="0" dirty="0"/>
              <a:t>Du kan og komme til hjelpesidene for ID-porten </a:t>
            </a:r>
            <a:r>
              <a:rPr lang="nb-NO" i="0" baseline="0" dirty="0" err="1"/>
              <a:t>nedst</a:t>
            </a:r>
            <a:r>
              <a:rPr lang="nb-NO" i="0" baseline="0" dirty="0"/>
              <a:t> på nettsida til Noreg.no.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i="1" baseline="0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="1" i="1" baseline="0" dirty="0"/>
              <a:t>Bakgrunnsinformasjon til </a:t>
            </a:r>
            <a:r>
              <a:rPr lang="nb-NO" b="1" i="1" baseline="0" dirty="0" err="1"/>
              <a:t>læraren</a:t>
            </a:r>
            <a:r>
              <a:rPr lang="nb-NO" b="1" i="1" baseline="0" dirty="0"/>
              <a:t>: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i="0" baseline="0" dirty="0"/>
              <a:t>Du kan lese </a:t>
            </a:r>
            <a:r>
              <a:rPr lang="nb-NO" i="0" baseline="0" dirty="0" err="1"/>
              <a:t>sjølv</a:t>
            </a:r>
            <a:r>
              <a:rPr lang="nb-NO" i="0" baseline="0" dirty="0"/>
              <a:t> på hjelpesidene, sende e-post eller </a:t>
            </a:r>
            <a:r>
              <a:rPr lang="nb-NO" i="0" baseline="0" dirty="0" err="1"/>
              <a:t>opne</a:t>
            </a:r>
            <a:r>
              <a:rPr lang="nb-NO" i="0" baseline="0" dirty="0"/>
              <a:t> </a:t>
            </a:r>
            <a:r>
              <a:rPr lang="nb-NO" i="0" baseline="0" dirty="0" err="1"/>
              <a:t>ein</a:t>
            </a:r>
            <a:r>
              <a:rPr lang="nb-NO" i="0" baseline="0" dirty="0"/>
              <a:t> nettprat med brukerstøtte </a:t>
            </a:r>
            <a:r>
              <a:rPr lang="nb-NO" i="0" baseline="0" dirty="0" err="1"/>
              <a:t>frå</a:t>
            </a:r>
            <a:r>
              <a:rPr lang="nb-NO" i="0" baseline="0" dirty="0"/>
              <a:t> hjelpesidene.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i="0" baseline="0" dirty="0"/>
              <a:t>Nettadresse direkte til ID-porten sine hjelpesider: www.idporten.no</a:t>
            </a:r>
          </a:p>
          <a:p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80409D-D1C3-470E-9080-1D1D1DFA8CF6}" type="slidenum">
              <a:rPr lang="nb-NO" smtClean="0"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769886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b="1" i="1" dirty="0"/>
              <a:t>Manus for </a:t>
            </a:r>
            <a:r>
              <a:rPr lang="en-US" b="1" i="1" dirty="0" err="1"/>
              <a:t>læraren</a:t>
            </a:r>
            <a:r>
              <a:rPr lang="en-US" b="1" i="1" dirty="0"/>
              <a:t>:</a:t>
            </a:r>
          </a:p>
          <a:p>
            <a:pPr eaLnBrk="1" hangingPunct="1"/>
            <a:r>
              <a:rPr lang="nb-NO" dirty="0"/>
              <a:t>På nettet er det </a:t>
            </a:r>
            <a:r>
              <a:rPr lang="nb-NO" dirty="0" err="1"/>
              <a:t>ikkje</a:t>
            </a:r>
            <a:r>
              <a:rPr lang="nb-NO" dirty="0"/>
              <a:t> nok å skrive</a:t>
            </a:r>
            <a:r>
              <a:rPr lang="nb-NO" baseline="0" dirty="0"/>
              <a:t> kven du er med ord, for å få tilgang til </a:t>
            </a:r>
            <a:r>
              <a:rPr lang="nb-NO" baseline="0" dirty="0" err="1"/>
              <a:t>opplysningar</a:t>
            </a:r>
            <a:r>
              <a:rPr lang="nb-NO" baseline="0" dirty="0"/>
              <a:t> knytt til deg. </a:t>
            </a:r>
          </a:p>
          <a:p>
            <a:r>
              <a:rPr lang="nb-NO" baseline="0" dirty="0"/>
              <a:t>Du må </a:t>
            </a:r>
            <a:r>
              <a:rPr lang="nb-NO" b="1" baseline="0" dirty="0"/>
              <a:t>bevise med </a:t>
            </a:r>
            <a:r>
              <a:rPr lang="nb-NO" b="1" baseline="0" dirty="0" err="1"/>
              <a:t>ein</a:t>
            </a:r>
            <a:r>
              <a:rPr lang="nb-NO" b="1" baseline="0" dirty="0"/>
              <a:t> </a:t>
            </a:r>
            <a:r>
              <a:rPr lang="nb-NO" b="1" baseline="0" dirty="0" err="1"/>
              <a:t>personleg</a:t>
            </a:r>
            <a:r>
              <a:rPr lang="nb-NO" b="1" baseline="0" dirty="0"/>
              <a:t> elektronisk legitimasjon</a:t>
            </a:r>
            <a:r>
              <a:rPr lang="nb-NO" baseline="0" dirty="0"/>
              <a:t>, at du er du.</a:t>
            </a:r>
          </a:p>
          <a:p>
            <a:endParaRPr lang="nb-NO" i="1" baseline="0" dirty="0"/>
          </a:p>
          <a:p>
            <a:r>
              <a:rPr lang="nb-NO" b="1" i="1" baseline="0" dirty="0"/>
              <a:t>Bakgrunnsinformasjon til </a:t>
            </a:r>
            <a:r>
              <a:rPr lang="nb-NO" b="1" i="1" baseline="0" dirty="0" err="1"/>
              <a:t>læraren</a:t>
            </a:r>
            <a:r>
              <a:rPr lang="nb-NO" b="1" i="1" baseline="0" dirty="0"/>
              <a:t>: </a:t>
            </a:r>
          </a:p>
          <a:p>
            <a:r>
              <a:rPr lang="nb-NO" baseline="0" dirty="0"/>
              <a:t>Det er </a:t>
            </a:r>
            <a:r>
              <a:rPr lang="nb-NO" baseline="0" dirty="0" err="1"/>
              <a:t>innbyggar</a:t>
            </a:r>
            <a:r>
              <a:rPr lang="nb-NO" baseline="0" dirty="0"/>
              <a:t> </a:t>
            </a:r>
            <a:r>
              <a:rPr lang="nb-NO" baseline="0" dirty="0" err="1"/>
              <a:t>sjølv</a:t>
            </a:r>
            <a:r>
              <a:rPr lang="nb-NO" baseline="0" dirty="0"/>
              <a:t> som må skaffe seg elektronisk legitimasjon for å bruke på nettet.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Det </a:t>
            </a:r>
            <a:r>
              <a:rPr lang="nb-NO" baseline="0" dirty="0" err="1"/>
              <a:t>finst</a:t>
            </a:r>
            <a:r>
              <a:rPr lang="nb-NO" baseline="0" dirty="0"/>
              <a:t> </a:t>
            </a:r>
            <a:r>
              <a:rPr lang="nb-NO" baseline="0" dirty="0" err="1"/>
              <a:t>fleire</a:t>
            </a:r>
            <a:r>
              <a:rPr lang="nb-NO" baseline="0" dirty="0"/>
              <a:t> elektroniske </a:t>
            </a:r>
            <a:r>
              <a:rPr lang="nb-NO" baseline="0" dirty="0" err="1"/>
              <a:t>legitimasjonar</a:t>
            </a:r>
            <a:r>
              <a:rPr lang="nb-NO" baseline="0" dirty="0"/>
              <a:t>. </a:t>
            </a:r>
          </a:p>
          <a:p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80409D-D1C3-470E-9080-1D1D1DFA8CF6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151529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/>
              <a:t>Manus for </a:t>
            </a:r>
            <a:r>
              <a:rPr lang="en-US" b="1" i="1" dirty="0" err="1"/>
              <a:t>læraren</a:t>
            </a:r>
            <a:r>
              <a:rPr lang="en-US" b="1" i="1" dirty="0"/>
              <a:t>: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i="0" baseline="0" dirty="0"/>
              <a:t>Du kan starte å opprette </a:t>
            </a:r>
            <a:r>
              <a:rPr lang="nb-NO" i="0" baseline="0" dirty="0" err="1"/>
              <a:t>MinID</a:t>
            </a:r>
            <a:r>
              <a:rPr lang="nb-NO" i="0" baseline="0" dirty="0"/>
              <a:t> via ID-porten ved å trykke på «Logg inn» </a:t>
            </a:r>
            <a:r>
              <a:rPr lang="nb-NO" i="0" baseline="0" dirty="0" err="1"/>
              <a:t>frå</a:t>
            </a:r>
            <a:r>
              <a:rPr lang="nb-NO" i="0" baseline="0" dirty="0"/>
              <a:t> ei </a:t>
            </a:r>
            <a:r>
              <a:rPr lang="nb-NO" i="0" baseline="0" dirty="0" err="1"/>
              <a:t>offentleg</a:t>
            </a:r>
            <a:r>
              <a:rPr lang="nb-NO" i="0" baseline="0" dirty="0"/>
              <a:t> nettside.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i="0" baseline="0" dirty="0"/>
              <a:t>S</a:t>
            </a:r>
            <a:r>
              <a:rPr lang="nb-NO" baseline="0" dirty="0"/>
              <a:t>kriv inn ei nettadresse til ei </a:t>
            </a:r>
            <a:r>
              <a:rPr lang="nb-NO" baseline="0" dirty="0" err="1"/>
              <a:t>statleg</a:t>
            </a:r>
            <a:r>
              <a:rPr lang="nb-NO" baseline="0" dirty="0"/>
              <a:t> </a:t>
            </a:r>
            <a:r>
              <a:rPr lang="nb-NO" baseline="0" dirty="0" err="1"/>
              <a:t>verksemd</a:t>
            </a:r>
            <a:r>
              <a:rPr lang="nb-NO" baseline="0" dirty="0"/>
              <a:t> i adresselinja på den </a:t>
            </a:r>
            <a:r>
              <a:rPr lang="nb-NO" baseline="0" dirty="0" err="1"/>
              <a:t>nettlesaren</a:t>
            </a:r>
            <a:r>
              <a:rPr lang="nb-NO" baseline="0" dirty="0"/>
              <a:t> du bruker. I dømet har vi nytta www.nav.no.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Klikk på </a:t>
            </a:r>
            <a:r>
              <a:rPr lang="nb-NO" b="1" baseline="0" dirty="0"/>
              <a:t>logg inn </a:t>
            </a:r>
            <a:r>
              <a:rPr lang="nb-NO" baseline="0" dirty="0"/>
              <a:t>for å komme til ID-porten.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i="0" baseline="0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="1" i="1" baseline="0" dirty="0"/>
              <a:t>Bakgrunnsinformasjon til </a:t>
            </a:r>
            <a:r>
              <a:rPr lang="nb-NO" b="1" i="1" baseline="0" dirty="0" err="1"/>
              <a:t>læraren</a:t>
            </a:r>
            <a:r>
              <a:rPr lang="nb-NO" b="1" i="1" baseline="0" dirty="0"/>
              <a:t>: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For å opprette </a:t>
            </a:r>
            <a:r>
              <a:rPr lang="nb-NO" baseline="0" dirty="0" err="1"/>
              <a:t>MinID</a:t>
            </a:r>
            <a:r>
              <a:rPr lang="nb-NO" baseline="0" dirty="0"/>
              <a:t>, </a:t>
            </a:r>
            <a:r>
              <a:rPr lang="nb-NO" baseline="0" dirty="0" err="1"/>
              <a:t>startar</a:t>
            </a:r>
            <a:r>
              <a:rPr lang="nb-NO" baseline="0" dirty="0"/>
              <a:t> du som om du skal logge inn på ei </a:t>
            </a:r>
            <a:r>
              <a:rPr lang="nb-NO" baseline="0" dirty="0" err="1"/>
              <a:t>offentleg</a:t>
            </a:r>
            <a:r>
              <a:rPr lang="nb-NO" baseline="0" dirty="0"/>
              <a:t> nettside. Men, </a:t>
            </a:r>
            <a:r>
              <a:rPr lang="nb-NO" baseline="0" dirty="0" err="1"/>
              <a:t>no</a:t>
            </a:r>
            <a:r>
              <a:rPr lang="nb-NO" baseline="0" dirty="0"/>
              <a:t> skal du aller først </a:t>
            </a:r>
            <a:r>
              <a:rPr lang="nb-NO" baseline="0" dirty="0" err="1"/>
              <a:t>berre</a:t>
            </a:r>
            <a:r>
              <a:rPr lang="nb-NO" baseline="0" dirty="0"/>
              <a:t> bestille deg </a:t>
            </a:r>
            <a:r>
              <a:rPr lang="nb-NO" baseline="0" dirty="0" err="1"/>
              <a:t>personlege</a:t>
            </a:r>
            <a:r>
              <a:rPr lang="nb-NO" baseline="0" dirty="0"/>
              <a:t> PIN-</a:t>
            </a:r>
            <a:r>
              <a:rPr lang="nb-NO" baseline="0" dirty="0" err="1"/>
              <a:t>kodar</a:t>
            </a:r>
            <a:r>
              <a:rPr lang="nb-NO" baseline="0" dirty="0"/>
              <a:t>. PIN-</a:t>
            </a:r>
            <a:r>
              <a:rPr lang="nb-NO" baseline="0" dirty="0" err="1"/>
              <a:t>kodane</a:t>
            </a:r>
            <a:r>
              <a:rPr lang="nb-NO" baseline="0" dirty="0"/>
              <a:t> dine brukar du for å registrere deg som ny brukar av den elektronisk ID-en </a:t>
            </a:r>
            <a:r>
              <a:rPr lang="nb-NO" baseline="0" dirty="0" err="1"/>
              <a:t>MinID</a:t>
            </a:r>
            <a:r>
              <a:rPr lang="nb-NO" baseline="0" dirty="0"/>
              <a:t>.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Du kan søke opp nettsider </a:t>
            </a:r>
            <a:r>
              <a:rPr lang="nb-NO" baseline="0" dirty="0" err="1"/>
              <a:t>frå</a:t>
            </a:r>
            <a:r>
              <a:rPr lang="nb-NO" baseline="0" dirty="0"/>
              <a:t> det </a:t>
            </a:r>
            <a:r>
              <a:rPr lang="nb-NO" baseline="0" dirty="0" err="1"/>
              <a:t>offentlege</a:t>
            </a:r>
            <a:r>
              <a:rPr lang="nb-NO" baseline="0" dirty="0"/>
              <a:t> i </a:t>
            </a:r>
            <a:r>
              <a:rPr lang="nb-NO" baseline="0" dirty="0" err="1"/>
              <a:t>søkemotorar</a:t>
            </a:r>
            <a:r>
              <a:rPr lang="nb-NO" baseline="0" dirty="0"/>
              <a:t> eller finne </a:t>
            </a:r>
            <a:r>
              <a:rPr lang="nb-NO" baseline="0" dirty="0" err="1"/>
              <a:t>dei</a:t>
            </a:r>
            <a:r>
              <a:rPr lang="nb-NO" baseline="0" dirty="0"/>
              <a:t> via Noreg.no. </a:t>
            </a:r>
          </a:p>
          <a:p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80409D-D1C3-470E-9080-1D1D1DFA8CF6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822776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/>
              <a:t>Manus for </a:t>
            </a:r>
            <a:r>
              <a:rPr lang="en-US" b="1" i="1" dirty="0" err="1"/>
              <a:t>læraren</a:t>
            </a:r>
            <a:r>
              <a:rPr lang="en-US" b="1" i="1" dirty="0"/>
              <a:t>: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For å skaffe seg den elektroniske ID-en </a:t>
            </a:r>
            <a:r>
              <a:rPr lang="nb-NO" dirty="0" err="1"/>
              <a:t>MinID</a:t>
            </a:r>
            <a:r>
              <a:rPr lang="nb-NO" dirty="0"/>
              <a:t>, treng du først </a:t>
            </a:r>
            <a:r>
              <a:rPr lang="nb-NO" dirty="0" err="1"/>
              <a:t>eit</a:t>
            </a:r>
            <a:r>
              <a:rPr lang="nb-NO" dirty="0"/>
              <a:t> </a:t>
            </a:r>
            <a:r>
              <a:rPr lang="nb-NO" dirty="0" err="1"/>
              <a:t>personleg</a:t>
            </a:r>
            <a:r>
              <a:rPr lang="nb-NO" dirty="0"/>
              <a:t> PIN-kodebrev. </a:t>
            </a:r>
            <a:endParaRPr lang="nb-NO" baseline="0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Du kan </a:t>
            </a:r>
            <a:r>
              <a:rPr lang="nb-NO" dirty="0" err="1"/>
              <a:t>sjølv</a:t>
            </a:r>
            <a:r>
              <a:rPr lang="nb-NO" dirty="0"/>
              <a:t> bestille PIN-kodebrev via ID-porten, ved</a:t>
            </a:r>
            <a:r>
              <a:rPr lang="nb-NO" baseline="0" dirty="0"/>
              <a:t> å klikke på </a:t>
            </a:r>
            <a:r>
              <a:rPr lang="nb-NO" baseline="0" dirty="0" err="1"/>
              <a:t>MinID</a:t>
            </a:r>
            <a:r>
              <a:rPr lang="nb-NO" dirty="0"/>
              <a:t>.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i="1" baseline="0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="1" i="1" baseline="0" dirty="0"/>
              <a:t>Bakgrunnsinformasjon til </a:t>
            </a:r>
            <a:r>
              <a:rPr lang="nb-NO" b="1" i="1" baseline="0" dirty="0" err="1"/>
              <a:t>læraren</a:t>
            </a:r>
            <a:r>
              <a:rPr lang="nb-NO" b="1" i="1" baseline="0" dirty="0"/>
              <a:t>: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Via ID-porten kan du </a:t>
            </a:r>
            <a:r>
              <a:rPr lang="nb-NO" dirty="0" err="1"/>
              <a:t>velje</a:t>
            </a:r>
            <a:r>
              <a:rPr lang="nb-NO" dirty="0"/>
              <a:t> kva elektronisk ID du vil bruke.</a:t>
            </a:r>
            <a:r>
              <a:rPr lang="nb-NO" baseline="0" dirty="0"/>
              <a:t> ID-porten er den sikre </a:t>
            </a:r>
            <a:r>
              <a:rPr lang="nb-NO" baseline="0" dirty="0" err="1"/>
              <a:t>offentlege</a:t>
            </a:r>
            <a:r>
              <a:rPr lang="nb-NO" baseline="0" dirty="0"/>
              <a:t> innlogginga.</a:t>
            </a:r>
            <a:endParaRPr lang="nb-NO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Du kan og kontakte brukerstøtte for å få hjelp til å bestille PIN-kodebrev, tlf. 800 30 300.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Du kan og bestille PIN-kodebrev </a:t>
            </a:r>
            <a:r>
              <a:rPr lang="nb-NO" dirty="0" err="1"/>
              <a:t>frå</a:t>
            </a:r>
            <a:r>
              <a:rPr lang="nb-NO" dirty="0"/>
              <a:t> hjelpesidene til ID-porten, eller </a:t>
            </a:r>
            <a:r>
              <a:rPr lang="nb-NO" dirty="0" err="1"/>
              <a:t>nedst</a:t>
            </a:r>
            <a:r>
              <a:rPr lang="nb-NO" dirty="0"/>
              <a:t> </a:t>
            </a:r>
            <a:r>
              <a:rPr lang="nb-NO" dirty="0" err="1"/>
              <a:t>frå</a:t>
            </a:r>
            <a:r>
              <a:rPr lang="nb-NO" dirty="0"/>
              <a:t> nettsida www.norge.no eller fra  www.idporten.no.</a:t>
            </a:r>
          </a:p>
          <a:p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80409D-D1C3-470E-9080-1D1D1DFA8CF6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902263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/>
              <a:t>Manus </a:t>
            </a:r>
            <a:r>
              <a:rPr lang="en-US" b="1" i="1" baseline="0" dirty="0" err="1"/>
              <a:t>til</a:t>
            </a:r>
            <a:r>
              <a:rPr lang="en-US" b="1" i="1" dirty="0"/>
              <a:t> </a:t>
            </a:r>
            <a:r>
              <a:rPr lang="en-US" b="1" i="1" dirty="0" err="1"/>
              <a:t>læraren</a:t>
            </a:r>
            <a:r>
              <a:rPr lang="en-US" b="1" i="1" dirty="0"/>
              <a:t>: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/>
              <a:t>NB! Her </a:t>
            </a:r>
            <a:r>
              <a:rPr lang="en-US" b="0" i="0" dirty="0" err="1"/>
              <a:t>skal</a:t>
            </a:r>
            <a:r>
              <a:rPr lang="en-US" b="0" i="0" dirty="0"/>
              <a:t> du </a:t>
            </a:r>
            <a:r>
              <a:rPr lang="en-US" b="1" i="0" dirty="0" err="1"/>
              <a:t>ikkje</a:t>
            </a:r>
            <a:r>
              <a:rPr lang="en-US" b="1" i="0" dirty="0"/>
              <a:t> </a:t>
            </a:r>
            <a:r>
              <a:rPr lang="en-US" b="1" i="0" dirty="0" err="1"/>
              <a:t>fylle</a:t>
            </a:r>
            <a:r>
              <a:rPr lang="en-US" b="1" i="0" dirty="0"/>
              <a:t> inn </a:t>
            </a:r>
            <a:r>
              <a:rPr lang="en-US" b="1" i="0" dirty="0" err="1"/>
              <a:t>noko</a:t>
            </a:r>
            <a:r>
              <a:rPr lang="en-US" b="1" i="0" dirty="0"/>
              <a:t> </a:t>
            </a:r>
            <a:r>
              <a:rPr lang="en-US" b="1" i="0" dirty="0" err="1"/>
              <a:t>i</a:t>
            </a:r>
            <a:r>
              <a:rPr lang="en-US" b="1" i="0" baseline="0" dirty="0"/>
              <a:t> </a:t>
            </a:r>
            <a:r>
              <a:rPr lang="en-US" b="1" i="0" baseline="0" dirty="0" err="1"/>
              <a:t>felta</a:t>
            </a:r>
            <a:r>
              <a:rPr lang="en-US" b="1" i="0" baseline="0" dirty="0"/>
              <a:t> </a:t>
            </a:r>
            <a:r>
              <a:rPr lang="en-US" b="1" i="0" baseline="0" dirty="0" err="1"/>
              <a:t>til</a:t>
            </a:r>
            <a:r>
              <a:rPr lang="en-US" b="1" i="0" baseline="0" dirty="0"/>
              <a:t> </a:t>
            </a:r>
            <a:r>
              <a:rPr lang="en-US" b="1" i="0" baseline="0" dirty="0" err="1"/>
              <a:t>fødselsnummer</a:t>
            </a:r>
            <a:r>
              <a:rPr lang="en-US" b="1" i="0" baseline="0" dirty="0"/>
              <a:t> </a:t>
            </a:r>
            <a:r>
              <a:rPr lang="en-US" b="1" i="0" baseline="0" dirty="0" err="1"/>
              <a:t>og</a:t>
            </a:r>
            <a:r>
              <a:rPr lang="en-US" b="1" i="0" baseline="0" dirty="0"/>
              <a:t> </a:t>
            </a:r>
            <a:r>
              <a:rPr lang="en-US" b="1" i="0" baseline="0" dirty="0" err="1"/>
              <a:t>passord</a:t>
            </a:r>
            <a:r>
              <a:rPr lang="en-US" b="0" i="0" baseline="0" dirty="0"/>
              <a:t>. </a:t>
            </a:r>
            <a:r>
              <a:rPr lang="en-US" b="0" i="0" baseline="0" dirty="0" err="1"/>
              <a:t>Klikk</a:t>
            </a:r>
            <a:r>
              <a:rPr lang="en-US" b="0" i="0" baseline="0" dirty="0"/>
              <a:t> </a:t>
            </a:r>
            <a:r>
              <a:rPr lang="en-US" b="0" i="0" baseline="0" dirty="0" err="1"/>
              <a:t>direkte</a:t>
            </a:r>
            <a:r>
              <a:rPr lang="en-US" b="0" i="0" baseline="0" dirty="0"/>
              <a:t> </a:t>
            </a:r>
            <a:r>
              <a:rPr lang="en-US" b="0" i="0" baseline="0" dirty="0" err="1"/>
              <a:t>på</a:t>
            </a:r>
            <a:r>
              <a:rPr lang="en-US" b="0" i="0" baseline="0" dirty="0"/>
              <a:t> ‘</a:t>
            </a:r>
            <a:r>
              <a:rPr lang="en-US" b="0" i="0" baseline="0" dirty="0" err="1"/>
              <a:t>Bestill</a:t>
            </a:r>
            <a:r>
              <a:rPr lang="en-US" b="0" i="0" baseline="0" dirty="0"/>
              <a:t> PIN-</a:t>
            </a:r>
            <a:r>
              <a:rPr lang="en-US" b="0" i="0" baseline="0" dirty="0" err="1"/>
              <a:t>kodar</a:t>
            </a:r>
            <a:r>
              <a:rPr lang="en-US" b="0" i="0" baseline="0" dirty="0"/>
              <a:t>’.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0" i="0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="1" i="1" baseline="0" dirty="0"/>
              <a:t>Bakgrunnsinformasjon til </a:t>
            </a:r>
            <a:r>
              <a:rPr lang="nb-NO" b="1" i="1" baseline="0" dirty="0" err="1"/>
              <a:t>læraren</a:t>
            </a:r>
            <a:r>
              <a:rPr lang="nb-NO" b="1" i="1" baseline="0" dirty="0"/>
              <a:t>: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Du</a:t>
            </a:r>
            <a:r>
              <a:rPr lang="nb-NO" baseline="0" dirty="0"/>
              <a:t> skal </a:t>
            </a:r>
            <a:r>
              <a:rPr lang="nb-NO" baseline="0" dirty="0" err="1"/>
              <a:t>no</a:t>
            </a:r>
            <a:r>
              <a:rPr lang="nb-NO" baseline="0" dirty="0"/>
              <a:t> opprette din </a:t>
            </a:r>
            <a:r>
              <a:rPr lang="nb-NO" baseline="0" dirty="0" err="1"/>
              <a:t>personlege</a:t>
            </a:r>
            <a:r>
              <a:rPr lang="nb-NO" baseline="0" dirty="0"/>
              <a:t> elektroniske ID </a:t>
            </a:r>
            <a:r>
              <a:rPr lang="nb-NO" baseline="0" dirty="0" err="1"/>
              <a:t>MinID</a:t>
            </a:r>
            <a:r>
              <a:rPr lang="nb-NO" baseline="0" dirty="0"/>
              <a:t>. For å opprette </a:t>
            </a:r>
            <a:r>
              <a:rPr lang="nb-NO" baseline="0" dirty="0" err="1"/>
              <a:t>MinID</a:t>
            </a:r>
            <a:r>
              <a:rPr lang="nb-NO" baseline="0" dirty="0"/>
              <a:t>, må du først bestille deg </a:t>
            </a:r>
            <a:r>
              <a:rPr lang="nb-NO" baseline="0" dirty="0" err="1"/>
              <a:t>eit</a:t>
            </a:r>
            <a:r>
              <a:rPr lang="nb-NO" baseline="0" dirty="0"/>
              <a:t> PIN-kodebrev. </a:t>
            </a:r>
          </a:p>
          <a:p>
            <a:r>
              <a:rPr lang="nb-NO" baseline="0" dirty="0"/>
              <a:t>PIN-kodebrevet blir sendt til deg, som </a:t>
            </a:r>
            <a:r>
              <a:rPr lang="nb-NO" baseline="0" dirty="0" err="1"/>
              <a:t>vanleg</a:t>
            </a:r>
            <a:r>
              <a:rPr lang="nb-NO" baseline="0" dirty="0"/>
              <a:t> postgang i posten.</a:t>
            </a:r>
            <a:endParaRPr lang="nb-NO" dirty="0"/>
          </a:p>
          <a:p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80409D-D1C3-470E-9080-1D1D1DFA8CF6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196497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/>
              <a:t>Manus for </a:t>
            </a:r>
            <a:r>
              <a:rPr lang="en-US" b="1" i="1" dirty="0" err="1"/>
              <a:t>læraren</a:t>
            </a:r>
            <a:r>
              <a:rPr lang="en-US" b="1" i="1" dirty="0"/>
              <a:t>:</a:t>
            </a:r>
          </a:p>
          <a:p>
            <a:r>
              <a:rPr lang="nb-NO" dirty="0"/>
              <a:t>PIN-kodebrevet kjem i postkassen din. Heile </a:t>
            </a:r>
            <a:r>
              <a:rPr lang="nb-NO" dirty="0" err="1"/>
              <a:t>namnet</a:t>
            </a:r>
            <a:r>
              <a:rPr lang="nb-NO" dirty="0"/>
              <a:t> ditt må stå </a:t>
            </a:r>
            <a:r>
              <a:rPr lang="nb-NO" dirty="0" err="1"/>
              <a:t>tydeleg</a:t>
            </a:r>
            <a:r>
              <a:rPr lang="nb-NO" dirty="0"/>
              <a:t> på postkassen.</a:t>
            </a:r>
          </a:p>
          <a:p>
            <a:r>
              <a:rPr lang="nb-NO" dirty="0"/>
              <a:t>Det tek 2-5 </a:t>
            </a:r>
            <a:r>
              <a:rPr lang="nb-NO" dirty="0" err="1"/>
              <a:t>dagar</a:t>
            </a:r>
            <a:r>
              <a:rPr lang="nb-NO" baseline="0" dirty="0"/>
              <a:t> i postsending.</a:t>
            </a:r>
            <a:endParaRPr lang="nb-NO" dirty="0"/>
          </a:p>
          <a:p>
            <a:r>
              <a:rPr lang="nb-NO" dirty="0"/>
              <a:t>PIN-kodebrevet blir sendt til den adressa du har oppgitt til folkeregisteret.</a:t>
            </a:r>
          </a:p>
          <a:p>
            <a:endParaRPr lang="nb-NO" dirty="0"/>
          </a:p>
          <a:p>
            <a:r>
              <a:rPr lang="nb-NO" b="1" i="1" baseline="0" dirty="0"/>
              <a:t>Bakgrunnsinformasjon til </a:t>
            </a:r>
            <a:r>
              <a:rPr lang="nb-NO" b="1" i="1" baseline="0" dirty="0" err="1"/>
              <a:t>læraren</a:t>
            </a:r>
            <a:r>
              <a:rPr lang="nb-NO" b="1" i="1" baseline="0" dirty="0"/>
              <a:t>: </a:t>
            </a:r>
            <a:endParaRPr lang="nb-NO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På ID-porten sine hjelpesider finn du guide til korleis du bestiller PIN-koder. </a:t>
            </a:r>
          </a:p>
          <a:p>
            <a:r>
              <a:rPr lang="nb-NO" sz="1200" u="sng" kern="1200" dirty="0">
                <a:solidFill>
                  <a:schemeClr val="tx1"/>
                </a:solidFill>
                <a:effectLst/>
                <a:latin typeface="+mn-lt"/>
                <a:ea typeface="ＭＳ Ｐゴシック" pitchFamily="34" charset="-128"/>
                <a:cs typeface="+mn-cs"/>
                <a:hlinkClick r:id="rId3"/>
              </a:rPr>
              <a:t>http://eid.difi.no/nn/korleis-bestille-pin-kodar</a:t>
            </a:r>
            <a:endParaRPr lang="nb-NO" sz="1200" kern="1200" dirty="0">
              <a:solidFill>
                <a:schemeClr val="tx1"/>
              </a:solidFill>
              <a:effectLst/>
              <a:latin typeface="+mn-lt"/>
              <a:ea typeface="ＭＳ Ｐゴシック" pitchFamily="34" charset="-128"/>
              <a:cs typeface="+mn-cs"/>
            </a:endParaRPr>
          </a:p>
          <a:p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80409D-D1C3-470E-9080-1D1D1DFA8CF6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131540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/>
              <a:t>Manus for </a:t>
            </a:r>
            <a:r>
              <a:rPr lang="en-US" b="1" i="1" dirty="0" err="1"/>
              <a:t>læraren</a:t>
            </a:r>
            <a:r>
              <a:rPr lang="en-US" b="1" i="1" dirty="0"/>
              <a:t>:</a:t>
            </a:r>
          </a:p>
          <a:p>
            <a:r>
              <a:rPr lang="nb-NO" b="0" i="0" baseline="0" dirty="0"/>
              <a:t>Sjekk at du har bestilt til </a:t>
            </a:r>
            <a:r>
              <a:rPr lang="nb-NO" b="1" i="0" baseline="0" dirty="0"/>
              <a:t>ditt</a:t>
            </a:r>
            <a:r>
              <a:rPr lang="nb-NO" b="0" i="0" baseline="0" dirty="0"/>
              <a:t> fødselsnummer, altså at du har skrive rett fødselsnummer.</a:t>
            </a:r>
          </a:p>
          <a:p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80409D-D1C3-470E-9080-1D1D1DFA8CF6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488652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/>
              <a:t>Manus for </a:t>
            </a:r>
            <a:r>
              <a:rPr lang="en-US" b="1" i="1" dirty="0" err="1"/>
              <a:t>læraren</a:t>
            </a:r>
            <a:r>
              <a:rPr lang="en-US" b="1" i="1" dirty="0"/>
              <a:t>: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Du må alltid bruke rett kodebrev. Dato på brevet må stemme med dato på skjermen.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PIN-</a:t>
            </a:r>
            <a:r>
              <a:rPr lang="nb-NO" dirty="0" err="1"/>
              <a:t>kodane</a:t>
            </a:r>
            <a:r>
              <a:rPr lang="nb-NO" dirty="0"/>
              <a:t> er </a:t>
            </a:r>
            <a:r>
              <a:rPr lang="nb-NO" dirty="0" err="1"/>
              <a:t>personlege</a:t>
            </a:r>
            <a:r>
              <a:rPr lang="nb-NO" dirty="0"/>
              <a:t>, </a:t>
            </a:r>
            <a:r>
              <a:rPr lang="nb-NO" dirty="0" err="1"/>
              <a:t>ikkje</a:t>
            </a:r>
            <a:r>
              <a:rPr lang="nb-NO" dirty="0"/>
              <a:t> gi </a:t>
            </a:r>
            <a:r>
              <a:rPr lang="nb-NO" dirty="0" err="1"/>
              <a:t>dei</a:t>
            </a:r>
            <a:r>
              <a:rPr lang="nb-NO" dirty="0"/>
              <a:t> </a:t>
            </a:r>
            <a:r>
              <a:rPr lang="nb-NO" dirty="0" err="1"/>
              <a:t>frå</a:t>
            </a:r>
            <a:r>
              <a:rPr lang="nb-NO" dirty="0"/>
              <a:t> deg til </a:t>
            </a:r>
            <a:r>
              <a:rPr lang="nb-NO" dirty="0" err="1"/>
              <a:t>nokon</a:t>
            </a:r>
            <a:r>
              <a:rPr lang="nb-NO" baseline="0" dirty="0"/>
              <a:t>.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Ta vare på PIN-kodebrevet, du kan ha bruk for det </a:t>
            </a:r>
            <a:r>
              <a:rPr lang="nb-NO" baseline="0" dirty="0" err="1"/>
              <a:t>seinare</a:t>
            </a:r>
            <a:r>
              <a:rPr lang="nb-NO" baseline="0" dirty="0"/>
              <a:t> også. Det varer i mange år.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 </a:t>
            </a:r>
            <a:endParaRPr lang="nb-NO" i="1" baseline="0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="1" i="1" baseline="0" dirty="0"/>
              <a:t>Bakgrunnsinformasjon til </a:t>
            </a:r>
            <a:r>
              <a:rPr lang="nb-NO" b="1" i="1" baseline="0" dirty="0" err="1"/>
              <a:t>læraren</a:t>
            </a:r>
            <a:r>
              <a:rPr lang="nb-NO" b="1" i="1" baseline="0" dirty="0"/>
              <a:t>: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PIN-kodebrevet kan </a:t>
            </a:r>
            <a:r>
              <a:rPr lang="nb-NO" dirty="0" err="1"/>
              <a:t>nyttast</a:t>
            </a:r>
            <a:r>
              <a:rPr lang="nb-NO" baseline="0" dirty="0"/>
              <a:t> som ei ekstra løysing for innlogging ved </a:t>
            </a:r>
            <a:r>
              <a:rPr lang="nb-NO" baseline="0" dirty="0" err="1"/>
              <a:t>gløymt</a:t>
            </a:r>
            <a:r>
              <a:rPr lang="nb-NO" baseline="0" dirty="0"/>
              <a:t> passord, eller om du har skifta mobilnummer eller e-postadresse.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Om du treng å logge inn </a:t>
            </a:r>
            <a:r>
              <a:rPr lang="nb-NO" baseline="0" dirty="0" err="1"/>
              <a:t>frå</a:t>
            </a:r>
            <a:r>
              <a:rPr lang="nb-NO" baseline="0" dirty="0"/>
              <a:t> utlandet, kan det </a:t>
            </a:r>
            <a:r>
              <a:rPr lang="nb-NO" baseline="0" dirty="0" err="1"/>
              <a:t>vere</a:t>
            </a:r>
            <a:r>
              <a:rPr lang="nb-NO" baseline="0" dirty="0"/>
              <a:t> </a:t>
            </a:r>
            <a:r>
              <a:rPr lang="nb-NO" baseline="0" dirty="0" err="1"/>
              <a:t>enklare</a:t>
            </a:r>
            <a:r>
              <a:rPr lang="nb-NO" baseline="0" dirty="0"/>
              <a:t> med PIN-kodebrev, då alfanumeriske </a:t>
            </a:r>
            <a:r>
              <a:rPr lang="nb-NO" baseline="0" dirty="0" err="1"/>
              <a:t>kodar</a:t>
            </a:r>
            <a:r>
              <a:rPr lang="nb-NO" baseline="0" dirty="0"/>
              <a:t> til SMS </a:t>
            </a:r>
            <a:r>
              <a:rPr lang="nb-NO" baseline="0" dirty="0" err="1"/>
              <a:t>ikkje</a:t>
            </a:r>
            <a:r>
              <a:rPr lang="nb-NO" baseline="0" dirty="0"/>
              <a:t> alltid kjem fram pga. </a:t>
            </a:r>
            <a:r>
              <a:rPr lang="nb-NO" baseline="0" dirty="0" err="1"/>
              <a:t>manglande</a:t>
            </a:r>
            <a:r>
              <a:rPr lang="nb-NO" baseline="0" dirty="0"/>
              <a:t> </a:t>
            </a:r>
            <a:r>
              <a:rPr lang="nb-NO" baseline="0" dirty="0" err="1"/>
              <a:t>roamingavtalar</a:t>
            </a:r>
            <a:r>
              <a:rPr lang="nb-NO" baseline="0" dirty="0"/>
              <a:t>.</a:t>
            </a:r>
            <a:endParaRPr lang="nb-NO" dirty="0"/>
          </a:p>
          <a:p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80409D-D1C3-470E-9080-1D1D1DFA8CF6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52959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1.png"/><Relationship Id="rId4" Type="http://schemas.openxmlformats.org/officeDocument/2006/relationships/image" Target="../media/image2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1.png"/><Relationship Id="rId4" Type="http://schemas.openxmlformats.org/officeDocument/2006/relationships/image" Target="../media/image2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ort Animert Introslide #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8A1D86F2-7076-44AB-A7BD-6AFC9F4E549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pic>
        <p:nvPicPr>
          <p:cNvPr id="3" name="Digdir_Intro_kort_versjon_20201014">
            <a:hlinkClick r:id="" action="ppaction://media"/>
            <a:extLst>
              <a:ext uri="{FF2B5EF4-FFF2-40B4-BE49-F238E27FC236}">
                <a16:creationId xmlns:a16="http://schemas.microsoft.com/office/drawing/2014/main" id="{149D7789-BEBF-4E04-B79D-9078B9E2F8B9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87" y="0"/>
            <a:ext cx="16256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38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8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Et bilde som inneholder tegning&#10;&#10;Automatisk generert beskrivelse">
            <a:extLst>
              <a:ext uri="{FF2B5EF4-FFF2-40B4-BE49-F238E27FC236}">
                <a16:creationId xmlns:a16="http://schemas.microsoft.com/office/drawing/2014/main" id="{869FEB36-2120-4C4B-A06E-09E862D5E2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E90904-DBBA-4AD3-8739-C68A030E86D8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976DF188-501B-4BE2-A848-80262AE5DE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65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9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2AF6A1F0-48BA-4FA0-94B4-925E77FCC2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E90904-DBBA-4AD3-8739-C68A030E86D8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976DF188-501B-4BE2-A848-80262AE5DE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12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tittel 1">
            <a:extLst>
              <a:ext uri="{FF2B5EF4-FFF2-40B4-BE49-F238E27FC236}">
                <a16:creationId xmlns:a16="http://schemas.microsoft.com/office/drawing/2014/main" id="{F2028190-9615-4857-9215-8E91FE761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4232" y="1480956"/>
            <a:ext cx="12295197" cy="69249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5" name="Plassholder for tekst 2">
            <a:extLst>
              <a:ext uri="{FF2B5EF4-FFF2-40B4-BE49-F238E27FC236}">
                <a16:creationId xmlns:a16="http://schemas.microsoft.com/office/drawing/2014/main" id="{626F4051-322D-4761-B918-75CA0F940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4232" y="2453731"/>
            <a:ext cx="12295197" cy="576485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21255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2364231" y="2510971"/>
            <a:ext cx="5977406" cy="5776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682023" y="2510971"/>
            <a:ext cx="5977406" cy="5776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9" name="Plassholder for tittel 1">
            <a:extLst>
              <a:ext uri="{FF2B5EF4-FFF2-40B4-BE49-F238E27FC236}">
                <a16:creationId xmlns:a16="http://schemas.microsoft.com/office/drawing/2014/main" id="{97C25ED5-A7B7-439C-8D7F-2262BCA97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4232" y="1480956"/>
            <a:ext cx="12295197" cy="69249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nb-NO" dirty="0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21327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s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24FAF295-66FF-4DF2-99B8-D49F2A51452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6256033" cy="9145143"/>
          </a:xfrm>
          <a:prstGeom prst="rect">
            <a:avLst/>
          </a:prstGeom>
        </p:spPr>
        <p:txBody>
          <a:bodyPr lIns="0" tIns="2880000" rIns="0" bIns="0" anchor="t" anchorCtr="1"/>
          <a:lstStyle>
            <a:lvl1pPr marL="0" indent="0" algn="ctr">
              <a:buNone/>
              <a:defRPr sz="3000"/>
            </a:lvl1pPr>
          </a:lstStyle>
          <a:p>
            <a:r>
              <a:rPr lang="nb-NO"/>
              <a:t>Klikk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27467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/m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6">
            <a:extLst>
              <a:ext uri="{FF2B5EF4-FFF2-40B4-BE49-F238E27FC236}">
                <a16:creationId xmlns:a16="http://schemas.microsoft.com/office/drawing/2014/main" id="{E9DA5CDA-564E-4794-9EF8-3F8E29C06A7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6256033" cy="4572572"/>
          </a:xfrm>
          <a:prstGeom prst="rect">
            <a:avLst/>
          </a:prstGeom>
        </p:spPr>
        <p:txBody>
          <a:bodyPr lIns="0" tIns="2880000" rIns="0" bIns="0" anchor="t" anchorCtr="1"/>
          <a:lstStyle>
            <a:lvl1pPr marL="0" indent="0" algn="ctr">
              <a:buNone/>
              <a:defRPr sz="3000"/>
            </a:lvl1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10" name="Plassholder for tekst 6">
            <a:extLst>
              <a:ext uri="{FF2B5EF4-FFF2-40B4-BE49-F238E27FC236}">
                <a16:creationId xmlns:a16="http://schemas.microsoft.com/office/drawing/2014/main" id="{660222DE-83EE-4E47-896F-8C78F30A2D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64232" y="5309936"/>
            <a:ext cx="12295196" cy="2971097"/>
          </a:xfrm>
          <a:prstGeom prst="rect">
            <a:avLst/>
          </a:prstGeom>
        </p:spPr>
        <p:txBody>
          <a:bodyPr lIns="0" tIns="0" rIns="0" bIns="0"/>
          <a:lstStyle>
            <a:lvl5pPr>
              <a:defRPr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9885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8502D847-EF0A-40D6-98D4-363AD03B4F25}"/>
              </a:ext>
            </a:extLst>
          </p:cNvPr>
          <p:cNvSpPr/>
          <p:nvPr userDrawn="1"/>
        </p:nvSpPr>
        <p:spPr>
          <a:xfrm>
            <a:off x="1944914" y="101600"/>
            <a:ext cx="13628915" cy="107405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Plassholder for bilde 6">
            <a:extLst>
              <a:ext uri="{FF2B5EF4-FFF2-40B4-BE49-F238E27FC236}">
                <a16:creationId xmlns:a16="http://schemas.microsoft.com/office/drawing/2014/main" id="{E9DA5CDA-564E-4794-9EF8-3F8E29C06A7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4597" y="0"/>
            <a:ext cx="8129816" cy="9145143"/>
          </a:xfrm>
          <a:prstGeom prst="rect">
            <a:avLst/>
          </a:prstGeom>
        </p:spPr>
        <p:txBody>
          <a:bodyPr lIns="0" tIns="720000" rIns="0" bIns="0" anchor="t" anchorCtr="1"/>
          <a:lstStyle>
            <a:lvl1pPr marL="0" indent="0" algn="ctr">
              <a:buNone/>
              <a:defRPr sz="3000"/>
            </a:lvl1pPr>
          </a:lstStyle>
          <a:p>
            <a:r>
              <a:rPr lang="nb-NO" dirty="0"/>
              <a:t>Klikk ikonet for å legge til et bilde</a:t>
            </a:r>
          </a:p>
        </p:txBody>
      </p:sp>
      <p:sp>
        <p:nvSpPr>
          <p:cNvPr id="10" name="Plassholder for tekst 6">
            <a:extLst>
              <a:ext uri="{FF2B5EF4-FFF2-40B4-BE49-F238E27FC236}">
                <a16:creationId xmlns:a16="http://schemas.microsoft.com/office/drawing/2014/main" id="{DBF69321-80D9-4A39-90B0-968EC64466C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1589" y="566057"/>
            <a:ext cx="6480810" cy="8049032"/>
          </a:xfrm>
          <a:prstGeom prst="rect">
            <a:avLst/>
          </a:prstGeom>
        </p:spPr>
        <p:txBody>
          <a:bodyPr lIns="0" tIns="0" rIns="0" bIns="0"/>
          <a:lstStyle>
            <a:lvl5pPr>
              <a:defRPr/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96446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tekstbokser og 2x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D334645B-223F-4526-8D89-BC20DD382EAF}"/>
              </a:ext>
            </a:extLst>
          </p:cNvPr>
          <p:cNvSpPr/>
          <p:nvPr userDrawn="1"/>
        </p:nvSpPr>
        <p:spPr>
          <a:xfrm>
            <a:off x="1306286" y="130629"/>
            <a:ext cx="14557828" cy="191588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Plassholder for bilde 6">
            <a:extLst>
              <a:ext uri="{FF2B5EF4-FFF2-40B4-BE49-F238E27FC236}">
                <a16:creationId xmlns:a16="http://schemas.microsoft.com/office/drawing/2014/main" id="{E9DA5CDA-564E-4794-9EF8-3F8E29C06A7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4572572"/>
            <a:ext cx="8129816" cy="4571428"/>
          </a:xfrm>
          <a:prstGeom prst="rect">
            <a:avLst/>
          </a:prstGeom>
        </p:spPr>
        <p:txBody>
          <a:bodyPr lIns="0" tIns="720000" rIns="0" bIns="0" anchor="t" anchorCtr="1"/>
          <a:lstStyle>
            <a:lvl1pPr marL="0" indent="0" algn="ctr">
              <a:buNone/>
              <a:defRPr sz="3000"/>
            </a:lvl1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70691A1F-0C65-4936-A3D1-75D553931D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80135" y="338378"/>
            <a:ext cx="5760720" cy="2520315"/>
          </a:xfrm>
          <a:prstGeom prst="rect">
            <a:avLst/>
          </a:prstGeom>
        </p:spPr>
        <p:txBody>
          <a:bodyPr lIns="0" tIns="0" rIns="0" bIns="0"/>
          <a:lstStyle>
            <a:lvl5pPr>
              <a:defRPr/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9" name="Plassholder for bilde 6">
            <a:extLst>
              <a:ext uri="{FF2B5EF4-FFF2-40B4-BE49-F238E27FC236}">
                <a16:creationId xmlns:a16="http://schemas.microsoft.com/office/drawing/2014/main" id="{A6665869-579D-4D0A-8BB5-C514B896A39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29816" y="0"/>
            <a:ext cx="8124596" cy="4572572"/>
          </a:xfrm>
          <a:prstGeom prst="rect">
            <a:avLst/>
          </a:prstGeom>
        </p:spPr>
        <p:txBody>
          <a:bodyPr lIns="0" tIns="720000" rIns="0" bIns="0" anchor="t" anchorCtr="1"/>
          <a:lstStyle>
            <a:lvl1pPr marL="0" indent="0" algn="ctr">
              <a:buNone/>
              <a:defRPr sz="3000"/>
            </a:lvl1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10" name="Plassholder for tekst 6">
            <a:extLst>
              <a:ext uri="{FF2B5EF4-FFF2-40B4-BE49-F238E27FC236}">
                <a16:creationId xmlns:a16="http://schemas.microsoft.com/office/drawing/2014/main" id="{DBF69321-80D9-4A39-90B0-968EC64466C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81147" y="4856071"/>
            <a:ext cx="5760720" cy="2520315"/>
          </a:xfrm>
          <a:prstGeom prst="rect">
            <a:avLst/>
          </a:prstGeom>
        </p:spPr>
        <p:txBody>
          <a:bodyPr lIns="0" tIns="0" rIns="0" bIns="0"/>
          <a:lstStyle>
            <a:lvl5pPr>
              <a:defRPr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5060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ta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ssholder for innhold 14">
            <a:extLst>
              <a:ext uri="{FF2B5EF4-FFF2-40B4-BE49-F238E27FC236}">
                <a16:creationId xmlns:a16="http://schemas.microsoft.com/office/drawing/2014/main" id="{BA50970E-2AEF-4397-90BC-068B1C7C1E6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2365830" y="900110"/>
            <a:ext cx="11771736" cy="7532689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00271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use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tegning&#10;&#10;Automatisk generert beskrivelse">
            <a:extLst>
              <a:ext uri="{FF2B5EF4-FFF2-40B4-BE49-F238E27FC236}">
                <a16:creationId xmlns:a16="http://schemas.microsoft.com/office/drawing/2014/main" id="{B32B5ECC-2D7D-48D0-B8D9-C63BF3D353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7"/>
            <a:ext cx="16254413" cy="9141965"/>
          </a:xfrm>
          <a:prstGeom prst="rect">
            <a:avLst/>
          </a:prstGeom>
        </p:spPr>
      </p:pic>
      <p:sp>
        <p:nvSpPr>
          <p:cNvPr id="6" name="Tittel 1"/>
          <p:cNvSpPr>
            <a:spLocks noGrp="1"/>
          </p:cNvSpPr>
          <p:nvPr>
            <p:ph type="title"/>
          </p:nvPr>
        </p:nvSpPr>
        <p:spPr>
          <a:xfrm>
            <a:off x="2365963" y="3681198"/>
            <a:ext cx="6120080" cy="141961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pic>
        <p:nvPicPr>
          <p:cNvPr id="11" name="Bilde 10" descr="Et bilde som inneholder tegning&#10;&#10;Automatisk generert beskrivelse">
            <a:extLst>
              <a:ext uri="{FF2B5EF4-FFF2-40B4-BE49-F238E27FC236}">
                <a16:creationId xmlns:a16="http://schemas.microsoft.com/office/drawing/2014/main" id="{1623D34C-1926-4810-91BE-D6B95CA93B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963" y="600106"/>
            <a:ext cx="439149" cy="440948"/>
          </a:xfrm>
          <a:prstGeom prst="rect">
            <a:avLst/>
          </a:prstGeom>
        </p:spPr>
      </p:pic>
      <p:sp>
        <p:nvSpPr>
          <p:cNvPr id="17" name="TextBox 6">
            <a:extLst>
              <a:ext uri="{FF2B5EF4-FFF2-40B4-BE49-F238E27FC236}">
                <a16:creationId xmlns:a16="http://schemas.microsoft.com/office/drawing/2014/main" id="{AEEAA6E5-76EB-4149-A5FA-6F5AED27612D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</p:spTree>
    <p:extLst>
      <p:ext uri="{BB962C8B-B14F-4D97-AF65-F5344CB8AC3E}">
        <p14:creationId xmlns:p14="http://schemas.microsoft.com/office/powerpoint/2010/main" val="25841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ng Animert Introslide #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igdir_Intro_01_20201014">
            <a:hlinkClick r:id="" action="ppaction://media"/>
            <a:extLst>
              <a:ext uri="{FF2B5EF4-FFF2-40B4-BE49-F238E27FC236}">
                <a16:creationId xmlns:a16="http://schemas.microsoft.com/office/drawing/2014/main" id="{3A2F5C53-3D67-48E6-8586-4DB169ED894C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30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Avslutnings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6D1E0FE9-5097-4A7A-849E-80C6670E41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7"/>
            <a:ext cx="16254413" cy="9141965"/>
          </a:xfrm>
          <a:prstGeom prst="rect">
            <a:avLst/>
          </a:prstGeom>
        </p:spPr>
      </p:pic>
      <p:pic>
        <p:nvPicPr>
          <p:cNvPr id="4" name="Bilde 3" descr="Et bilde som inneholder tegning&#10;&#10;Automatisk generert beskrivelse">
            <a:extLst>
              <a:ext uri="{FF2B5EF4-FFF2-40B4-BE49-F238E27FC236}">
                <a16:creationId xmlns:a16="http://schemas.microsoft.com/office/drawing/2014/main" id="{55ABA1C8-70E5-466F-8965-C04932D886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206" y="4295660"/>
            <a:ext cx="1489437" cy="1495540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A278092D-6D2E-4BF9-9025-D1CB6046007B}"/>
              </a:ext>
            </a:extLst>
          </p:cNvPr>
          <p:cNvSpPr txBox="1"/>
          <p:nvPr userDrawn="1"/>
        </p:nvSpPr>
        <p:spPr>
          <a:xfrm>
            <a:off x="8054543" y="7302500"/>
            <a:ext cx="3048000" cy="1166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1" dirty="0">
                <a:solidFill>
                  <a:schemeClr val="bg1"/>
                </a:solidFill>
              </a:rPr>
              <a:t>Digitaliseringsdirektoratet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0" dirty="0">
                <a:solidFill>
                  <a:schemeClr val="bg1"/>
                </a:solidFill>
              </a:rPr>
              <a:t>postmottak@digdir.no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0" dirty="0">
                <a:solidFill>
                  <a:schemeClr val="bg1"/>
                </a:solidFill>
              </a:rPr>
              <a:t>22 45 10 00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0" dirty="0">
                <a:solidFill>
                  <a:schemeClr val="bg1"/>
                </a:solidFill>
              </a:rPr>
              <a:t>Postboks 1382 Vika, 0114 Oslo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63D8E4ED-29EB-4D5B-8A83-7BF70D2626F8}"/>
              </a:ext>
            </a:extLst>
          </p:cNvPr>
          <p:cNvSpPr txBox="1"/>
          <p:nvPr userDrawn="1"/>
        </p:nvSpPr>
        <p:spPr>
          <a:xfrm>
            <a:off x="11102543" y="7302500"/>
            <a:ext cx="3048000" cy="1166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1" dirty="0">
                <a:solidFill>
                  <a:schemeClr val="bg1"/>
                </a:solidFill>
              </a:rPr>
              <a:t>Besøksadresser: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1" dirty="0">
                <a:solidFill>
                  <a:schemeClr val="bg1"/>
                </a:solidFill>
              </a:rPr>
              <a:t>Industriveien 1, 8900 Brønnøysund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1" dirty="0">
                <a:solidFill>
                  <a:schemeClr val="bg1"/>
                </a:solidFill>
              </a:rPr>
              <a:t>Skrivarevegen 2, 6863 Leikanger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1" dirty="0">
                <a:solidFill>
                  <a:schemeClr val="bg1"/>
                </a:solidFill>
              </a:rPr>
              <a:t>Grev Wedels Plass 9, 0151 Oslo</a:t>
            </a:r>
            <a:endParaRPr lang="nb-NO" sz="1200" b="0" dirty="0">
              <a:solidFill>
                <a:schemeClr val="bg1"/>
              </a:solidFill>
            </a:endParaRP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60842A71-D675-4BCF-A694-A088EB0F8293}"/>
              </a:ext>
            </a:extLst>
          </p:cNvPr>
          <p:cNvSpPr txBox="1"/>
          <p:nvPr userDrawn="1"/>
        </p:nvSpPr>
        <p:spPr>
          <a:xfrm>
            <a:off x="3393643" y="7302500"/>
            <a:ext cx="3048000" cy="335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1" dirty="0">
                <a:solidFill>
                  <a:srgbClr val="1E2B3C"/>
                </a:solidFill>
              </a:rPr>
              <a:t>digdir.no</a:t>
            </a:r>
            <a:endParaRPr lang="nb-NO" sz="1200" b="0" dirty="0">
              <a:solidFill>
                <a:srgbClr val="1E2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63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1">
            <a:hlinkClick r:id="" action="ppaction://media"/>
            <a:extLst>
              <a:ext uri="{FF2B5EF4-FFF2-40B4-BE49-F238E27FC236}">
                <a16:creationId xmlns:a16="http://schemas.microsoft.com/office/drawing/2014/main" id="{9D8054C2-404C-4902-A00B-CDC216929480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4413" cy="91431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036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2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2">
            <a:hlinkClick r:id="" action="ppaction://media"/>
            <a:extLst>
              <a:ext uri="{FF2B5EF4-FFF2-40B4-BE49-F238E27FC236}">
                <a16:creationId xmlns:a16="http://schemas.microsoft.com/office/drawing/2014/main" id="{BAEB2C08-6275-4E05-A719-5423DA108A63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29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3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3">
            <a:hlinkClick r:id="" action="ppaction://media"/>
            <a:extLst>
              <a:ext uri="{FF2B5EF4-FFF2-40B4-BE49-F238E27FC236}">
                <a16:creationId xmlns:a16="http://schemas.microsoft.com/office/drawing/2014/main" id="{16636BD1-6D01-43C8-9703-319789A8E9C2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946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4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4">
            <a:hlinkClick r:id="" action="ppaction://media"/>
            <a:extLst>
              <a:ext uri="{FF2B5EF4-FFF2-40B4-BE49-F238E27FC236}">
                <a16:creationId xmlns:a16="http://schemas.microsoft.com/office/drawing/2014/main" id="{01948658-E107-4673-853B-7E4EC79DD008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87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5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5">
            <a:hlinkClick r:id="" action="ppaction://media"/>
            <a:extLst>
              <a:ext uri="{FF2B5EF4-FFF2-40B4-BE49-F238E27FC236}">
                <a16:creationId xmlns:a16="http://schemas.microsoft.com/office/drawing/2014/main" id="{9CAB091A-4D4F-4D56-AD2B-62225BB722F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509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6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6">
            <a:hlinkClick r:id="" action="ppaction://media"/>
            <a:extLst>
              <a:ext uri="{FF2B5EF4-FFF2-40B4-BE49-F238E27FC236}">
                <a16:creationId xmlns:a16="http://schemas.microsoft.com/office/drawing/2014/main" id="{BA551B63-9795-46AD-AD4F-E5D9D654D573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280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7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7">
            <a:hlinkClick r:id="" action="ppaction://media"/>
            <a:extLst>
              <a:ext uri="{FF2B5EF4-FFF2-40B4-BE49-F238E27FC236}">
                <a16:creationId xmlns:a16="http://schemas.microsoft.com/office/drawing/2014/main" id="{02FF6D17-3B7F-41FF-A026-44065259C7C4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997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8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8">
            <a:hlinkClick r:id="" action="ppaction://media"/>
            <a:extLst>
              <a:ext uri="{FF2B5EF4-FFF2-40B4-BE49-F238E27FC236}">
                <a16:creationId xmlns:a16="http://schemas.microsoft.com/office/drawing/2014/main" id="{B7C49D2E-8481-48C5-982E-FBA05A32864D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81B9EAEB-567D-46AB-BDCF-F0F067B4F97C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</p:spTree>
    <p:extLst>
      <p:ext uri="{BB962C8B-B14F-4D97-AF65-F5344CB8AC3E}">
        <p14:creationId xmlns:p14="http://schemas.microsoft.com/office/powerpoint/2010/main" val="1480688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9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9">
            <a:hlinkClick r:id="" action="ppaction://media"/>
            <a:extLst>
              <a:ext uri="{FF2B5EF4-FFF2-40B4-BE49-F238E27FC236}">
                <a16:creationId xmlns:a16="http://schemas.microsoft.com/office/drawing/2014/main" id="{8E5F1F34-6F1E-47AE-832E-FE861F723E23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1"/>
            <a:ext cx="16254413" cy="9143107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0442EF8D-8DD1-4D21-8B66-6BDC9E811030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900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ilde 22">
            <a:extLst>
              <a:ext uri="{FF2B5EF4-FFF2-40B4-BE49-F238E27FC236}">
                <a16:creationId xmlns:a16="http://schemas.microsoft.com/office/drawing/2014/main" id="{B2A23DC1-5111-42B6-BB17-35AC458FDD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9" name="Tittel 1">
            <a:extLst>
              <a:ext uri="{FF2B5EF4-FFF2-40B4-BE49-F238E27FC236}">
                <a16:creationId xmlns:a16="http://schemas.microsoft.com/office/drawing/2014/main" id="{65404134-5F34-4B94-A9B6-316CBDACD4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pic>
        <p:nvPicPr>
          <p:cNvPr id="17" name="Bilde 16">
            <a:extLst>
              <a:ext uri="{FF2B5EF4-FFF2-40B4-BE49-F238E27FC236}">
                <a16:creationId xmlns:a16="http://schemas.microsoft.com/office/drawing/2014/main" id="{511E4814-F717-4C61-A710-7E70E4ACD4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  <p:sp>
        <p:nvSpPr>
          <p:cNvPr id="21" name="TextBox 6">
            <a:extLst>
              <a:ext uri="{FF2B5EF4-FFF2-40B4-BE49-F238E27FC236}">
                <a16:creationId xmlns:a16="http://schemas.microsoft.com/office/drawing/2014/main" id="{1F4A38C3-D8E7-404C-9494-8A3CD442BE93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</p:spTree>
    <p:extLst>
      <p:ext uri="{BB962C8B-B14F-4D97-AF65-F5344CB8AC3E}">
        <p14:creationId xmlns:p14="http://schemas.microsoft.com/office/powerpoint/2010/main" val="134884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1">
            <a:hlinkClick r:id="" action="ppaction://media"/>
            <a:extLst>
              <a:ext uri="{FF2B5EF4-FFF2-40B4-BE49-F238E27FC236}">
                <a16:creationId xmlns:a16="http://schemas.microsoft.com/office/drawing/2014/main" id="{9D8054C2-404C-4902-A00B-CDC216929480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4413" cy="91431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241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0" mute="1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2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2">
            <a:hlinkClick r:id="" action="ppaction://media"/>
            <a:extLst>
              <a:ext uri="{FF2B5EF4-FFF2-40B4-BE49-F238E27FC236}">
                <a16:creationId xmlns:a16="http://schemas.microsoft.com/office/drawing/2014/main" id="{BAEB2C08-6275-4E05-A719-5423DA108A63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9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3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3">
            <a:hlinkClick r:id="" action="ppaction://media"/>
            <a:extLst>
              <a:ext uri="{FF2B5EF4-FFF2-40B4-BE49-F238E27FC236}">
                <a16:creationId xmlns:a16="http://schemas.microsoft.com/office/drawing/2014/main" id="{16636BD1-6D01-43C8-9703-319789A8E9C2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313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4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4">
            <a:hlinkClick r:id="" action="ppaction://media"/>
            <a:extLst>
              <a:ext uri="{FF2B5EF4-FFF2-40B4-BE49-F238E27FC236}">
                <a16:creationId xmlns:a16="http://schemas.microsoft.com/office/drawing/2014/main" id="{01948658-E107-4673-853B-7E4EC79DD008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990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5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5">
            <a:hlinkClick r:id="" action="ppaction://media"/>
            <a:extLst>
              <a:ext uri="{FF2B5EF4-FFF2-40B4-BE49-F238E27FC236}">
                <a16:creationId xmlns:a16="http://schemas.microsoft.com/office/drawing/2014/main" id="{9CAB091A-4D4F-4D56-AD2B-62225BB722F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06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6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6">
            <a:hlinkClick r:id="" action="ppaction://media"/>
            <a:extLst>
              <a:ext uri="{FF2B5EF4-FFF2-40B4-BE49-F238E27FC236}">
                <a16:creationId xmlns:a16="http://schemas.microsoft.com/office/drawing/2014/main" id="{BA551B63-9795-46AD-AD4F-E5D9D654D573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61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7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7">
            <a:hlinkClick r:id="" action="ppaction://media"/>
            <a:extLst>
              <a:ext uri="{FF2B5EF4-FFF2-40B4-BE49-F238E27FC236}">
                <a16:creationId xmlns:a16="http://schemas.microsoft.com/office/drawing/2014/main" id="{02FF6D17-3B7F-41FF-A026-44065259C7C4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529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8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8">
            <a:hlinkClick r:id="" action="ppaction://media"/>
            <a:extLst>
              <a:ext uri="{FF2B5EF4-FFF2-40B4-BE49-F238E27FC236}">
                <a16:creationId xmlns:a16="http://schemas.microsoft.com/office/drawing/2014/main" id="{B7C49D2E-8481-48C5-982E-FBA05A32864D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81B9EAEB-567D-46AB-BDCF-F0F067B4F97C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</p:spTree>
    <p:extLst>
      <p:ext uri="{BB962C8B-B14F-4D97-AF65-F5344CB8AC3E}">
        <p14:creationId xmlns:p14="http://schemas.microsoft.com/office/powerpoint/2010/main" val="2434238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9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9">
            <a:hlinkClick r:id="" action="ppaction://media"/>
            <a:extLst>
              <a:ext uri="{FF2B5EF4-FFF2-40B4-BE49-F238E27FC236}">
                <a16:creationId xmlns:a16="http://schemas.microsoft.com/office/drawing/2014/main" id="{8E5F1F34-6F1E-47AE-832E-FE861F723E23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893"/>
            <a:ext cx="16254413" cy="9143107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0442EF8D-8DD1-4D21-8B66-6BDC9E811030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191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2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 descr="Et bilde som inneholder tegning&#10;&#10;Automatisk generert beskrivelse">
            <a:extLst>
              <a:ext uri="{FF2B5EF4-FFF2-40B4-BE49-F238E27FC236}">
                <a16:creationId xmlns:a16="http://schemas.microsoft.com/office/drawing/2014/main" id="{52AAE27E-7FBA-4ECE-92AB-3A3C39E632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tx2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E5FE4CE4-134D-4788-A6F4-BC91B105743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  <p:sp>
        <p:nvSpPr>
          <p:cNvPr id="13" name="TextBox 6">
            <a:extLst>
              <a:ext uri="{FF2B5EF4-FFF2-40B4-BE49-F238E27FC236}">
                <a16:creationId xmlns:a16="http://schemas.microsoft.com/office/drawing/2014/main" id="{57D81D62-A055-4B15-80BD-929468DE16B6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</p:spTree>
    <p:extLst>
      <p:ext uri="{BB962C8B-B14F-4D97-AF65-F5344CB8AC3E}">
        <p14:creationId xmlns:p14="http://schemas.microsoft.com/office/powerpoint/2010/main" val="355237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3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 descr="Et bilde som inneholder tegning&#10;&#10;Automatisk generert beskrivelse">
            <a:extLst>
              <a:ext uri="{FF2B5EF4-FFF2-40B4-BE49-F238E27FC236}">
                <a16:creationId xmlns:a16="http://schemas.microsoft.com/office/drawing/2014/main" id="{7932DB0C-BAFA-498B-B552-68CBCFE5CF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1E3279-D715-4827-9A13-05F2C36B5E51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57F43DFE-C8AB-4A89-875F-908F84F621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90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4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 descr="Et bilde som inneholder tegning&#10;&#10;Automatisk generert beskrivelse">
            <a:extLst>
              <a:ext uri="{FF2B5EF4-FFF2-40B4-BE49-F238E27FC236}">
                <a16:creationId xmlns:a16="http://schemas.microsoft.com/office/drawing/2014/main" id="{F68E54C7-4E92-4D7E-AE3A-BBBEE9879B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BBDBD0-71F1-4AEB-9367-24166E6A24AD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BCAC403A-A759-4525-ACE7-2FACC03B96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51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5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>
            <a:extLst>
              <a:ext uri="{FF2B5EF4-FFF2-40B4-BE49-F238E27FC236}">
                <a16:creationId xmlns:a16="http://schemas.microsoft.com/office/drawing/2014/main" id="{698C1FA3-9361-4B71-8FB6-9F9D34E83C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E90904-DBBA-4AD3-8739-C68A030E86D8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976DF188-501B-4BE2-A848-80262AE5DE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74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6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 descr="Et bilde som inneholder tegning&#10;&#10;Automatisk generert beskrivelse">
            <a:extLst>
              <a:ext uri="{FF2B5EF4-FFF2-40B4-BE49-F238E27FC236}">
                <a16:creationId xmlns:a16="http://schemas.microsoft.com/office/drawing/2014/main" id="{C1421C68-4400-4B62-A3FC-DFDD0D1A83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4BDA1AFF-68C0-4650-8E52-6263233596B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F730FB02-9270-497B-BF5B-66B5BB7B62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55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7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7D83A18E-4B0C-454E-81E7-91F1C4D484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E90904-DBBA-4AD3-8739-C68A030E86D8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976DF188-501B-4BE2-A848-80262AE5DE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10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25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34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2364232" y="1480956"/>
            <a:ext cx="12295197" cy="69249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2364232" y="2453731"/>
            <a:ext cx="12295197" cy="576485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181061CB-D839-4951-9933-63329988FFBC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7DA5B237-216F-496A-9C1D-773EFC9118DD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</p:spTree>
    <p:extLst>
      <p:ext uri="{BB962C8B-B14F-4D97-AF65-F5344CB8AC3E}">
        <p14:creationId xmlns:p14="http://schemas.microsoft.com/office/powerpoint/2010/main" val="1643857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07" r:id="rId2"/>
    <p:sldLayoutId id="2147483717" r:id="rId3"/>
    <p:sldLayoutId id="2147483713" r:id="rId4"/>
    <p:sldLayoutId id="2147483721" r:id="rId5"/>
    <p:sldLayoutId id="2147483720" r:id="rId6"/>
    <p:sldLayoutId id="2147483719" r:id="rId7"/>
    <p:sldLayoutId id="2147483718" r:id="rId8"/>
    <p:sldLayoutId id="2147483735" r:id="rId9"/>
    <p:sldLayoutId id="2147483736" r:id="rId10"/>
    <p:sldLayoutId id="2147483737" r:id="rId11"/>
    <p:sldLayoutId id="2147483650" r:id="rId12"/>
    <p:sldLayoutId id="2147483652" r:id="rId13"/>
    <p:sldLayoutId id="2147483657" r:id="rId14"/>
    <p:sldLayoutId id="2147483656" r:id="rId15"/>
    <p:sldLayoutId id="2147483669" r:id="rId16"/>
    <p:sldLayoutId id="2147483658" r:id="rId17"/>
    <p:sldLayoutId id="2147483659" r:id="rId18"/>
    <p:sldLayoutId id="2147483651" r:id="rId19"/>
    <p:sldLayoutId id="2147483671" r:id="rId20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1219085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dk2"/>
          </a:solidFill>
          <a:latin typeface="+mj-lt"/>
          <a:ea typeface="+mj-ea"/>
          <a:cs typeface="+mj-cs"/>
        </a:defRPr>
      </a:lvl1pPr>
    </p:titleStyle>
    <p:bodyStyle>
      <a:lvl1pPr marL="540000" indent="-540000" algn="l" defTabSz="1219085" rtl="0" eaLnBrk="1" latinLnBrk="0" hangingPunct="1">
        <a:lnSpc>
          <a:spcPct val="100000"/>
        </a:lnSpc>
        <a:spcBef>
          <a:spcPts val="2500"/>
        </a:spcBef>
        <a:buClr>
          <a:schemeClr val="accent3"/>
        </a:buClr>
        <a:buFont typeface="Arial" panose="020B0604020202020204" pitchFamily="34" charset="0"/>
        <a:buChar char="•"/>
        <a:defRPr sz="3600" kern="1200">
          <a:solidFill>
            <a:schemeClr val="tx2"/>
          </a:solidFill>
          <a:latin typeface="+mn-lt"/>
          <a:ea typeface="+mn-ea"/>
          <a:cs typeface="+mn-cs"/>
        </a:defRPr>
      </a:lvl1pPr>
      <a:lvl2pPr marL="1111500" indent="-5715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2pPr>
      <a:lvl3pPr marL="1471500" indent="-5715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3pPr>
      <a:lvl4pPr marL="1717200" indent="-4572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4pPr>
      <a:lvl5pPr marL="2077200" indent="-4572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3352484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027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569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112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43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85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28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70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13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55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98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41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6">
            <a:extLst>
              <a:ext uri="{FF2B5EF4-FFF2-40B4-BE49-F238E27FC236}">
                <a16:creationId xmlns:a16="http://schemas.microsoft.com/office/drawing/2014/main" id="{86B62DA1-65D5-497C-AF34-21B9EF27415A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2364232" y="1480956"/>
            <a:ext cx="12295197" cy="69249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2364232" y="2453731"/>
            <a:ext cx="12295197" cy="576485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181061CB-D839-4951-9933-63329988FFBC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001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</p:sldLayoutIdLst>
  <p:txStyles>
    <p:titleStyle>
      <a:lvl1pPr algn="l" defTabSz="1219085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dk2"/>
          </a:solidFill>
          <a:latin typeface="+mj-lt"/>
          <a:ea typeface="+mj-ea"/>
          <a:cs typeface="+mj-cs"/>
        </a:defRPr>
      </a:lvl1pPr>
    </p:titleStyle>
    <p:bodyStyle>
      <a:lvl1pPr marL="540000" indent="-540000" algn="l" defTabSz="1219085" rtl="0" eaLnBrk="1" latinLnBrk="0" hangingPunct="1">
        <a:lnSpc>
          <a:spcPct val="100000"/>
        </a:lnSpc>
        <a:spcBef>
          <a:spcPts val="2500"/>
        </a:spcBef>
        <a:buClr>
          <a:schemeClr val="accent3"/>
        </a:buClr>
        <a:buFont typeface="Arial" panose="020B0604020202020204" pitchFamily="34" charset="0"/>
        <a:buChar char="•"/>
        <a:defRPr sz="3600" kern="1200">
          <a:solidFill>
            <a:schemeClr val="tx2"/>
          </a:solidFill>
          <a:latin typeface="+mn-lt"/>
          <a:ea typeface="+mn-ea"/>
          <a:cs typeface="+mn-cs"/>
        </a:defRPr>
      </a:lvl1pPr>
      <a:lvl2pPr marL="1111500" indent="-5715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2pPr>
      <a:lvl3pPr marL="1471500" indent="-5715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3pPr>
      <a:lvl4pPr marL="1717200" indent="-4572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4pPr>
      <a:lvl5pPr marL="2077200" indent="-4572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3352484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027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569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112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43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85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28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70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13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55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98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41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6">
            <a:extLst>
              <a:ext uri="{FF2B5EF4-FFF2-40B4-BE49-F238E27FC236}">
                <a16:creationId xmlns:a16="http://schemas.microsoft.com/office/drawing/2014/main" id="{86B62DA1-65D5-497C-AF34-21B9EF27415A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2364232" y="1480956"/>
            <a:ext cx="12295197" cy="69249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2364232" y="2453731"/>
            <a:ext cx="12295197" cy="576485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181061CB-D839-4951-9933-63329988FFBC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514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</p:sldLayoutIdLst>
  <p:txStyles>
    <p:titleStyle>
      <a:lvl1pPr algn="l" defTabSz="1219085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dk2"/>
          </a:solidFill>
          <a:latin typeface="+mj-lt"/>
          <a:ea typeface="+mj-ea"/>
          <a:cs typeface="+mj-cs"/>
        </a:defRPr>
      </a:lvl1pPr>
    </p:titleStyle>
    <p:bodyStyle>
      <a:lvl1pPr marL="540000" indent="-540000" algn="l" defTabSz="1219085" rtl="0" eaLnBrk="1" latinLnBrk="0" hangingPunct="1">
        <a:lnSpc>
          <a:spcPct val="100000"/>
        </a:lnSpc>
        <a:spcBef>
          <a:spcPts val="2500"/>
        </a:spcBef>
        <a:buClr>
          <a:schemeClr val="accent3"/>
        </a:buClr>
        <a:buFont typeface="Arial" panose="020B0604020202020204" pitchFamily="34" charset="0"/>
        <a:buChar char="•"/>
        <a:defRPr sz="3600" kern="1200">
          <a:solidFill>
            <a:schemeClr val="tx2"/>
          </a:solidFill>
          <a:latin typeface="+mn-lt"/>
          <a:ea typeface="+mn-ea"/>
          <a:cs typeface="+mn-cs"/>
        </a:defRPr>
      </a:lvl1pPr>
      <a:lvl2pPr marL="1111500" indent="-5715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2pPr>
      <a:lvl3pPr marL="1471500" indent="-5715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3pPr>
      <a:lvl4pPr marL="1717200" indent="-4572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4pPr>
      <a:lvl5pPr marL="2077200" indent="-4572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3352484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027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569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112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43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85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28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70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13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55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98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41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>
            <a:extLst>
              <a:ext uri="{FF2B5EF4-FFF2-40B4-BE49-F238E27FC236}">
                <a16:creationId xmlns:a16="http://schemas.microsoft.com/office/drawing/2014/main" id="{51164A1D-5CA2-446D-8285-F5C6A0432B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912" y="4322763"/>
            <a:ext cx="8177847" cy="1530350"/>
          </a:xfrm>
        </p:spPr>
        <p:txBody>
          <a:bodyPr>
            <a:normAutofit fontScale="90000"/>
          </a:bodyPr>
          <a:lstStyle/>
          <a:p>
            <a:br>
              <a:rPr lang="nb-NO" dirty="0">
                <a:solidFill>
                  <a:schemeClr val="bg1"/>
                </a:solidFill>
                <a:latin typeface="Arial" charset="0"/>
                <a:cs typeface="Arial" charset="0"/>
              </a:rPr>
            </a:br>
            <a:br>
              <a:rPr lang="nb-NO" dirty="0">
                <a:solidFill>
                  <a:schemeClr val="bg1"/>
                </a:solidFill>
                <a:latin typeface="Arial" charset="0"/>
                <a:cs typeface="Arial" charset="0"/>
              </a:rPr>
            </a:br>
            <a:br>
              <a:rPr lang="nb-NO" dirty="0">
                <a:solidFill>
                  <a:schemeClr val="bg1"/>
                </a:solidFill>
                <a:latin typeface="Arial" charset="0"/>
                <a:cs typeface="Arial" charset="0"/>
              </a:rPr>
            </a:br>
            <a:r>
              <a:rPr lang="nb-NO" dirty="0">
                <a:solidFill>
                  <a:schemeClr val="bg1"/>
                </a:solidFill>
                <a:latin typeface="Arial" charset="0"/>
                <a:cs typeface="Arial" charset="0"/>
              </a:rPr>
              <a:t>Lær å opprette den </a:t>
            </a:r>
            <a:br>
              <a:rPr lang="nb-NO" dirty="0">
                <a:solidFill>
                  <a:schemeClr val="bg1"/>
                </a:solidFill>
                <a:latin typeface="Arial" charset="0"/>
                <a:cs typeface="Arial" charset="0"/>
              </a:rPr>
            </a:br>
            <a:r>
              <a:rPr lang="nb-NO" dirty="0">
                <a:solidFill>
                  <a:schemeClr val="bg1"/>
                </a:solidFill>
                <a:latin typeface="Arial" charset="0"/>
                <a:cs typeface="Arial" charset="0"/>
              </a:rPr>
              <a:t>elektroniske ID-en </a:t>
            </a:r>
            <a:r>
              <a:rPr lang="nb-NO" dirty="0" err="1">
                <a:solidFill>
                  <a:schemeClr val="bg1"/>
                </a:solidFill>
                <a:latin typeface="Arial" charset="0"/>
                <a:cs typeface="Arial" charset="0"/>
              </a:rPr>
              <a:t>MinID</a:t>
            </a:r>
            <a:r>
              <a:rPr lang="nb-NO" dirty="0" err="1">
                <a:solidFill>
                  <a:schemeClr val="tx1"/>
                </a:solidFill>
                <a:latin typeface="Arial" charset="0"/>
                <a:cs typeface="Arial" charset="0"/>
              </a:rPr>
              <a:t>oMinID</a:t>
            </a:r>
            <a:endParaRPr lang="nb-NO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Bildeforklaring formet som en ellipse 5">
            <a:extLst>
              <a:ext uri="{FF2B5EF4-FFF2-40B4-BE49-F238E27FC236}">
                <a16:creationId xmlns:a16="http://schemas.microsoft.com/office/drawing/2014/main" id="{1768A8C3-0C43-4659-B68C-BC1D58B1F261}"/>
              </a:ext>
            </a:extLst>
          </p:cNvPr>
          <p:cNvSpPr/>
          <p:nvPr/>
        </p:nvSpPr>
        <p:spPr>
          <a:xfrm rot="10643436" flipH="1" flipV="1">
            <a:off x="4623562" y="6651100"/>
            <a:ext cx="3005705" cy="2068138"/>
          </a:xfrm>
          <a:prstGeom prst="wedgeEllipseCallout">
            <a:avLst>
              <a:gd name="adj1" fmla="val 66949"/>
              <a:gd name="adj2" fmla="val -44323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n-NO" sz="2666" dirty="0">
              <a:solidFill>
                <a:schemeClr val="bg1"/>
              </a:solidFill>
            </a:endParaRPr>
          </a:p>
          <a:p>
            <a:endParaRPr lang="nn-NO" sz="2666" dirty="0">
              <a:solidFill>
                <a:schemeClr val="bg1"/>
              </a:solidFill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9164A7E6-038B-437F-B430-FA4025BF2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34320" y="7406649"/>
            <a:ext cx="2184188" cy="557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2505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E1B9F977-0BC0-40D7-AAD4-545EF22074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1691" y="2079138"/>
            <a:ext cx="4821282" cy="687081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250D4D65-3146-4D79-87E9-2CECE99D7DDA}"/>
              </a:ext>
            </a:extLst>
          </p:cNvPr>
          <p:cNvSpPr txBox="1">
            <a:spLocks/>
          </p:cNvSpPr>
          <p:nvPr/>
        </p:nvSpPr>
        <p:spPr>
          <a:xfrm>
            <a:off x="2312028" y="3270801"/>
            <a:ext cx="4623609" cy="4021484"/>
          </a:xfrm>
          <a:prstGeom prst="rect">
            <a:avLst/>
          </a:prstGeom>
        </p:spPr>
        <p:txBody>
          <a:bodyPr/>
          <a:lstStyle>
            <a:lvl1pPr marL="540000" indent="-540000" algn="l" defTabSz="1219085" rtl="0" eaLnBrk="1" latinLnBrk="0" hangingPunct="1">
              <a:lnSpc>
                <a:spcPct val="100000"/>
              </a:lnSpc>
              <a:spcBef>
                <a:spcPts val="2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3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111500" indent="-571500" algn="l" defTabSz="1219085" rtl="0" eaLnBrk="1" latinLnBrk="0" hangingPunct="1">
              <a:lnSpc>
                <a:spcPct val="90000"/>
              </a:lnSpc>
              <a:spcBef>
                <a:spcPts val="15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471500" indent="-571500" algn="l" defTabSz="1219085" rtl="0" eaLnBrk="1" latinLnBrk="0" hangingPunct="1">
              <a:lnSpc>
                <a:spcPct val="90000"/>
              </a:lnSpc>
              <a:spcBef>
                <a:spcPts val="15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717200" indent="-457200" algn="l" defTabSz="1219085" rtl="0" eaLnBrk="1" latinLnBrk="0" hangingPunct="1">
              <a:lnSpc>
                <a:spcPct val="90000"/>
              </a:lnSpc>
              <a:spcBef>
                <a:spcPts val="15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77200" indent="-457200" algn="l" defTabSz="1219085" rtl="0" eaLnBrk="1" latinLnBrk="0" hangingPunct="1">
              <a:lnSpc>
                <a:spcPct val="90000"/>
              </a:lnSpc>
              <a:spcBef>
                <a:spcPts val="15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352484" indent="-304771" algn="l" defTabSz="1219085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027" indent="-304771" algn="l" defTabSz="1219085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569" indent="-304771" algn="l" defTabSz="1219085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112" indent="-304771" algn="l" defTabSz="1219085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lvl="1" indent="-742950">
              <a:buClr>
                <a:srgbClr val="1E2B3C"/>
              </a:buClr>
              <a:buFont typeface="+mj-lt"/>
              <a:buAutoNum type="arabicPeriod"/>
            </a:pPr>
            <a:r>
              <a:rPr lang="nn-NO" sz="3733" dirty="0">
                <a:latin typeface="Arial" charset="0"/>
                <a:cs typeface="Arial" charset="0"/>
              </a:rPr>
              <a:t>Trykk «Logg inn» frå ei offentleg nettside</a:t>
            </a:r>
          </a:p>
          <a:p>
            <a:pPr marL="685731" lvl="1" indent="-685731">
              <a:buClr>
                <a:srgbClr val="1E2B3C"/>
              </a:buClr>
              <a:buFont typeface="+mj-lt"/>
              <a:buAutoNum type="arabicPeriod"/>
            </a:pPr>
            <a:endParaRPr lang="nn-NO" sz="3733" dirty="0">
              <a:latin typeface="Arial" charset="0"/>
              <a:cs typeface="Arial" charset="0"/>
            </a:endParaRPr>
          </a:p>
          <a:p>
            <a:pPr marL="685731" lvl="1" indent="-685731">
              <a:buClr>
                <a:srgbClr val="1E2B3C"/>
              </a:buClr>
              <a:buFont typeface="+mj-lt"/>
              <a:buAutoNum type="arabicPeriod"/>
            </a:pPr>
            <a:r>
              <a:rPr lang="nn-NO" sz="3733" dirty="0">
                <a:latin typeface="Arial" charset="0"/>
                <a:cs typeface="Arial" charset="0"/>
              </a:rPr>
              <a:t>Klikk på </a:t>
            </a:r>
            <a:r>
              <a:rPr lang="nn-NO" sz="3733" dirty="0" err="1">
                <a:latin typeface="Arial" charset="0"/>
                <a:cs typeface="Arial" charset="0"/>
              </a:rPr>
              <a:t>MinID</a:t>
            </a:r>
            <a:r>
              <a:rPr lang="nn-NO" sz="3733" dirty="0">
                <a:latin typeface="Arial" charset="0"/>
                <a:cs typeface="Arial" charset="0"/>
              </a:rPr>
              <a:t> </a:t>
            </a:r>
          </a:p>
          <a:p>
            <a:pPr marL="685731" lvl="1" indent="-685731">
              <a:buClr>
                <a:srgbClr val="1E2B3C"/>
              </a:buClr>
              <a:buFont typeface="+mj-lt"/>
              <a:buAutoNum type="arabicPeriod"/>
            </a:pPr>
            <a:endParaRPr lang="nn-NO" sz="3733" dirty="0">
              <a:latin typeface="Arial" charset="0"/>
              <a:cs typeface="Arial" charset="0"/>
            </a:endParaRPr>
          </a:p>
          <a:p>
            <a:pPr>
              <a:buClr>
                <a:srgbClr val="1E2B3C"/>
              </a:buClr>
            </a:pPr>
            <a:endParaRPr lang="nn-NO" dirty="0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EC2E56B9-199C-41C2-88EA-6CC23C565201}"/>
              </a:ext>
            </a:extLst>
          </p:cNvPr>
          <p:cNvSpPr/>
          <p:nvPr/>
        </p:nvSpPr>
        <p:spPr>
          <a:xfrm>
            <a:off x="8781692" y="3098271"/>
            <a:ext cx="1794294" cy="904385"/>
          </a:xfrm>
          <a:prstGeom prst="ellipse">
            <a:avLst/>
          </a:prstGeom>
          <a:noFill/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sz="3018"/>
          </a:p>
        </p:txBody>
      </p:sp>
      <p:sp>
        <p:nvSpPr>
          <p:cNvPr id="12" name="Tittel 2">
            <a:extLst>
              <a:ext uri="{FF2B5EF4-FFF2-40B4-BE49-F238E27FC236}">
                <a16:creationId xmlns:a16="http://schemas.microsoft.com/office/drawing/2014/main" id="{8125528F-5305-4349-B3FD-5BB554778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2028" y="1223496"/>
            <a:ext cx="12295187" cy="6921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n-NO" sz="4800" dirty="0"/>
              <a:t>Opprett ny brukar med PIN-kodebrevet ditt</a:t>
            </a:r>
            <a:endParaRPr lang="nb-NO" sz="4800" dirty="0"/>
          </a:p>
        </p:txBody>
      </p:sp>
    </p:spTree>
    <p:extLst>
      <p:ext uri="{BB962C8B-B14F-4D97-AF65-F5344CB8AC3E}">
        <p14:creationId xmlns:p14="http://schemas.microsoft.com/office/powerpoint/2010/main" val="128983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3">
            <a:extLst>
              <a:ext uri="{FF2B5EF4-FFF2-40B4-BE49-F238E27FC236}">
                <a16:creationId xmlns:a16="http://schemas.microsoft.com/office/drawing/2014/main" id="{9178D56E-753B-4B68-8B67-89D2AE706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4232" y="1480956"/>
            <a:ext cx="12295197" cy="692497"/>
          </a:xfrm>
        </p:spPr>
        <p:txBody>
          <a:bodyPr/>
          <a:lstStyle/>
          <a:p>
            <a:r>
              <a:rPr lang="nn-NO" dirty="0">
                <a:solidFill>
                  <a:schemeClr val="accent1"/>
                </a:solidFill>
              </a:rPr>
              <a:t>Klikk på «Registrer ny brukar»</a:t>
            </a:r>
            <a:endParaRPr lang="en-US" dirty="0"/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8EB94D33-BEA0-418B-8357-9E9F24CB70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64232" y="3020998"/>
            <a:ext cx="4419397" cy="15510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0">
              <a:buNone/>
            </a:pPr>
            <a:r>
              <a:rPr lang="nn-NO" sz="3733" dirty="0"/>
              <a:t>Du skal ikkje fylle ut fødselsnummer og passord her</a:t>
            </a:r>
          </a:p>
        </p:txBody>
      </p:sp>
      <p:sp>
        <p:nvSpPr>
          <p:cNvPr id="7" name="Bildeforklaring formet som en ellipse 6">
            <a:extLst>
              <a:ext uri="{FF2B5EF4-FFF2-40B4-BE49-F238E27FC236}">
                <a16:creationId xmlns:a16="http://schemas.microsoft.com/office/drawing/2014/main" id="{5D5F3349-0842-4D70-8E16-2902B7118805}"/>
              </a:ext>
            </a:extLst>
          </p:cNvPr>
          <p:cNvSpPr/>
          <p:nvPr/>
        </p:nvSpPr>
        <p:spPr>
          <a:xfrm>
            <a:off x="2364232" y="5267036"/>
            <a:ext cx="3989958" cy="3040852"/>
          </a:xfrm>
          <a:prstGeom prst="wedgeEllipseCallout">
            <a:avLst>
              <a:gd name="adj1" fmla="val 71363"/>
              <a:gd name="adj2" fmla="val 43499"/>
            </a:avLst>
          </a:prstGeom>
          <a:solidFill>
            <a:schemeClr val="bg2">
              <a:lumMod val="90000"/>
            </a:schemeClr>
          </a:solidFill>
          <a:ln w="38100">
            <a:solidFill>
              <a:srgbClr val="1E2B3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n-NO" sz="3200" dirty="0">
                <a:solidFill>
                  <a:schemeClr val="tx1"/>
                </a:solidFill>
                <a:latin typeface="Arial" charset="0"/>
                <a:cs typeface="Arial" charset="0"/>
              </a:rPr>
              <a:t>Klikk på: Registrer </a:t>
            </a:r>
            <a:br>
              <a:rPr lang="nn-NO" sz="3200" dirty="0">
                <a:solidFill>
                  <a:schemeClr val="tx1"/>
                </a:solidFill>
                <a:latin typeface="Arial" charset="0"/>
                <a:cs typeface="Arial" charset="0"/>
              </a:rPr>
            </a:br>
            <a:r>
              <a:rPr lang="nn-NO" sz="3200" dirty="0">
                <a:solidFill>
                  <a:schemeClr val="tx1"/>
                </a:solidFill>
                <a:latin typeface="Arial" charset="0"/>
                <a:cs typeface="Arial" charset="0"/>
              </a:rPr>
              <a:t>ny brukar</a:t>
            </a:r>
            <a:endParaRPr lang="nb-NO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CA163894-13B1-4341-889A-000415D226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2851" y="2687353"/>
            <a:ext cx="5102717" cy="609433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86470179-A129-4EA3-A340-6B874FA85AE1}"/>
              </a:ext>
            </a:extLst>
          </p:cNvPr>
          <p:cNvSpPr/>
          <p:nvPr/>
        </p:nvSpPr>
        <p:spPr>
          <a:xfrm>
            <a:off x="9023230" y="8195094"/>
            <a:ext cx="1522157" cy="586595"/>
          </a:xfrm>
          <a:prstGeom prst="ellipse">
            <a:avLst/>
          </a:prstGeom>
          <a:noFill/>
          <a:ln w="34925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sz="3018"/>
          </a:p>
        </p:txBody>
      </p:sp>
    </p:spTree>
    <p:extLst>
      <p:ext uri="{BB962C8B-B14F-4D97-AF65-F5344CB8AC3E}">
        <p14:creationId xmlns:p14="http://schemas.microsoft.com/office/powerpoint/2010/main" val="974413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6B4CFAB8-A838-4DB4-9480-5788FBC0B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>
                <a:solidFill>
                  <a:schemeClr val="accent1"/>
                </a:solidFill>
              </a:rPr>
              <a:t>Finn fram PIN-kodebrevet ditt </a:t>
            </a:r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D2626767-98C6-465F-944A-B6F6138A13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4232" y="2863387"/>
            <a:ext cx="5393018" cy="514192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5F8905C6-31EF-42AB-9EFD-68A7FAD57B2B}"/>
              </a:ext>
            </a:extLst>
          </p:cNvPr>
          <p:cNvSpPr/>
          <p:nvPr/>
        </p:nvSpPr>
        <p:spPr>
          <a:xfrm>
            <a:off x="2669532" y="4380974"/>
            <a:ext cx="1736841" cy="872096"/>
          </a:xfrm>
          <a:prstGeom prst="ellipse">
            <a:avLst/>
          </a:prstGeom>
          <a:noFill/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sz="3018"/>
          </a:p>
        </p:txBody>
      </p:sp>
      <p:sp>
        <p:nvSpPr>
          <p:cNvPr id="9" name="Bildeforklaring formet som en ellipse 5">
            <a:extLst>
              <a:ext uri="{FF2B5EF4-FFF2-40B4-BE49-F238E27FC236}">
                <a16:creationId xmlns:a16="http://schemas.microsoft.com/office/drawing/2014/main" id="{9D470528-5EA2-4169-ABFC-BDA1E73BDA6F}"/>
              </a:ext>
            </a:extLst>
          </p:cNvPr>
          <p:cNvSpPr/>
          <p:nvPr/>
        </p:nvSpPr>
        <p:spPr>
          <a:xfrm>
            <a:off x="8511830" y="3421143"/>
            <a:ext cx="3707879" cy="2791758"/>
          </a:xfrm>
          <a:prstGeom prst="wedgeEllipseCallout">
            <a:avLst>
              <a:gd name="adj1" fmla="val -72438"/>
              <a:gd name="adj2" fmla="val -702"/>
            </a:avLst>
          </a:prstGeom>
          <a:solidFill>
            <a:schemeClr val="bg2">
              <a:lumMod val="90000"/>
            </a:schemeClr>
          </a:solidFill>
          <a:ln w="38100">
            <a:solidFill>
              <a:srgbClr val="1E2B3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endParaRPr lang="nn-NO" sz="2666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marL="0" lvl="1" algn="ctr"/>
            <a:r>
              <a:rPr lang="nn-NO" sz="3200" dirty="0">
                <a:solidFill>
                  <a:schemeClr val="tx1"/>
                </a:solidFill>
                <a:latin typeface="Arial" charset="0"/>
                <a:cs typeface="Arial" charset="0"/>
              </a:rPr>
              <a:t>Klikk på: </a:t>
            </a:r>
            <a:br>
              <a:rPr lang="nn-NO" sz="3200" dirty="0">
                <a:solidFill>
                  <a:schemeClr val="tx1"/>
                </a:solidFill>
                <a:latin typeface="Arial" charset="0"/>
                <a:cs typeface="Arial" charset="0"/>
              </a:rPr>
            </a:br>
            <a:r>
              <a:rPr lang="nn-NO" sz="3200" dirty="0">
                <a:solidFill>
                  <a:schemeClr val="tx1"/>
                </a:solidFill>
                <a:latin typeface="Arial" charset="0"/>
                <a:cs typeface="Arial" charset="0"/>
              </a:rPr>
              <a:t>Eg har PIN-kodar</a:t>
            </a:r>
          </a:p>
          <a:p>
            <a:pPr algn="ctr"/>
            <a:endParaRPr lang="nb-NO" sz="3018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73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6B4CFAB8-A838-4DB4-9480-5788FBC0B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>
                <a:solidFill>
                  <a:schemeClr val="accent1"/>
                </a:solidFill>
              </a:rPr>
              <a:t>Skriv inn fødselsnummeret ditt</a:t>
            </a:r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48D86211-CA24-4EFA-8DB8-FD0F0CDCAB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4232" y="2819915"/>
            <a:ext cx="5115265" cy="50634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EAE6B829-48F2-4207-80FF-E8D26A55DBCF}"/>
              </a:ext>
            </a:extLst>
          </p:cNvPr>
          <p:cNvSpPr/>
          <p:nvPr/>
        </p:nvSpPr>
        <p:spPr>
          <a:xfrm>
            <a:off x="2576006" y="5054765"/>
            <a:ext cx="1362974" cy="593789"/>
          </a:xfrm>
          <a:prstGeom prst="ellipse">
            <a:avLst/>
          </a:prstGeom>
          <a:noFill/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sz="3018"/>
          </a:p>
        </p:txBody>
      </p:sp>
      <p:sp>
        <p:nvSpPr>
          <p:cNvPr id="9" name="Bildeforklaring formet som en ellipse 8">
            <a:extLst>
              <a:ext uri="{FF2B5EF4-FFF2-40B4-BE49-F238E27FC236}">
                <a16:creationId xmlns:a16="http://schemas.microsoft.com/office/drawing/2014/main" id="{9CC0FB5C-FEC9-4A28-BE05-32A88F87E93D}"/>
              </a:ext>
            </a:extLst>
          </p:cNvPr>
          <p:cNvSpPr/>
          <p:nvPr/>
        </p:nvSpPr>
        <p:spPr>
          <a:xfrm>
            <a:off x="8127206" y="5723920"/>
            <a:ext cx="5115265" cy="2159486"/>
          </a:xfrm>
          <a:prstGeom prst="wedgeEllipseCallout">
            <a:avLst>
              <a:gd name="adj1" fmla="val -60430"/>
              <a:gd name="adj2" fmla="val -5635"/>
            </a:avLst>
          </a:prstGeom>
          <a:solidFill>
            <a:schemeClr val="bg2">
              <a:lumMod val="90000"/>
            </a:schemeClr>
          </a:solidFill>
          <a:ln w="38100">
            <a:solidFill>
              <a:srgbClr val="1E2B3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Skriv inn fødselsnummeret.</a:t>
            </a:r>
          </a:p>
          <a:p>
            <a:pPr algn="ctr"/>
            <a:r>
              <a:rPr lang="nb-NO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Klikk på NESTE.</a:t>
            </a:r>
          </a:p>
        </p:txBody>
      </p:sp>
    </p:spTree>
    <p:extLst>
      <p:ext uri="{BB962C8B-B14F-4D97-AF65-F5344CB8AC3E}">
        <p14:creationId xmlns:p14="http://schemas.microsoft.com/office/powerpoint/2010/main" val="133439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6B4CFAB8-A838-4DB4-9480-5788FBC0B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>
                <a:solidFill>
                  <a:schemeClr val="accent1"/>
                </a:solidFill>
              </a:rPr>
              <a:t>Skriv inn kodane du får beskjed om</a:t>
            </a:r>
            <a:endParaRPr lang="nb-NO" dirty="0"/>
          </a:p>
        </p:txBody>
      </p:sp>
      <p:sp>
        <p:nvSpPr>
          <p:cNvPr id="7" name="Bildeforklaring formet som en ellipse 7">
            <a:extLst>
              <a:ext uri="{FF2B5EF4-FFF2-40B4-BE49-F238E27FC236}">
                <a16:creationId xmlns:a16="http://schemas.microsoft.com/office/drawing/2014/main" id="{F4E0ED54-7341-4B03-BAC9-412CB2818734}"/>
              </a:ext>
            </a:extLst>
          </p:cNvPr>
          <p:cNvSpPr/>
          <p:nvPr/>
        </p:nvSpPr>
        <p:spPr>
          <a:xfrm>
            <a:off x="8906940" y="4572000"/>
            <a:ext cx="4884435" cy="3357820"/>
          </a:xfrm>
          <a:prstGeom prst="wedgeEllipseCallout">
            <a:avLst>
              <a:gd name="adj1" fmla="val -62190"/>
              <a:gd name="adj2" fmla="val 5896"/>
            </a:avLst>
          </a:prstGeom>
          <a:solidFill>
            <a:schemeClr val="bg2">
              <a:lumMod val="90000"/>
            </a:schemeClr>
          </a:solidFill>
          <a:ln w="38100">
            <a:solidFill>
              <a:srgbClr val="1E2B3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n-NO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Skriv inn dei rette kodane frå brevet ditt.</a:t>
            </a:r>
          </a:p>
          <a:p>
            <a:pPr algn="ctr"/>
            <a:r>
              <a:rPr lang="nn-NO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Klikk på NESTE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ABC03BD2-30C3-4743-B344-3BF65D7C6E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3038" y="2338556"/>
            <a:ext cx="4884435" cy="66938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34FC2CEC-93D4-467A-BED3-D61545956958}"/>
              </a:ext>
            </a:extLst>
          </p:cNvPr>
          <p:cNvSpPr/>
          <p:nvPr/>
        </p:nvSpPr>
        <p:spPr>
          <a:xfrm>
            <a:off x="2463038" y="5123563"/>
            <a:ext cx="2078600" cy="879311"/>
          </a:xfrm>
          <a:prstGeom prst="ellipse">
            <a:avLst/>
          </a:prstGeom>
          <a:noFill/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sz="3018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745A5D8F-1FE2-4C9E-BFAD-6B54172905CE}"/>
              </a:ext>
            </a:extLst>
          </p:cNvPr>
          <p:cNvSpPr/>
          <p:nvPr/>
        </p:nvSpPr>
        <p:spPr>
          <a:xfrm>
            <a:off x="2463038" y="6266574"/>
            <a:ext cx="2078600" cy="879311"/>
          </a:xfrm>
          <a:prstGeom prst="ellipse">
            <a:avLst/>
          </a:prstGeom>
          <a:noFill/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sz="3018"/>
          </a:p>
        </p:txBody>
      </p:sp>
    </p:spTree>
    <p:extLst>
      <p:ext uri="{BB962C8B-B14F-4D97-AF65-F5344CB8AC3E}">
        <p14:creationId xmlns:p14="http://schemas.microsoft.com/office/powerpoint/2010/main" val="147129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6B4CFAB8-A838-4DB4-9480-5788FBC0B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>
                <a:solidFill>
                  <a:schemeClr val="accent1"/>
                </a:solidFill>
                <a:latin typeface="Arial" charset="0"/>
                <a:cs typeface="Arial" charset="0"/>
              </a:rPr>
              <a:t>Lag ditt eige passord</a:t>
            </a:r>
            <a:endParaRPr lang="nb-NO" dirty="0"/>
          </a:p>
        </p:txBody>
      </p:sp>
      <p:sp>
        <p:nvSpPr>
          <p:cNvPr id="5" name="Bildeforklaring formet som en ellipse 6">
            <a:extLst>
              <a:ext uri="{FF2B5EF4-FFF2-40B4-BE49-F238E27FC236}">
                <a16:creationId xmlns:a16="http://schemas.microsoft.com/office/drawing/2014/main" id="{C181A55C-1D82-4CD0-9150-CB581EA67878}"/>
              </a:ext>
            </a:extLst>
          </p:cNvPr>
          <p:cNvSpPr/>
          <p:nvPr/>
        </p:nvSpPr>
        <p:spPr>
          <a:xfrm>
            <a:off x="2444638" y="3654191"/>
            <a:ext cx="4662451" cy="3486144"/>
          </a:xfrm>
          <a:prstGeom prst="wedgeEllipseCallout">
            <a:avLst>
              <a:gd name="adj1" fmla="val 63794"/>
              <a:gd name="adj2" fmla="val 3771"/>
            </a:avLst>
          </a:prstGeom>
          <a:solidFill>
            <a:schemeClr val="bg2">
              <a:lumMod val="90000"/>
            </a:schemeClr>
          </a:solidFill>
          <a:ln w="38100">
            <a:solidFill>
              <a:srgbClr val="1E2B3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n-NO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Eit passord må ha minst 8 teikn,</a:t>
            </a:r>
          </a:p>
          <a:p>
            <a:pPr algn="ctr"/>
            <a:r>
              <a:rPr lang="nn-NO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 og bokstavar.</a:t>
            </a:r>
          </a:p>
          <a:p>
            <a:pPr algn="ctr"/>
            <a:r>
              <a:rPr lang="nn-NO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Klikk på NESTE 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4F31C708-AD6A-471F-A50E-6E09753211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1014" y="2506433"/>
            <a:ext cx="5028415" cy="578165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299849E1-56BD-4BA0-AA17-853173680E58}"/>
              </a:ext>
            </a:extLst>
          </p:cNvPr>
          <p:cNvSpPr/>
          <p:nvPr/>
        </p:nvSpPr>
        <p:spPr>
          <a:xfrm>
            <a:off x="9631014" y="4957606"/>
            <a:ext cx="1721959" cy="879311"/>
          </a:xfrm>
          <a:prstGeom prst="ellipse">
            <a:avLst/>
          </a:prstGeom>
          <a:noFill/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sz="3018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83DF8B9C-E89D-43B0-9EB2-B701B5737BCC}"/>
              </a:ext>
            </a:extLst>
          </p:cNvPr>
          <p:cNvSpPr/>
          <p:nvPr/>
        </p:nvSpPr>
        <p:spPr>
          <a:xfrm>
            <a:off x="9631014" y="6024408"/>
            <a:ext cx="1721959" cy="879312"/>
          </a:xfrm>
          <a:prstGeom prst="ellipse">
            <a:avLst/>
          </a:prstGeom>
          <a:noFill/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sz="3018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696ADDCE-6CC0-4A54-A480-B1569AC381A9}"/>
              </a:ext>
            </a:extLst>
          </p:cNvPr>
          <p:cNvSpPr/>
          <p:nvPr/>
        </p:nvSpPr>
        <p:spPr>
          <a:xfrm>
            <a:off x="12595194" y="7223388"/>
            <a:ext cx="1721959" cy="879312"/>
          </a:xfrm>
          <a:prstGeom prst="ellipse">
            <a:avLst/>
          </a:prstGeom>
          <a:noFill/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sz="3018"/>
          </a:p>
        </p:txBody>
      </p:sp>
    </p:spTree>
    <p:extLst>
      <p:ext uri="{BB962C8B-B14F-4D97-AF65-F5344CB8AC3E}">
        <p14:creationId xmlns:p14="http://schemas.microsoft.com/office/powerpoint/2010/main" val="358242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6B4CFAB8-A838-4DB4-9480-5788FBC0B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>
                <a:solidFill>
                  <a:schemeClr val="accent1"/>
                </a:solidFill>
                <a:latin typeface="Arial" charset="0"/>
                <a:cs typeface="Arial" charset="0"/>
              </a:rPr>
              <a:t>Skriv inn e-postadressa di</a:t>
            </a:r>
            <a:endParaRPr lang="nb-NO" dirty="0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53A023C4-8E14-4FA6-A086-7D6C283B9BEE}"/>
              </a:ext>
            </a:extLst>
          </p:cNvPr>
          <p:cNvSpPr txBox="1"/>
          <p:nvPr/>
        </p:nvSpPr>
        <p:spPr>
          <a:xfrm>
            <a:off x="2364232" y="2790300"/>
            <a:ext cx="5666838" cy="4872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nb-NO" sz="3200" dirty="0">
                <a:latin typeface="Arial" panose="020B0604020202020204" pitchFamily="34" charset="0"/>
                <a:cs typeface="Arial" panose="020B0604020202020204" pitchFamily="34" charset="0"/>
              </a:rPr>
              <a:t>Skriv e-postadressa di</a:t>
            </a:r>
          </a:p>
          <a:p>
            <a:pPr marL="457200" indent="-457200">
              <a:buFont typeface="+mj-lt"/>
              <a:buAutoNum type="arabicPeriod"/>
            </a:pPr>
            <a:endParaRPr lang="nb-NO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nb-NO" sz="3200" dirty="0">
                <a:latin typeface="Arial" panose="020B0604020202020204" pitchFamily="34" charset="0"/>
                <a:cs typeface="Arial" panose="020B0604020202020204" pitchFamily="34" charset="0"/>
              </a:rPr>
              <a:t>Gjenta e-postadressa di</a:t>
            </a:r>
          </a:p>
          <a:p>
            <a:pPr marL="457200" indent="-457200">
              <a:buFont typeface="+mj-lt"/>
              <a:buAutoNum type="arabicPeriod"/>
            </a:pPr>
            <a:endParaRPr lang="nb-NO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nb-NO" sz="3200" dirty="0">
                <a:latin typeface="Arial" panose="020B0604020202020204" pitchFamily="34" charset="0"/>
                <a:cs typeface="Arial" panose="020B0604020202020204" pitchFamily="34" charset="0"/>
              </a:rPr>
              <a:t>Klikk på NESTE</a:t>
            </a:r>
          </a:p>
          <a:p>
            <a:pPr marL="457200" indent="-457200">
              <a:buFont typeface="+mj-lt"/>
              <a:buAutoNum type="arabicPeriod"/>
            </a:pPr>
            <a:endParaRPr lang="nb-NO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b-NO" sz="3200" dirty="0">
                <a:latin typeface="Arial" panose="020B0604020202020204" pitchFamily="34" charset="0"/>
                <a:cs typeface="Arial" panose="020B0604020202020204" pitchFamily="34" charset="0"/>
              </a:rPr>
              <a:t>PS, dette blir den e-postadressa det </a:t>
            </a:r>
            <a:r>
              <a:rPr lang="nb-NO" sz="3200" dirty="0" err="1">
                <a:latin typeface="Arial" panose="020B0604020202020204" pitchFamily="34" charset="0"/>
                <a:cs typeface="Arial" panose="020B0604020202020204" pitchFamily="34" charset="0"/>
              </a:rPr>
              <a:t>offentlege</a:t>
            </a:r>
            <a:r>
              <a:rPr lang="nb-NO" sz="3200" dirty="0">
                <a:latin typeface="Arial" panose="020B0604020202020204" pitchFamily="34" charset="0"/>
                <a:cs typeface="Arial" panose="020B0604020202020204" pitchFamily="34" charset="0"/>
              </a:rPr>
              <a:t> kan kontakte deg på</a:t>
            </a:r>
          </a:p>
          <a:p>
            <a:pPr marL="457200" indent="-457200">
              <a:buFont typeface="+mj-lt"/>
              <a:buAutoNum type="arabicPeriod"/>
            </a:pPr>
            <a:endParaRPr lang="nb-NO"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B5954326-715E-4F66-87E6-5F72659D43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5317" y="1731767"/>
            <a:ext cx="4744112" cy="697327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F79DD0C4-CDDB-4496-97C3-1E3057C06FB9}"/>
              </a:ext>
            </a:extLst>
          </p:cNvPr>
          <p:cNvSpPr/>
          <p:nvPr/>
        </p:nvSpPr>
        <p:spPr>
          <a:xfrm>
            <a:off x="9915317" y="5584164"/>
            <a:ext cx="1812057" cy="90554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sz="3018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B6A5AAC6-C2BA-461E-A1D5-36D54AED6C3E}"/>
              </a:ext>
            </a:extLst>
          </p:cNvPr>
          <p:cNvSpPr/>
          <p:nvPr/>
        </p:nvSpPr>
        <p:spPr>
          <a:xfrm>
            <a:off x="9933886" y="6535871"/>
            <a:ext cx="1812057" cy="90554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sz="3018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718324D7-2C0C-4E7D-8CB6-3A800198ADD5}"/>
              </a:ext>
            </a:extLst>
          </p:cNvPr>
          <p:cNvSpPr/>
          <p:nvPr/>
        </p:nvSpPr>
        <p:spPr>
          <a:xfrm>
            <a:off x="12497141" y="7663044"/>
            <a:ext cx="1812057" cy="90554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sz="3018"/>
          </a:p>
        </p:txBody>
      </p:sp>
    </p:spTree>
    <p:extLst>
      <p:ext uri="{BB962C8B-B14F-4D97-AF65-F5344CB8AC3E}">
        <p14:creationId xmlns:p14="http://schemas.microsoft.com/office/powerpoint/2010/main" val="78503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6B4CFAB8-A838-4DB4-9480-5788FBC0BE9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1589" y="566057"/>
            <a:ext cx="6480810" cy="15729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n-NO" sz="4800" dirty="0"/>
              <a:t>Skriv inn mobil-nummeret ditt</a:t>
            </a:r>
            <a:endParaRPr lang="nb-NO" sz="4800" dirty="0"/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7C7ECFED-483D-43E8-B19E-6144364E75BE}"/>
              </a:ext>
            </a:extLst>
          </p:cNvPr>
          <p:cNvSpPr txBox="1"/>
          <p:nvPr/>
        </p:nvSpPr>
        <p:spPr>
          <a:xfrm>
            <a:off x="911589" y="3183545"/>
            <a:ext cx="6183031" cy="4380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nb-NO" sz="3200" dirty="0">
                <a:latin typeface="Arial" panose="020B0604020202020204" pitchFamily="34" charset="0"/>
                <a:cs typeface="Arial" panose="020B0604020202020204" pitchFamily="34" charset="0"/>
              </a:rPr>
              <a:t>Skriv ditt mobilnummer</a:t>
            </a:r>
          </a:p>
          <a:p>
            <a:pPr marL="457200" indent="-457200">
              <a:buFont typeface="+mj-lt"/>
              <a:buAutoNum type="arabicPeriod"/>
            </a:pPr>
            <a:endParaRPr lang="nb-NO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nb-NO" sz="3200" dirty="0">
                <a:latin typeface="Arial" panose="020B0604020202020204" pitchFamily="34" charset="0"/>
                <a:cs typeface="Arial" panose="020B0604020202020204" pitchFamily="34" charset="0"/>
              </a:rPr>
              <a:t>Gjenta mobilnummeret</a:t>
            </a:r>
          </a:p>
          <a:p>
            <a:pPr marL="457200" indent="-457200">
              <a:buFont typeface="+mj-lt"/>
              <a:buAutoNum type="arabicPeriod"/>
            </a:pPr>
            <a:endParaRPr lang="nb-NO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nb-NO" sz="3200" dirty="0">
                <a:latin typeface="Arial" panose="020B0604020202020204" pitchFamily="34" charset="0"/>
                <a:cs typeface="Arial" panose="020B0604020202020204" pitchFamily="34" charset="0"/>
              </a:rPr>
              <a:t>Klikk på NESTE</a:t>
            </a:r>
          </a:p>
          <a:p>
            <a:pPr marL="457200" indent="-457200">
              <a:buFont typeface="+mj-lt"/>
              <a:buAutoNum type="arabicPeriod"/>
            </a:pPr>
            <a:endParaRPr lang="nb-NO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b-NO" sz="3200" dirty="0">
                <a:latin typeface="Arial" panose="020B0604020202020204" pitchFamily="34" charset="0"/>
                <a:cs typeface="Arial" panose="020B0604020202020204" pitchFamily="34" charset="0"/>
              </a:rPr>
              <a:t>PS, dette blir mobilnummeret det </a:t>
            </a:r>
            <a:r>
              <a:rPr lang="nb-NO" sz="3200" dirty="0" err="1">
                <a:latin typeface="Arial" panose="020B0604020202020204" pitchFamily="34" charset="0"/>
                <a:cs typeface="Arial" panose="020B0604020202020204" pitchFamily="34" charset="0"/>
              </a:rPr>
              <a:t>offentlege</a:t>
            </a:r>
            <a:r>
              <a:rPr lang="nb-NO" sz="3200" dirty="0">
                <a:latin typeface="Arial" panose="020B0604020202020204" pitchFamily="34" charset="0"/>
                <a:cs typeface="Arial" panose="020B0604020202020204" pitchFamily="34" charset="0"/>
              </a:rPr>
              <a:t> kan kontakte deg på</a:t>
            </a:r>
          </a:p>
          <a:p>
            <a:pPr marL="457200" indent="-457200">
              <a:buFont typeface="+mj-lt"/>
              <a:buAutoNum type="arabicPeriod"/>
            </a:pPr>
            <a:endParaRPr lang="nb-NO"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BD4125A8-0358-4313-ADBC-AA9CC15F6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962" y="697774"/>
            <a:ext cx="4715533" cy="805927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A1589599-597A-4AF5-A3DE-3628540FAD07}"/>
              </a:ext>
            </a:extLst>
          </p:cNvPr>
          <p:cNvSpPr/>
          <p:nvPr/>
        </p:nvSpPr>
        <p:spPr>
          <a:xfrm>
            <a:off x="10175962" y="5759281"/>
            <a:ext cx="2078600" cy="87931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sz="3018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F3F8EF18-1949-47E1-9900-A324818E14E0}"/>
              </a:ext>
            </a:extLst>
          </p:cNvPr>
          <p:cNvSpPr/>
          <p:nvPr/>
        </p:nvSpPr>
        <p:spPr>
          <a:xfrm>
            <a:off x="10175962" y="6684536"/>
            <a:ext cx="2078600" cy="87931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sz="3018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618842EF-B38D-4529-B754-666D0C6E654E}"/>
              </a:ext>
            </a:extLst>
          </p:cNvPr>
          <p:cNvSpPr/>
          <p:nvPr/>
        </p:nvSpPr>
        <p:spPr>
          <a:xfrm>
            <a:off x="12733020" y="7818119"/>
            <a:ext cx="1794316" cy="62810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sz="3018"/>
          </a:p>
        </p:txBody>
      </p:sp>
    </p:spTree>
    <p:extLst>
      <p:ext uri="{BB962C8B-B14F-4D97-AF65-F5344CB8AC3E}">
        <p14:creationId xmlns:p14="http://schemas.microsoft.com/office/powerpoint/2010/main" val="106961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6B4CFAB8-A838-4DB4-9480-5788FBC0BE9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1589" y="1026976"/>
            <a:ext cx="6480810" cy="145868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b-NO" sz="4800" dirty="0"/>
              <a:t>Kontroller kontakt-informasjonen din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8BEF2ACB-F9FC-44D3-BEB0-9314F726445C}"/>
              </a:ext>
            </a:extLst>
          </p:cNvPr>
          <p:cNvSpPr txBox="1"/>
          <p:nvPr/>
        </p:nvSpPr>
        <p:spPr>
          <a:xfrm>
            <a:off x="911589" y="3456621"/>
            <a:ext cx="553064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nb-NO" sz="3200" dirty="0">
                <a:latin typeface="+mj-lt"/>
              </a:rPr>
              <a:t>Kontroller e-postadressa </a:t>
            </a:r>
          </a:p>
          <a:p>
            <a:pPr marL="457200" indent="-457200">
              <a:buFont typeface="+mj-lt"/>
              <a:buAutoNum type="arabicPeriod"/>
            </a:pPr>
            <a:endParaRPr lang="nb-NO" sz="3200" dirty="0"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nb-NO" sz="3200" dirty="0">
                <a:latin typeface="+mj-lt"/>
              </a:rPr>
              <a:t>Kontroller mobilnummeret</a:t>
            </a:r>
          </a:p>
          <a:p>
            <a:pPr marL="457200" indent="-457200">
              <a:buFont typeface="+mj-lt"/>
              <a:buAutoNum type="arabicPeriod"/>
            </a:pPr>
            <a:endParaRPr lang="nb-NO" sz="3200" dirty="0"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nb-NO" sz="3200" dirty="0">
                <a:latin typeface="+mj-lt"/>
              </a:rPr>
              <a:t>Endre ved å klikke på blyanten</a:t>
            </a:r>
          </a:p>
          <a:p>
            <a:pPr marL="457200" indent="-457200">
              <a:buFont typeface="+mj-lt"/>
              <a:buAutoNum type="arabicPeriod"/>
            </a:pPr>
            <a:endParaRPr lang="nb-NO" sz="3200" dirty="0"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nb-NO" sz="3200" dirty="0">
                <a:latin typeface="+mj-lt"/>
              </a:rPr>
              <a:t>Klikk på AVSLUTT OG LOGG UT</a:t>
            </a:r>
          </a:p>
          <a:p>
            <a:pPr marL="457200" indent="-457200">
              <a:buFont typeface="+mj-lt"/>
              <a:buAutoNum type="arabicPeriod"/>
            </a:pPr>
            <a:endParaRPr lang="nb-NO" sz="3200" dirty="0">
              <a:latin typeface="+mj-lt"/>
            </a:endParaRPr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6C9CF29A-95BC-4844-BFF9-2118E5F26E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7675" y="1026976"/>
            <a:ext cx="4990416" cy="670776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7" name="Ellipse 16">
            <a:extLst>
              <a:ext uri="{FF2B5EF4-FFF2-40B4-BE49-F238E27FC236}">
                <a16:creationId xmlns:a16="http://schemas.microsoft.com/office/drawing/2014/main" id="{41CFC446-9D27-426D-A791-4DB4D479E6C6}"/>
              </a:ext>
            </a:extLst>
          </p:cNvPr>
          <p:cNvSpPr/>
          <p:nvPr/>
        </p:nvSpPr>
        <p:spPr>
          <a:xfrm>
            <a:off x="9846687" y="2879522"/>
            <a:ext cx="1793046" cy="886981"/>
          </a:xfrm>
          <a:prstGeom prst="ellipse">
            <a:avLst/>
          </a:prstGeom>
          <a:noFill/>
          <a:ln w="3492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sz="3018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859E635F-459A-4D25-A180-29E35F5DF78D}"/>
              </a:ext>
            </a:extLst>
          </p:cNvPr>
          <p:cNvSpPr/>
          <p:nvPr/>
        </p:nvSpPr>
        <p:spPr>
          <a:xfrm>
            <a:off x="9812181" y="3767354"/>
            <a:ext cx="1793046" cy="886981"/>
          </a:xfrm>
          <a:prstGeom prst="ellipse">
            <a:avLst/>
          </a:prstGeom>
          <a:noFill/>
          <a:ln w="3492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sz="3018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03505642-4A8C-4D6E-97D7-3DDA9949F382}"/>
              </a:ext>
            </a:extLst>
          </p:cNvPr>
          <p:cNvSpPr/>
          <p:nvPr/>
        </p:nvSpPr>
        <p:spPr>
          <a:xfrm>
            <a:off x="13911897" y="3226279"/>
            <a:ext cx="632239" cy="570822"/>
          </a:xfrm>
          <a:prstGeom prst="ellipse">
            <a:avLst/>
          </a:prstGeom>
          <a:noFill/>
          <a:ln w="3492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sz="3018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13252630-372D-450C-BDD0-1BD389C49F3C}"/>
              </a:ext>
            </a:extLst>
          </p:cNvPr>
          <p:cNvSpPr/>
          <p:nvPr/>
        </p:nvSpPr>
        <p:spPr>
          <a:xfrm>
            <a:off x="13911896" y="4001178"/>
            <a:ext cx="632239" cy="570822"/>
          </a:xfrm>
          <a:prstGeom prst="ellipse">
            <a:avLst/>
          </a:prstGeom>
          <a:noFill/>
          <a:ln w="3492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sz="3018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80CD09C1-E1B7-4633-B3DE-77963B1970BB}"/>
              </a:ext>
            </a:extLst>
          </p:cNvPr>
          <p:cNvSpPr/>
          <p:nvPr/>
        </p:nvSpPr>
        <p:spPr>
          <a:xfrm>
            <a:off x="11990717" y="6771304"/>
            <a:ext cx="2799424" cy="963438"/>
          </a:xfrm>
          <a:prstGeom prst="ellipse">
            <a:avLst/>
          </a:prstGeom>
          <a:noFill/>
          <a:ln w="3492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sz="3018"/>
          </a:p>
        </p:txBody>
      </p:sp>
    </p:spTree>
    <p:extLst>
      <p:ext uri="{BB962C8B-B14F-4D97-AF65-F5344CB8AC3E}">
        <p14:creationId xmlns:p14="http://schemas.microsoft.com/office/powerpoint/2010/main" val="22272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6B4CFAB8-A838-4DB4-9480-5788FBC0B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4232" y="1480956"/>
            <a:ext cx="12295197" cy="692497"/>
          </a:xfrm>
        </p:spPr>
        <p:txBody>
          <a:bodyPr anchor="b">
            <a:normAutofit/>
          </a:bodyPr>
          <a:lstStyle/>
          <a:p>
            <a:r>
              <a:rPr lang="nb-NO" dirty="0"/>
              <a:t>Du kan </a:t>
            </a:r>
            <a:r>
              <a:rPr lang="nb-NO" dirty="0" err="1"/>
              <a:t>no</a:t>
            </a:r>
            <a:r>
              <a:rPr lang="nb-NO" dirty="0"/>
              <a:t> logge inn til </a:t>
            </a:r>
            <a:r>
              <a:rPr lang="nb-NO" dirty="0" err="1"/>
              <a:t>offentlege</a:t>
            </a:r>
            <a:r>
              <a:rPr lang="nb-NO" dirty="0"/>
              <a:t> </a:t>
            </a:r>
            <a:r>
              <a:rPr lang="nb-NO" dirty="0" err="1"/>
              <a:t>tenester</a:t>
            </a:r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A67B3966-B3B9-4E09-ACC2-C59F48BCFE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4232" y="2654448"/>
            <a:ext cx="10371822" cy="644477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D394266B-ADBD-4562-BCC4-2447E37AEEB0}"/>
              </a:ext>
            </a:extLst>
          </p:cNvPr>
          <p:cNvSpPr/>
          <p:nvPr/>
        </p:nvSpPr>
        <p:spPr>
          <a:xfrm>
            <a:off x="4899804" y="5004873"/>
            <a:ext cx="1754312" cy="757572"/>
          </a:xfrm>
          <a:prstGeom prst="ellipse">
            <a:avLst/>
          </a:prstGeom>
          <a:noFill/>
          <a:ln w="3492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sz="3018"/>
          </a:p>
        </p:txBody>
      </p:sp>
      <p:sp>
        <p:nvSpPr>
          <p:cNvPr id="9" name="Bildeforklaring formet som en ellipse 12">
            <a:extLst>
              <a:ext uri="{FF2B5EF4-FFF2-40B4-BE49-F238E27FC236}">
                <a16:creationId xmlns:a16="http://schemas.microsoft.com/office/drawing/2014/main" id="{1EEDF3BF-2976-4E7B-B849-42F38584CEE5}"/>
              </a:ext>
            </a:extLst>
          </p:cNvPr>
          <p:cNvSpPr/>
          <p:nvPr/>
        </p:nvSpPr>
        <p:spPr>
          <a:xfrm>
            <a:off x="11701266" y="4163825"/>
            <a:ext cx="3289428" cy="2156289"/>
          </a:xfrm>
          <a:prstGeom prst="wedgeEllipseCallout">
            <a:avLst>
              <a:gd name="adj1" fmla="val -49228"/>
              <a:gd name="adj2" fmla="val 3638"/>
            </a:avLst>
          </a:prstGeom>
          <a:solidFill>
            <a:schemeClr val="bg2">
              <a:lumMod val="90000"/>
            </a:schemeClr>
          </a:solidFill>
          <a:ln w="28575">
            <a:solidFill>
              <a:srgbClr val="1E2B3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Nettsida til </a:t>
            </a:r>
            <a:r>
              <a:rPr lang="nb-NO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Altinn</a:t>
            </a:r>
            <a:endParaRPr lang="nb-NO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193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6B4CFAB8-A838-4DB4-9480-5788FBC0B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>
                <a:solidFill>
                  <a:schemeClr val="tx1"/>
                </a:solidFill>
              </a:rPr>
              <a:t>Kva er </a:t>
            </a:r>
            <a:r>
              <a:rPr lang="nn-NO" dirty="0" err="1">
                <a:solidFill>
                  <a:schemeClr val="tx1"/>
                </a:solidFill>
              </a:rPr>
              <a:t>MinID</a:t>
            </a:r>
            <a:r>
              <a:rPr lang="nn-NO" dirty="0">
                <a:solidFill>
                  <a:schemeClr val="tx1"/>
                </a:solidFill>
              </a:rPr>
              <a:t>?</a:t>
            </a:r>
            <a:endParaRPr lang="nb-NO" dirty="0">
              <a:solidFill>
                <a:schemeClr val="tx1"/>
              </a:solidFill>
            </a:endParaRP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11F1DFB9-26CD-41D0-AF47-8E4B796A0E91}"/>
              </a:ext>
            </a:extLst>
          </p:cNvPr>
          <p:cNvSpPr txBox="1"/>
          <p:nvPr/>
        </p:nvSpPr>
        <p:spPr>
          <a:xfrm>
            <a:off x="2364232" y="3611072"/>
            <a:ext cx="548341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indent="0">
              <a:buNone/>
            </a:pPr>
            <a:r>
              <a:rPr lang="nn-NO" sz="3500" dirty="0" err="1">
                <a:latin typeface="Arial" charset="0"/>
                <a:cs typeface="Arial" charset="0"/>
              </a:rPr>
              <a:t>MinID</a:t>
            </a:r>
            <a:r>
              <a:rPr lang="nn-NO" sz="3500" dirty="0">
                <a:latin typeface="Arial" charset="0"/>
                <a:cs typeface="Arial" charset="0"/>
              </a:rPr>
              <a:t> er ein personleg </a:t>
            </a:r>
            <a:r>
              <a:rPr lang="nn-NO" sz="3500" b="1" dirty="0">
                <a:latin typeface="Arial" charset="0"/>
                <a:cs typeface="Arial" charset="0"/>
              </a:rPr>
              <a:t>elektronisk legitimasjon.</a:t>
            </a:r>
          </a:p>
          <a:p>
            <a:pPr marL="0" lvl="1" indent="0">
              <a:buNone/>
            </a:pPr>
            <a:endParaRPr lang="nn-NO" sz="3500" b="1" dirty="0">
              <a:latin typeface="Arial" charset="0"/>
              <a:cs typeface="Arial" charset="0"/>
            </a:endParaRPr>
          </a:p>
          <a:p>
            <a:pPr marL="0" lvl="1" indent="0">
              <a:buNone/>
            </a:pPr>
            <a:r>
              <a:rPr lang="nn-NO" sz="3500" dirty="0">
                <a:latin typeface="Arial" charset="0"/>
                <a:cs typeface="Arial" charset="0"/>
              </a:rPr>
              <a:t>Elektronisk ID = e-ID</a:t>
            </a:r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E569AD6A-DAEF-4339-8277-8CFBEC067F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256" y="2363065"/>
            <a:ext cx="6043039" cy="5031165"/>
          </a:xfrm>
          <a:prstGeom prst="wedgeEllipseCallout">
            <a:avLst>
              <a:gd name="adj1" fmla="val -59973"/>
              <a:gd name="adj2" fmla="val -3592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79041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58A42FA-F161-4B28-8AC1-17AAA0006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4232" y="1480956"/>
            <a:ext cx="12295197" cy="692497"/>
          </a:xfrm>
        </p:spPr>
        <p:txBody>
          <a:bodyPr/>
          <a:lstStyle/>
          <a:p>
            <a:r>
              <a:rPr lang="nb-NO" dirty="0"/>
              <a:t>Du kan </a:t>
            </a:r>
            <a:r>
              <a:rPr lang="nb-NO" dirty="0" err="1"/>
              <a:t>no</a:t>
            </a:r>
            <a:r>
              <a:rPr lang="nb-NO" dirty="0"/>
              <a:t> logge inn til </a:t>
            </a:r>
            <a:r>
              <a:rPr lang="nb-NO" dirty="0" err="1"/>
              <a:t>offentlege</a:t>
            </a:r>
            <a:r>
              <a:rPr lang="nb-NO" dirty="0"/>
              <a:t> </a:t>
            </a:r>
            <a:r>
              <a:rPr lang="nb-NO" dirty="0" err="1"/>
              <a:t>tenester</a:t>
            </a:r>
            <a:endParaRPr lang="en-US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253305C5-9D64-4118-817C-5B831A7637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243" b="9207"/>
          <a:stretch/>
        </p:blipFill>
        <p:spPr>
          <a:xfrm>
            <a:off x="2364232" y="2453731"/>
            <a:ext cx="12295197" cy="576485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7" name="Bildeforklaring formet som en ellipse 12">
            <a:extLst>
              <a:ext uri="{FF2B5EF4-FFF2-40B4-BE49-F238E27FC236}">
                <a16:creationId xmlns:a16="http://schemas.microsoft.com/office/drawing/2014/main" id="{9D037BA4-297D-49D0-9B14-64FE698B767B}"/>
              </a:ext>
            </a:extLst>
          </p:cNvPr>
          <p:cNvSpPr/>
          <p:nvPr/>
        </p:nvSpPr>
        <p:spPr>
          <a:xfrm>
            <a:off x="12556017" y="4076699"/>
            <a:ext cx="3385597" cy="2156289"/>
          </a:xfrm>
          <a:prstGeom prst="wedgeEllipseCallout">
            <a:avLst>
              <a:gd name="adj1" fmla="val -49228"/>
              <a:gd name="adj2" fmla="val 3638"/>
            </a:avLst>
          </a:prstGeom>
          <a:solidFill>
            <a:schemeClr val="bg2">
              <a:lumMod val="90000"/>
            </a:schemeClr>
          </a:solidFill>
          <a:ln w="28575">
            <a:solidFill>
              <a:srgbClr val="1E2B3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Nettsida til Lånekassen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5F052D9E-F25D-48EB-941D-A005279867BA}"/>
              </a:ext>
            </a:extLst>
          </p:cNvPr>
          <p:cNvSpPr/>
          <p:nvPr/>
        </p:nvSpPr>
        <p:spPr>
          <a:xfrm>
            <a:off x="9278325" y="2324643"/>
            <a:ext cx="1338944" cy="692497"/>
          </a:xfrm>
          <a:prstGeom prst="ellipse">
            <a:avLst/>
          </a:prstGeom>
          <a:noFill/>
          <a:ln w="3492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sz="3018"/>
          </a:p>
        </p:txBody>
      </p:sp>
    </p:spTree>
    <p:extLst>
      <p:ext uri="{BB962C8B-B14F-4D97-AF65-F5344CB8AC3E}">
        <p14:creationId xmlns:p14="http://schemas.microsoft.com/office/powerpoint/2010/main" val="51628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FA40CE5-8168-4A7D-89A0-0685A78E5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>
                <a:solidFill>
                  <a:schemeClr val="accent1"/>
                </a:solidFill>
              </a:rPr>
              <a:t>Finn offentlege tenester på www.noreg.no</a:t>
            </a:r>
            <a:endParaRPr lang="nn-NO" dirty="0"/>
          </a:p>
        </p:txBody>
      </p:sp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34D6D9A9-466E-41A2-9189-9BE0C54D51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54215" y="2454275"/>
            <a:ext cx="10115223" cy="6395961"/>
          </a:xfrm>
          <a:prstGeom prst="rect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5" name="Bildeforklaring formet som en ellipse 6">
            <a:extLst>
              <a:ext uri="{FF2B5EF4-FFF2-40B4-BE49-F238E27FC236}">
                <a16:creationId xmlns:a16="http://schemas.microsoft.com/office/drawing/2014/main" id="{7BB09F59-C8ED-4F87-BA86-54D7F6AF4B70}"/>
              </a:ext>
            </a:extLst>
          </p:cNvPr>
          <p:cNvSpPr/>
          <p:nvPr/>
        </p:nvSpPr>
        <p:spPr>
          <a:xfrm rot="10800000" flipH="1" flipV="1">
            <a:off x="272717" y="2968722"/>
            <a:ext cx="3494366" cy="3206555"/>
          </a:xfrm>
          <a:prstGeom prst="wedgeEllipseCallout">
            <a:avLst>
              <a:gd name="adj1" fmla="val 34515"/>
              <a:gd name="adj2" fmla="val -58130"/>
            </a:avLst>
          </a:prstGeom>
          <a:solidFill>
            <a:schemeClr val="bg2">
              <a:lumMod val="90000"/>
            </a:schemeClr>
          </a:solidFill>
          <a:ln>
            <a:solidFill>
              <a:srgbClr val="1E2B3C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n-NO" sz="2800" dirty="0">
                <a:solidFill>
                  <a:schemeClr val="tx1"/>
                </a:solidFill>
              </a:rPr>
              <a:t>Skriv inn www.noreg.no </a:t>
            </a:r>
            <a:br>
              <a:rPr lang="nn-NO" sz="2800" dirty="0">
                <a:solidFill>
                  <a:schemeClr val="tx1"/>
                </a:solidFill>
              </a:rPr>
            </a:br>
            <a:r>
              <a:rPr lang="nn-NO" sz="2800" dirty="0">
                <a:solidFill>
                  <a:schemeClr val="tx1"/>
                </a:solidFill>
              </a:rPr>
              <a:t>i adresselinja i nettlesaren</a:t>
            </a:r>
          </a:p>
        </p:txBody>
      </p:sp>
    </p:spTree>
    <p:extLst>
      <p:ext uri="{BB962C8B-B14F-4D97-AF65-F5344CB8AC3E}">
        <p14:creationId xmlns:p14="http://schemas.microsoft.com/office/powerpoint/2010/main" val="147661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6B4CFAB8-A838-4DB4-9480-5788FBC0B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>
                <a:solidFill>
                  <a:schemeClr val="accent1"/>
                </a:solidFill>
              </a:rPr>
              <a:t>Du finn hjelp til </a:t>
            </a:r>
            <a:r>
              <a:rPr lang="nn-NO" dirty="0" err="1">
                <a:solidFill>
                  <a:schemeClr val="accent1"/>
                </a:solidFill>
              </a:rPr>
              <a:t>innlogging</a:t>
            </a:r>
            <a:r>
              <a:rPr lang="nn-NO" dirty="0">
                <a:solidFill>
                  <a:schemeClr val="accent1"/>
                </a:solidFill>
              </a:rPr>
              <a:t> på Noreg.no</a:t>
            </a:r>
            <a:endParaRPr lang="nb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1E8A1B1D-CE02-413D-AD03-46E62512A3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9735" y="2380891"/>
            <a:ext cx="8086243" cy="662468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7" name="Bildeforklaring formet som en ellipse 5">
            <a:extLst>
              <a:ext uri="{FF2B5EF4-FFF2-40B4-BE49-F238E27FC236}">
                <a16:creationId xmlns:a16="http://schemas.microsoft.com/office/drawing/2014/main" id="{ED4A9A3A-4ACF-49B0-A670-DC5A16A053B7}"/>
              </a:ext>
            </a:extLst>
          </p:cNvPr>
          <p:cNvSpPr/>
          <p:nvPr/>
        </p:nvSpPr>
        <p:spPr>
          <a:xfrm>
            <a:off x="1112845" y="5975665"/>
            <a:ext cx="3877055" cy="2301109"/>
          </a:xfrm>
          <a:prstGeom prst="wedgeEllipseCallout">
            <a:avLst>
              <a:gd name="adj1" fmla="val 98891"/>
              <a:gd name="adj2" fmla="val 45143"/>
            </a:avLst>
          </a:prstGeom>
          <a:solidFill>
            <a:schemeClr val="bg2">
              <a:lumMod val="90000"/>
            </a:schemeClr>
          </a:solidFill>
          <a:ln w="28575">
            <a:solidFill>
              <a:srgbClr val="1E2B3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Hjelpesider og opplærings-program</a:t>
            </a:r>
          </a:p>
        </p:txBody>
      </p:sp>
    </p:spTree>
    <p:extLst>
      <p:ext uri="{BB962C8B-B14F-4D97-AF65-F5344CB8AC3E}">
        <p14:creationId xmlns:p14="http://schemas.microsoft.com/office/powerpoint/2010/main" val="339858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842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6B4CFAB8-A838-4DB4-9480-5788FBC0B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>
                <a:solidFill>
                  <a:schemeClr val="accent1"/>
                </a:solidFill>
              </a:rPr>
              <a:t>Korleis legitimere seg på nett?</a:t>
            </a:r>
            <a:endParaRPr lang="nb-NO" dirty="0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94A9F150-1D6F-444B-B01A-E80C22AEB768}"/>
              </a:ext>
            </a:extLst>
          </p:cNvPr>
          <p:cNvSpPr txBox="1"/>
          <p:nvPr/>
        </p:nvSpPr>
        <p:spPr>
          <a:xfrm>
            <a:off x="2364232" y="3384950"/>
            <a:ext cx="7389368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nn-NO" sz="3400" dirty="0"/>
              <a:t>Ved </a:t>
            </a:r>
            <a:r>
              <a:rPr lang="nn-NO" sz="3400" b="1" dirty="0"/>
              <a:t>personleg frammøte </a:t>
            </a:r>
            <a:r>
              <a:rPr lang="nn-NO" sz="3400" dirty="0"/>
              <a:t>legitimerer du deg med pass, førarkort eller </a:t>
            </a:r>
            <a:br>
              <a:rPr lang="nn-NO" sz="3400"/>
            </a:br>
            <a:r>
              <a:rPr lang="nn-NO" sz="3400"/>
              <a:t>nasjonalt </a:t>
            </a:r>
            <a:r>
              <a:rPr lang="nn-NO" sz="3400" dirty="0"/>
              <a:t>ID-kort.</a:t>
            </a:r>
          </a:p>
          <a:p>
            <a:pPr marL="0" indent="0">
              <a:buNone/>
            </a:pPr>
            <a:endParaRPr lang="nn-NO" sz="3400" dirty="0"/>
          </a:p>
          <a:p>
            <a:pPr marL="0" indent="0">
              <a:buNone/>
            </a:pPr>
            <a:r>
              <a:rPr lang="nn-NO" sz="3400" b="1" dirty="0"/>
              <a:t>På nettet </a:t>
            </a:r>
            <a:r>
              <a:rPr lang="nn-NO" sz="3400" dirty="0"/>
              <a:t>må du legitimere deg </a:t>
            </a:r>
          </a:p>
          <a:p>
            <a:pPr marL="0" indent="0">
              <a:buNone/>
            </a:pPr>
            <a:r>
              <a:rPr lang="nn-NO" sz="3400" dirty="0"/>
              <a:t>med ein personleg elektronisk legitimasjon, </a:t>
            </a:r>
            <a:br>
              <a:rPr lang="nn-NO" sz="3400" dirty="0"/>
            </a:br>
            <a:r>
              <a:rPr lang="nn-NO" sz="3400" dirty="0"/>
              <a:t>som for eksempel </a:t>
            </a:r>
            <a:r>
              <a:rPr lang="nn-NO" sz="3400" dirty="0" err="1"/>
              <a:t>MinID</a:t>
            </a:r>
            <a:r>
              <a:rPr lang="nn-NO" sz="3400" dirty="0"/>
              <a:t>.</a:t>
            </a:r>
          </a:p>
        </p:txBody>
      </p:sp>
      <p:pic>
        <p:nvPicPr>
          <p:cNvPr id="6" name="Plassholder for innhold 6" descr="Et bilde som inneholder tekst, bærbar PC, innendørs, datamaskin&#10;&#10;Automatisk generert beskrivelse">
            <a:extLst>
              <a:ext uri="{FF2B5EF4-FFF2-40B4-BE49-F238E27FC236}">
                <a16:creationId xmlns:a16="http://schemas.microsoft.com/office/drawing/2014/main" id="{EE19E413-700E-48EA-AAE0-CDB618AFDC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2881306"/>
            <a:ext cx="5873602" cy="4833538"/>
          </a:xfrm>
          <a:prstGeom prst="wedgeEllipseCallout">
            <a:avLst>
              <a:gd name="adj1" fmla="val -63208"/>
              <a:gd name="adj2" fmla="val 36413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10227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6B4CFAB8-A838-4DB4-9480-5788FBC0B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8721" y="1501276"/>
            <a:ext cx="9528678" cy="692497"/>
          </a:xfrm>
        </p:spPr>
        <p:txBody>
          <a:bodyPr anchor="b">
            <a:normAutofit/>
          </a:bodyPr>
          <a:lstStyle/>
          <a:p>
            <a:r>
              <a:rPr lang="nn-NO" dirty="0"/>
              <a:t>Korleis skaffe seg </a:t>
            </a:r>
            <a:r>
              <a:rPr lang="nn-NO" dirty="0" err="1"/>
              <a:t>MinID</a:t>
            </a:r>
            <a:r>
              <a:rPr lang="nn-NO" dirty="0"/>
              <a:t>?</a:t>
            </a:r>
            <a:endParaRPr lang="nb-NO" dirty="0"/>
          </a:p>
        </p:txBody>
      </p:sp>
      <p:pic>
        <p:nvPicPr>
          <p:cNvPr id="17" name="Bilde 16">
            <a:extLst>
              <a:ext uri="{FF2B5EF4-FFF2-40B4-BE49-F238E27FC236}">
                <a16:creationId xmlns:a16="http://schemas.microsoft.com/office/drawing/2014/main" id="{7E443330-43B8-4434-8D0A-B2D0CE24FE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6586" y="4884036"/>
            <a:ext cx="13949173" cy="238057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8" name="Bildeforklaring formet som en ellipse 6">
            <a:extLst>
              <a:ext uri="{FF2B5EF4-FFF2-40B4-BE49-F238E27FC236}">
                <a16:creationId xmlns:a16="http://schemas.microsoft.com/office/drawing/2014/main" id="{2A62DFC7-1DDE-47D7-8B40-5A5B391345B8}"/>
              </a:ext>
            </a:extLst>
          </p:cNvPr>
          <p:cNvSpPr/>
          <p:nvPr/>
        </p:nvSpPr>
        <p:spPr>
          <a:xfrm flipH="1" flipV="1">
            <a:off x="95747" y="2229964"/>
            <a:ext cx="3387815" cy="2414444"/>
          </a:xfrm>
          <a:prstGeom prst="wedgeEllipseCallout">
            <a:avLst>
              <a:gd name="adj1" fmla="val -51257"/>
              <a:gd name="adj2" fmla="val -51117"/>
            </a:avLst>
          </a:prstGeom>
          <a:solidFill>
            <a:schemeClr val="bg2">
              <a:lumMod val="90000"/>
            </a:schemeClr>
          </a:solidFill>
          <a:ln w="28575">
            <a:solidFill>
              <a:srgbClr val="1E2B3C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n-NO" sz="3018" dirty="0"/>
          </a:p>
          <a:p>
            <a:endParaRPr lang="nn-NO" sz="3018" dirty="0">
              <a:solidFill>
                <a:schemeClr val="tx1"/>
              </a:solidFill>
            </a:endParaRPr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840AA819-D726-479A-AEF1-7A94693BEA0F}"/>
              </a:ext>
            </a:extLst>
          </p:cNvPr>
          <p:cNvSpPr txBox="1"/>
          <p:nvPr/>
        </p:nvSpPr>
        <p:spPr>
          <a:xfrm>
            <a:off x="163600" y="2603732"/>
            <a:ext cx="3387813" cy="228030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n-NO" sz="2800" dirty="0"/>
              <a:t>Skriv inn </a:t>
            </a:r>
          </a:p>
          <a:p>
            <a:pPr algn="ctr"/>
            <a:r>
              <a:rPr lang="nn-NO" sz="2800" dirty="0"/>
              <a:t>www.nav.no </a:t>
            </a:r>
            <a:br>
              <a:rPr lang="nn-NO" sz="2800" dirty="0"/>
            </a:br>
            <a:r>
              <a:rPr lang="nn-NO" sz="2800"/>
              <a:t>i adresselinja </a:t>
            </a:r>
            <a:r>
              <a:rPr lang="nn-NO" sz="2800" dirty="0"/>
              <a:t>i nettlesaren</a:t>
            </a:r>
          </a:p>
          <a:p>
            <a:endParaRPr lang="nn-NO" sz="3018" dirty="0"/>
          </a:p>
        </p:txBody>
      </p:sp>
      <p:sp>
        <p:nvSpPr>
          <p:cNvPr id="20" name="Bildeforklaring formet som en ellipse 12">
            <a:extLst>
              <a:ext uri="{FF2B5EF4-FFF2-40B4-BE49-F238E27FC236}">
                <a16:creationId xmlns:a16="http://schemas.microsoft.com/office/drawing/2014/main" id="{639723D2-21EE-49AC-93E2-CF01925444FA}"/>
              </a:ext>
            </a:extLst>
          </p:cNvPr>
          <p:cNvSpPr/>
          <p:nvPr/>
        </p:nvSpPr>
        <p:spPr>
          <a:xfrm rot="16200000" flipH="1" flipV="1">
            <a:off x="10534451" y="6232883"/>
            <a:ext cx="2380573" cy="3413958"/>
          </a:xfrm>
          <a:prstGeom prst="wedgeEllipseCallout">
            <a:avLst>
              <a:gd name="adj1" fmla="val -40005"/>
              <a:gd name="adj2" fmla="val -52164"/>
            </a:avLst>
          </a:prstGeom>
          <a:solidFill>
            <a:schemeClr val="bg2">
              <a:lumMod val="90000"/>
            </a:schemeClr>
          </a:solidFill>
          <a:ln w="28575">
            <a:solidFill>
              <a:srgbClr val="1E2B3C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n-NO" sz="3018" dirty="0"/>
          </a:p>
          <a:p>
            <a:endParaRPr lang="nn-NO" sz="3018" dirty="0">
              <a:solidFill>
                <a:schemeClr val="tx1"/>
              </a:solidFill>
            </a:endParaRPr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65FDC485-62F7-4CDD-A08B-10F83D218554}"/>
              </a:ext>
            </a:extLst>
          </p:cNvPr>
          <p:cNvSpPr txBox="1"/>
          <p:nvPr/>
        </p:nvSpPr>
        <p:spPr>
          <a:xfrm>
            <a:off x="10215744" y="7310252"/>
            <a:ext cx="3017985" cy="1021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n-NO" sz="3018" dirty="0"/>
              <a:t>Klikk </a:t>
            </a:r>
          </a:p>
          <a:p>
            <a:pPr algn="ctr"/>
            <a:r>
              <a:rPr lang="nn-NO" sz="3018" dirty="0"/>
              <a:t>på «LOGG INN»</a:t>
            </a:r>
          </a:p>
        </p:txBody>
      </p:sp>
    </p:spTree>
    <p:extLst>
      <p:ext uri="{BB962C8B-B14F-4D97-AF65-F5344CB8AC3E}">
        <p14:creationId xmlns:p14="http://schemas.microsoft.com/office/powerpoint/2010/main" val="159777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2">
            <a:extLst>
              <a:ext uri="{FF2B5EF4-FFF2-40B4-BE49-F238E27FC236}">
                <a16:creationId xmlns:a16="http://schemas.microsoft.com/office/drawing/2014/main" id="{B358E2A0-7343-4E54-A43A-E0C58ADCC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7848" y="1295717"/>
            <a:ext cx="12295187" cy="6921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n-NO" sz="4800" dirty="0"/>
              <a:t>Frå ID-porten kan du bestille PIN-kodar</a:t>
            </a:r>
            <a:endParaRPr lang="nb-NO" sz="4800" dirty="0"/>
          </a:p>
        </p:txBody>
      </p:sp>
      <p:sp>
        <p:nvSpPr>
          <p:cNvPr id="6" name="Bildeforklaring formet som en ellipse 6">
            <a:extLst>
              <a:ext uri="{FF2B5EF4-FFF2-40B4-BE49-F238E27FC236}">
                <a16:creationId xmlns:a16="http://schemas.microsoft.com/office/drawing/2014/main" id="{82A18E33-2BFD-494E-A740-D86FBC1E52CD}"/>
              </a:ext>
            </a:extLst>
          </p:cNvPr>
          <p:cNvSpPr/>
          <p:nvPr/>
        </p:nvSpPr>
        <p:spPr>
          <a:xfrm>
            <a:off x="11626490" y="3128130"/>
            <a:ext cx="2848634" cy="2479040"/>
          </a:xfrm>
          <a:prstGeom prst="wedgeEllipseCallout">
            <a:avLst>
              <a:gd name="adj1" fmla="val -71849"/>
              <a:gd name="adj2" fmla="val -22532"/>
            </a:avLst>
          </a:prstGeom>
          <a:solidFill>
            <a:schemeClr val="bg2">
              <a:lumMod val="90000"/>
            </a:schemeClr>
          </a:solidFill>
          <a:ln w="28575">
            <a:solidFill>
              <a:srgbClr val="1E2B3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/>
            <a:r>
              <a:rPr lang="nn-NO" sz="3733" dirty="0">
                <a:solidFill>
                  <a:schemeClr val="tx1"/>
                </a:solidFill>
                <a:latin typeface="Arial" charset="0"/>
                <a:cs typeface="Arial" charset="0"/>
              </a:rPr>
              <a:t>Klikk på       </a:t>
            </a:r>
            <a:r>
              <a:rPr lang="nn-NO" sz="3733" dirty="0" err="1">
                <a:solidFill>
                  <a:schemeClr val="tx1"/>
                </a:solidFill>
                <a:latin typeface="Arial" charset="0"/>
                <a:cs typeface="Arial" charset="0"/>
              </a:rPr>
              <a:t>MinID</a:t>
            </a:r>
            <a:endParaRPr lang="nn-NO" sz="3733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Plassholder for innhold 2">
            <a:extLst>
              <a:ext uri="{FF2B5EF4-FFF2-40B4-BE49-F238E27FC236}">
                <a16:creationId xmlns:a16="http://schemas.microsoft.com/office/drawing/2014/main" id="{AC8FDE72-9E49-4122-B925-7D29CD50C06D}"/>
              </a:ext>
            </a:extLst>
          </p:cNvPr>
          <p:cNvSpPr txBox="1">
            <a:spLocks/>
          </p:cNvSpPr>
          <p:nvPr/>
        </p:nvSpPr>
        <p:spPr>
          <a:xfrm>
            <a:off x="1207848" y="3836670"/>
            <a:ext cx="3443288" cy="2509598"/>
          </a:xfrm>
          <a:prstGeom prst="rect">
            <a:avLst/>
          </a:prstGeom>
        </p:spPr>
        <p:txBody>
          <a:bodyPr/>
          <a:lstStyle>
            <a:lvl1pPr marL="540000" indent="-540000" algn="l" defTabSz="1219085" rtl="0" eaLnBrk="1" latinLnBrk="0" hangingPunct="1">
              <a:lnSpc>
                <a:spcPct val="100000"/>
              </a:lnSpc>
              <a:spcBef>
                <a:spcPts val="2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3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111500" indent="-571500" algn="l" defTabSz="1219085" rtl="0" eaLnBrk="1" latinLnBrk="0" hangingPunct="1">
              <a:lnSpc>
                <a:spcPct val="90000"/>
              </a:lnSpc>
              <a:spcBef>
                <a:spcPts val="15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471500" indent="-571500" algn="l" defTabSz="1219085" rtl="0" eaLnBrk="1" latinLnBrk="0" hangingPunct="1">
              <a:lnSpc>
                <a:spcPct val="90000"/>
              </a:lnSpc>
              <a:spcBef>
                <a:spcPts val="15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717200" indent="-457200" algn="l" defTabSz="1219085" rtl="0" eaLnBrk="1" latinLnBrk="0" hangingPunct="1">
              <a:lnSpc>
                <a:spcPct val="90000"/>
              </a:lnSpc>
              <a:spcBef>
                <a:spcPts val="15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77200" indent="-457200" algn="l" defTabSz="1219085" rtl="0" eaLnBrk="1" latinLnBrk="0" hangingPunct="1">
              <a:lnSpc>
                <a:spcPct val="90000"/>
              </a:lnSpc>
              <a:spcBef>
                <a:spcPts val="15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352484" indent="-304771" algn="l" defTabSz="1219085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027" indent="-304771" algn="l" defTabSz="1219085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569" indent="-304771" algn="l" defTabSz="1219085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112" indent="-304771" algn="l" defTabSz="1219085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Font typeface="Arial" panose="020B0604020202020204" pitchFamily="34" charset="0"/>
              <a:buNone/>
            </a:pPr>
            <a:r>
              <a:rPr lang="nn-NO" sz="3733" dirty="0">
                <a:latin typeface="Arial" charset="0"/>
                <a:cs typeface="Arial" charset="0"/>
              </a:rPr>
              <a:t>ID-porten er inngangen til tenester frå det offentlege.</a:t>
            </a:r>
          </a:p>
          <a:p>
            <a:pPr marL="0" lvl="1" indent="0">
              <a:buFont typeface="Arial" panose="020B0604020202020204" pitchFamily="34" charset="0"/>
              <a:buNone/>
            </a:pPr>
            <a:endParaRPr lang="nn-NO" sz="3733" dirty="0">
              <a:latin typeface="Arial" charset="0"/>
              <a:cs typeface="Arial" charset="0"/>
            </a:endParaRPr>
          </a:p>
          <a:p>
            <a:pPr marL="0" lvl="1" indent="0">
              <a:buFont typeface="Arial" panose="020B0604020202020204" pitchFamily="34" charset="0"/>
              <a:buNone/>
            </a:pPr>
            <a:endParaRPr lang="nn-NO" sz="3733" dirty="0">
              <a:latin typeface="Arial" charset="0"/>
              <a:cs typeface="Arial" charset="0"/>
            </a:endParaRPr>
          </a:p>
          <a:p>
            <a:pPr marL="685731" lvl="1" indent="-685731">
              <a:buFont typeface="+mj-lt"/>
              <a:buAutoNum type="arabicPeriod"/>
            </a:pPr>
            <a:endParaRPr lang="nn-NO" sz="3733" dirty="0">
              <a:latin typeface="Arial" charset="0"/>
              <a:cs typeface="Arial" charset="0"/>
            </a:endParaRPr>
          </a:p>
          <a:p>
            <a:pPr marL="0" lvl="1" indent="0">
              <a:buFont typeface="Arial" panose="020B0604020202020204" pitchFamily="34" charset="0"/>
              <a:buNone/>
            </a:pPr>
            <a:endParaRPr lang="nn-NO" sz="3733" dirty="0">
              <a:latin typeface="Arial" charset="0"/>
              <a:cs typeface="Arial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n-NO" dirty="0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DC83AC49-3D86-436F-A6F3-84DD740DC8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0356" y="2134883"/>
            <a:ext cx="4873039" cy="694457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DEAC10D2-8E86-416B-A3DC-C373F6114DBB}"/>
              </a:ext>
            </a:extLst>
          </p:cNvPr>
          <p:cNvSpPr/>
          <p:nvPr/>
        </p:nvSpPr>
        <p:spPr>
          <a:xfrm>
            <a:off x="5210356" y="3385265"/>
            <a:ext cx="2449901" cy="738161"/>
          </a:xfrm>
          <a:prstGeom prst="ellipse">
            <a:avLst/>
          </a:prstGeom>
          <a:noFill/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sz="3018"/>
          </a:p>
        </p:txBody>
      </p:sp>
    </p:spTree>
    <p:extLst>
      <p:ext uri="{BB962C8B-B14F-4D97-AF65-F5344CB8AC3E}">
        <p14:creationId xmlns:p14="http://schemas.microsoft.com/office/powerpoint/2010/main" val="226461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2">
            <a:extLst>
              <a:ext uri="{FF2B5EF4-FFF2-40B4-BE49-F238E27FC236}">
                <a16:creationId xmlns:a16="http://schemas.microsoft.com/office/drawing/2014/main" id="{FD358430-90A4-4333-9938-FDFC0CD74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3788" y="1481138"/>
            <a:ext cx="12295187" cy="692150"/>
          </a:xfrm>
        </p:spPr>
        <p:txBody>
          <a:bodyPr anchor="b">
            <a:normAutofit/>
          </a:bodyPr>
          <a:lstStyle/>
          <a:p>
            <a:pPr marL="0" indent="0">
              <a:buNone/>
            </a:pPr>
            <a:r>
              <a:rPr lang="nn-NO"/>
              <a:t>Her skaffar du deg PIN-kodebrev</a:t>
            </a:r>
            <a:endParaRPr lang="nb-NO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E0B75446-8C98-4233-991B-A7F7ABB9803C}"/>
              </a:ext>
            </a:extLst>
          </p:cNvPr>
          <p:cNvSpPr/>
          <p:nvPr/>
        </p:nvSpPr>
        <p:spPr>
          <a:xfrm>
            <a:off x="2286894" y="3227246"/>
            <a:ext cx="3625905" cy="1241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nn-NO" sz="3733" dirty="0"/>
              <a:t>Du skal ikkje skrive noko her.</a:t>
            </a:r>
          </a:p>
        </p:txBody>
      </p:sp>
      <p:sp>
        <p:nvSpPr>
          <p:cNvPr id="7" name="Bildeforklaring formet som en ellipse 5">
            <a:extLst>
              <a:ext uri="{FF2B5EF4-FFF2-40B4-BE49-F238E27FC236}">
                <a16:creationId xmlns:a16="http://schemas.microsoft.com/office/drawing/2014/main" id="{08B67A70-3A6A-4C4D-BC33-9FB3E5F07F6E}"/>
              </a:ext>
            </a:extLst>
          </p:cNvPr>
          <p:cNvSpPr/>
          <p:nvPr/>
        </p:nvSpPr>
        <p:spPr>
          <a:xfrm>
            <a:off x="2501660" y="6228272"/>
            <a:ext cx="3411139" cy="2351924"/>
          </a:xfrm>
          <a:prstGeom prst="wedgeEllipseCallout">
            <a:avLst>
              <a:gd name="adj1" fmla="val 63991"/>
              <a:gd name="adj2" fmla="val 28430"/>
            </a:avLst>
          </a:prstGeom>
          <a:solidFill>
            <a:schemeClr val="bg2">
              <a:lumMod val="90000"/>
            </a:schemeClr>
          </a:solidFill>
          <a:ln w="38100">
            <a:solidFill>
              <a:srgbClr val="1E2B3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n-NO" sz="3200" dirty="0">
                <a:solidFill>
                  <a:schemeClr val="tx1"/>
                </a:solidFill>
                <a:latin typeface="Arial" charset="0"/>
                <a:cs typeface="Arial" charset="0"/>
              </a:rPr>
              <a:t>Klikk på: Bestill </a:t>
            </a:r>
            <a:br>
              <a:rPr lang="nn-NO" sz="3200" dirty="0">
                <a:solidFill>
                  <a:schemeClr val="tx1"/>
                </a:solidFill>
                <a:latin typeface="Arial" charset="0"/>
                <a:cs typeface="Arial" charset="0"/>
              </a:rPr>
            </a:br>
            <a:r>
              <a:rPr lang="nn-NO" sz="3200" dirty="0">
                <a:solidFill>
                  <a:schemeClr val="tx1"/>
                </a:solidFill>
                <a:latin typeface="Arial" charset="0"/>
                <a:cs typeface="Arial" charset="0"/>
              </a:rPr>
              <a:t>PIN-kodar</a:t>
            </a:r>
            <a:endParaRPr lang="nb-NO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790B2C79-6119-4FE8-8A35-14EF096F1C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5872" y="2484408"/>
            <a:ext cx="5471486" cy="652156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358D66ED-5C9A-4972-8956-CBAEA4F5A242}"/>
              </a:ext>
            </a:extLst>
          </p:cNvPr>
          <p:cNvSpPr/>
          <p:nvPr/>
        </p:nvSpPr>
        <p:spPr>
          <a:xfrm>
            <a:off x="9380618" y="8493931"/>
            <a:ext cx="1513283" cy="512046"/>
          </a:xfrm>
          <a:prstGeom prst="ellipse">
            <a:avLst/>
          </a:prstGeom>
          <a:noFill/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sz="3018">
              <a:ln w="28575">
                <a:solidFill>
                  <a:srgbClr val="C00000"/>
                </a:solidFill>
              </a:ln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67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tekst&#10;&#10;Automatisk generert beskrivelse">
            <a:extLst>
              <a:ext uri="{FF2B5EF4-FFF2-40B4-BE49-F238E27FC236}">
                <a16:creationId xmlns:a16="http://schemas.microsoft.com/office/drawing/2014/main" id="{4E6B20D6-CA44-46A9-AE1D-5FF466B37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6584" y="1317162"/>
            <a:ext cx="6972390" cy="759933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3" name="Tittel 2">
            <a:extLst>
              <a:ext uri="{FF2B5EF4-FFF2-40B4-BE49-F238E27FC236}">
                <a16:creationId xmlns:a16="http://schemas.microsoft.com/office/drawing/2014/main" id="{6B4CFAB8-A838-4DB4-9480-5788FBC0BE9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1589" y="566057"/>
            <a:ext cx="6480810" cy="13624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n-NO" sz="4800" dirty="0"/>
              <a:t>Bestill ditt personlege PIN-kodebrev</a:t>
            </a:r>
            <a:endParaRPr lang="nb-NO" sz="4800" dirty="0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D4B55445-1B0E-4BE1-8A85-EEB8012B1EDC}"/>
              </a:ext>
            </a:extLst>
          </p:cNvPr>
          <p:cNvSpPr/>
          <p:nvPr/>
        </p:nvSpPr>
        <p:spPr>
          <a:xfrm>
            <a:off x="911589" y="2515035"/>
            <a:ext cx="6307358" cy="7560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731" lvl="1" indent="-685731">
              <a:buFont typeface="+mj-lt"/>
              <a:buAutoNum type="arabicPeriod"/>
            </a:pPr>
            <a:r>
              <a:rPr lang="nn-NO" sz="3733" dirty="0"/>
              <a:t>Skriv inn </a:t>
            </a:r>
            <a:br>
              <a:rPr lang="nn-NO" sz="3733" dirty="0"/>
            </a:br>
            <a:r>
              <a:rPr lang="nn-NO" sz="3733" dirty="0"/>
              <a:t>fødselsnummer</a:t>
            </a:r>
            <a:br>
              <a:rPr lang="nn-NO" sz="3733" dirty="0"/>
            </a:br>
            <a:endParaRPr lang="nn-NO" sz="3733" dirty="0"/>
          </a:p>
          <a:p>
            <a:pPr marL="685731" lvl="1" indent="-685731">
              <a:buFont typeface="+mj-lt"/>
              <a:buAutoNum type="arabicPeriod"/>
            </a:pPr>
            <a:r>
              <a:rPr lang="nn-NO" sz="3733" dirty="0"/>
              <a:t>Klikk på </a:t>
            </a:r>
            <a:br>
              <a:rPr lang="nn-NO" sz="3733" dirty="0"/>
            </a:br>
            <a:r>
              <a:rPr lang="nn-NO" sz="3733" dirty="0"/>
              <a:t>Bestill PIN-kodar</a:t>
            </a:r>
          </a:p>
          <a:p>
            <a:pPr marL="685731" lvl="1" indent="-685731">
              <a:buFont typeface="+mj-lt"/>
              <a:buAutoNum type="arabicPeriod"/>
            </a:pPr>
            <a:endParaRPr lang="nn-NO" sz="3733" dirty="0"/>
          </a:p>
          <a:p>
            <a:pPr marL="0" lvl="1"/>
            <a:r>
              <a:rPr lang="nn-NO" sz="3733" dirty="0"/>
              <a:t>Heile namnet ditt må stå på postkassen din.</a:t>
            </a:r>
          </a:p>
          <a:p>
            <a:pPr marL="0" lvl="1"/>
            <a:endParaRPr lang="nn-NO" sz="3733" dirty="0"/>
          </a:p>
          <a:p>
            <a:pPr marL="0" lvl="1"/>
            <a:r>
              <a:rPr lang="nn-NO" sz="3733" dirty="0"/>
              <a:t>Vi sender til adressa du har i folkeregisteret.</a:t>
            </a:r>
          </a:p>
          <a:p>
            <a:pPr marL="0" lvl="1"/>
            <a:endParaRPr lang="nn-NO" sz="3733" dirty="0"/>
          </a:p>
          <a:p>
            <a:pPr marL="0" lvl="1"/>
            <a:endParaRPr lang="nn-NO" sz="3733" dirty="0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AC302510-C3B5-45D7-B2ED-4FD129842DED}"/>
              </a:ext>
            </a:extLst>
          </p:cNvPr>
          <p:cNvSpPr/>
          <p:nvPr/>
        </p:nvSpPr>
        <p:spPr>
          <a:xfrm>
            <a:off x="11266098" y="6420247"/>
            <a:ext cx="2898476" cy="1037313"/>
          </a:xfrm>
          <a:prstGeom prst="ellipse">
            <a:avLst/>
          </a:prstGeom>
          <a:noFill/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sz="3018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3A858C58-49A4-4F2A-8AD9-8E6575DCFFB0}"/>
              </a:ext>
            </a:extLst>
          </p:cNvPr>
          <p:cNvSpPr/>
          <p:nvPr/>
        </p:nvSpPr>
        <p:spPr>
          <a:xfrm>
            <a:off x="8406700" y="5548151"/>
            <a:ext cx="1736841" cy="872096"/>
          </a:xfrm>
          <a:prstGeom prst="ellipse">
            <a:avLst/>
          </a:prstGeom>
          <a:noFill/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sz="3018"/>
          </a:p>
        </p:txBody>
      </p:sp>
    </p:spTree>
    <p:extLst>
      <p:ext uri="{BB962C8B-B14F-4D97-AF65-F5344CB8AC3E}">
        <p14:creationId xmlns:p14="http://schemas.microsoft.com/office/powerpoint/2010/main" val="233923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6B4CFAB8-A838-4DB4-9480-5788FBC0B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4232" y="1480956"/>
            <a:ext cx="12295197" cy="692497"/>
          </a:xfrm>
        </p:spPr>
        <p:txBody>
          <a:bodyPr anchor="b">
            <a:normAutofit/>
          </a:bodyPr>
          <a:lstStyle/>
          <a:p>
            <a:r>
              <a:rPr lang="nn-NO"/>
              <a:t>Kvittering for bestilt PIN-kodebrev</a:t>
            </a:r>
            <a:endParaRPr lang="nb-NO" dirty="0"/>
          </a:p>
        </p:txBody>
      </p:sp>
      <p:pic>
        <p:nvPicPr>
          <p:cNvPr id="4" name="Bilde 3" descr="Et bilde som inneholder tekst&#10;&#10;Automatisk generert beskrivelse">
            <a:extLst>
              <a:ext uri="{FF2B5EF4-FFF2-40B4-BE49-F238E27FC236}">
                <a16:creationId xmlns:a16="http://schemas.microsoft.com/office/drawing/2014/main" id="{EB42A751-4AF4-4C97-8638-38B2296BD4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232" y="2885992"/>
            <a:ext cx="5991625" cy="576485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5" name="Bildeforklaring formet som en ellipse 6">
            <a:extLst>
              <a:ext uri="{FF2B5EF4-FFF2-40B4-BE49-F238E27FC236}">
                <a16:creationId xmlns:a16="http://schemas.microsoft.com/office/drawing/2014/main" id="{75BD6D40-45E5-4FBB-97CE-0799B412B963}"/>
              </a:ext>
            </a:extLst>
          </p:cNvPr>
          <p:cNvSpPr/>
          <p:nvPr/>
        </p:nvSpPr>
        <p:spPr>
          <a:xfrm>
            <a:off x="9715165" y="4380975"/>
            <a:ext cx="4754814" cy="2774883"/>
          </a:xfrm>
          <a:prstGeom prst="wedgeEllipseCallout">
            <a:avLst>
              <a:gd name="adj1" fmla="val -84287"/>
              <a:gd name="adj2" fmla="val -3769"/>
            </a:avLst>
          </a:prstGeom>
          <a:solidFill>
            <a:schemeClr val="bg2">
              <a:lumMod val="90000"/>
            </a:schemeClr>
          </a:solidFill>
          <a:ln w="38100">
            <a:solidFill>
              <a:srgbClr val="1E2B3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 fødselsnummeret</a:t>
            </a:r>
          </a:p>
          <a:p>
            <a:pPr algn="ctr"/>
            <a:r>
              <a:rPr lang="nb-NO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ditt rett?</a:t>
            </a:r>
          </a:p>
        </p:txBody>
      </p:sp>
    </p:spTree>
    <p:extLst>
      <p:ext uri="{BB962C8B-B14F-4D97-AF65-F5344CB8AC3E}">
        <p14:creationId xmlns:p14="http://schemas.microsoft.com/office/powerpoint/2010/main" val="26750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46D622D0-9DDE-40F7-86E8-0F127620C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3788" y="1481138"/>
            <a:ext cx="12295187" cy="692150"/>
          </a:xfrm>
        </p:spPr>
        <p:txBody>
          <a:bodyPr/>
          <a:lstStyle/>
          <a:p>
            <a:r>
              <a:rPr lang="nb-NO" dirty="0">
                <a:solidFill>
                  <a:schemeClr val="accent1"/>
                </a:solidFill>
              </a:rPr>
              <a:t>PIN-kodebrevet som du får i posten</a:t>
            </a:r>
          </a:p>
        </p:txBody>
      </p:sp>
      <p:sp>
        <p:nvSpPr>
          <p:cNvPr id="6" name="Bildeforklaring formet som en ellipse 6">
            <a:extLst>
              <a:ext uri="{FF2B5EF4-FFF2-40B4-BE49-F238E27FC236}">
                <a16:creationId xmlns:a16="http://schemas.microsoft.com/office/drawing/2014/main" id="{EA924DAB-4126-4EE2-B940-50421AF22E29}"/>
              </a:ext>
            </a:extLst>
          </p:cNvPr>
          <p:cNvSpPr/>
          <p:nvPr/>
        </p:nvSpPr>
        <p:spPr>
          <a:xfrm>
            <a:off x="9127533" y="3634155"/>
            <a:ext cx="4191652" cy="2862474"/>
          </a:xfrm>
          <a:prstGeom prst="wedgeEllipseCallout">
            <a:avLst>
              <a:gd name="adj1" fmla="val -78860"/>
              <a:gd name="adj2" fmla="val -25061"/>
            </a:avLst>
          </a:prstGeom>
          <a:solidFill>
            <a:schemeClr val="bg2">
              <a:lumMod val="90000"/>
            </a:schemeClr>
          </a:solidFill>
          <a:ln w="38100">
            <a:solidFill>
              <a:srgbClr val="1E2B3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Bruk kodebrev med same dato som på skjermen din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237F6A70-6AAE-4C2A-A8D5-A7806D663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8240" y="3634155"/>
            <a:ext cx="5724947" cy="2862474"/>
          </a:xfrm>
          <a:prstGeom prst="rect">
            <a:avLst/>
          </a:prstGeom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DCA29821-80D0-428D-A763-83DB42C04A8E}"/>
              </a:ext>
            </a:extLst>
          </p:cNvPr>
          <p:cNvSpPr/>
          <p:nvPr/>
        </p:nvSpPr>
        <p:spPr>
          <a:xfrm>
            <a:off x="5883215" y="4029902"/>
            <a:ext cx="1430862" cy="662868"/>
          </a:xfrm>
          <a:prstGeom prst="ellipse">
            <a:avLst/>
          </a:prstGeom>
          <a:noFill/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sz="3018"/>
          </a:p>
        </p:txBody>
      </p:sp>
    </p:spTree>
    <p:extLst>
      <p:ext uri="{BB962C8B-B14F-4D97-AF65-F5344CB8AC3E}">
        <p14:creationId xmlns:p14="http://schemas.microsoft.com/office/powerpoint/2010/main" val="979433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Digdir PPTmal">
  <a:themeElements>
    <a:clrScheme name="Digdir">
      <a:dk1>
        <a:srgbClr val="1E2B3C"/>
      </a:dk1>
      <a:lt1>
        <a:sysClr val="window" lastClr="FFFFFF"/>
      </a:lt1>
      <a:dk2>
        <a:srgbClr val="1E2B3C"/>
      </a:dk2>
      <a:lt2>
        <a:srgbClr val="E7E6E6"/>
      </a:lt2>
      <a:accent1>
        <a:srgbClr val="1E2B3C"/>
      </a:accent1>
      <a:accent2>
        <a:srgbClr val="F05F63"/>
      </a:accent2>
      <a:accent3>
        <a:srgbClr val="C2132C"/>
      </a:accent3>
      <a:accent4>
        <a:srgbClr val="E5AA20"/>
      </a:accent4>
      <a:accent5>
        <a:srgbClr val="1EACF5"/>
      </a:accent5>
      <a:accent6>
        <a:srgbClr val="0062B8"/>
      </a:accent6>
      <a:hlink>
        <a:srgbClr val="0563C1"/>
      </a:hlink>
      <a:folHlink>
        <a:srgbClr val="C2132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ngelsk" id="{9590665C-7DCB-4A57-9613-66C5DCECD862}" vid="{44923206-AFD3-4E70-B03D-C6CA90A78EEC}"/>
    </a:ext>
  </a:extLst>
</a:theme>
</file>

<file path=ppt/theme/theme2.xml><?xml version="1.0" encoding="utf-8"?>
<a:theme xmlns:a="http://schemas.openxmlformats.org/drawingml/2006/main" name="Overgang Introslides - Med lyd">
  <a:themeElements>
    <a:clrScheme name="Digdir">
      <a:dk1>
        <a:srgbClr val="1E2B3C"/>
      </a:dk1>
      <a:lt1>
        <a:sysClr val="window" lastClr="FFFFFF"/>
      </a:lt1>
      <a:dk2>
        <a:srgbClr val="1E2B3C"/>
      </a:dk2>
      <a:lt2>
        <a:srgbClr val="E7E6E6"/>
      </a:lt2>
      <a:accent1>
        <a:srgbClr val="1E2B3C"/>
      </a:accent1>
      <a:accent2>
        <a:srgbClr val="F05F63"/>
      </a:accent2>
      <a:accent3>
        <a:srgbClr val="C2132C"/>
      </a:accent3>
      <a:accent4>
        <a:srgbClr val="E5AA20"/>
      </a:accent4>
      <a:accent5>
        <a:srgbClr val="1EACF5"/>
      </a:accent5>
      <a:accent6>
        <a:srgbClr val="0062B8"/>
      </a:accent6>
      <a:hlink>
        <a:srgbClr val="0563C1"/>
      </a:hlink>
      <a:folHlink>
        <a:srgbClr val="C2132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ngelsk" id="{9590665C-7DCB-4A57-9613-66C5DCECD862}" vid="{44923206-AFD3-4E70-B03D-C6CA90A78EEC}"/>
    </a:ext>
  </a:extLst>
</a:theme>
</file>

<file path=ppt/theme/theme3.xml><?xml version="1.0" encoding="utf-8"?>
<a:theme xmlns:a="http://schemas.openxmlformats.org/drawingml/2006/main" name="Overgang Introslides - Uten lyd">
  <a:themeElements>
    <a:clrScheme name="Digdir">
      <a:dk1>
        <a:srgbClr val="1E2B3C"/>
      </a:dk1>
      <a:lt1>
        <a:sysClr val="window" lastClr="FFFFFF"/>
      </a:lt1>
      <a:dk2>
        <a:srgbClr val="1E2B3C"/>
      </a:dk2>
      <a:lt2>
        <a:srgbClr val="E7E6E6"/>
      </a:lt2>
      <a:accent1>
        <a:srgbClr val="1E2B3C"/>
      </a:accent1>
      <a:accent2>
        <a:srgbClr val="F05F63"/>
      </a:accent2>
      <a:accent3>
        <a:srgbClr val="C2132C"/>
      </a:accent3>
      <a:accent4>
        <a:srgbClr val="E5AA20"/>
      </a:accent4>
      <a:accent5>
        <a:srgbClr val="1EACF5"/>
      </a:accent5>
      <a:accent6>
        <a:srgbClr val="0062B8"/>
      </a:accent6>
      <a:hlink>
        <a:srgbClr val="0563C1"/>
      </a:hlink>
      <a:folHlink>
        <a:srgbClr val="C2132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ngelsk" id="{9590665C-7DCB-4A57-9613-66C5DCECD862}" vid="{44923206-AFD3-4E70-B03D-C6CA90A78EEC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10216</TotalTime>
  <Words>1789</Words>
  <Application>Microsoft Office PowerPoint</Application>
  <PresentationFormat>Egendefinert</PresentationFormat>
  <Paragraphs>232</Paragraphs>
  <Slides>23</Slides>
  <Notes>22</Notes>
  <HiddenSlides>0</HiddenSlides>
  <MMClips>0</MMClips>
  <ScaleCrop>false</ScaleCrop>
  <HeadingPairs>
    <vt:vector size="6" baseType="variant">
      <vt:variant>
        <vt:lpstr>Brukte skrifter</vt:lpstr>
      </vt:variant>
      <vt:variant>
        <vt:i4>2</vt:i4>
      </vt:variant>
      <vt:variant>
        <vt:lpstr>Tema</vt:lpstr>
      </vt:variant>
      <vt:variant>
        <vt:i4>3</vt:i4>
      </vt:variant>
      <vt:variant>
        <vt:lpstr>Lysbildetitler</vt:lpstr>
      </vt:variant>
      <vt:variant>
        <vt:i4>23</vt:i4>
      </vt:variant>
    </vt:vector>
  </HeadingPairs>
  <TitlesOfParts>
    <vt:vector size="28" baseType="lpstr">
      <vt:lpstr>Arial</vt:lpstr>
      <vt:lpstr>Calibri</vt:lpstr>
      <vt:lpstr>Digdir PPTmal</vt:lpstr>
      <vt:lpstr>Overgang Introslides - Med lyd</vt:lpstr>
      <vt:lpstr>Overgang Introslides - Uten lyd</vt:lpstr>
      <vt:lpstr>   Lær å opprette den  elektroniske ID-en MinIDoMinID</vt:lpstr>
      <vt:lpstr>Kva er MinID?</vt:lpstr>
      <vt:lpstr>Korleis legitimere seg på nett?</vt:lpstr>
      <vt:lpstr>Korleis skaffe seg MinID?</vt:lpstr>
      <vt:lpstr>Frå ID-porten kan du bestille PIN-kodar</vt:lpstr>
      <vt:lpstr>Her skaffar du deg PIN-kodebrev</vt:lpstr>
      <vt:lpstr>PowerPoint-presentasjon</vt:lpstr>
      <vt:lpstr>Kvittering for bestilt PIN-kodebrev</vt:lpstr>
      <vt:lpstr>PIN-kodebrevet som du får i posten</vt:lpstr>
      <vt:lpstr>Opprett ny brukar med PIN-kodebrevet ditt</vt:lpstr>
      <vt:lpstr>Klikk på «Registrer ny brukar»</vt:lpstr>
      <vt:lpstr>Finn fram PIN-kodebrevet ditt </vt:lpstr>
      <vt:lpstr>Skriv inn fødselsnummeret ditt</vt:lpstr>
      <vt:lpstr>Skriv inn kodane du får beskjed om</vt:lpstr>
      <vt:lpstr>Lag ditt eige passord</vt:lpstr>
      <vt:lpstr>Skriv inn e-postadressa di</vt:lpstr>
      <vt:lpstr>PowerPoint-presentasjon</vt:lpstr>
      <vt:lpstr>PowerPoint-presentasjon</vt:lpstr>
      <vt:lpstr>Du kan no logge inn til offentlege tenester</vt:lpstr>
      <vt:lpstr>Du kan no logge inn til offentlege tenester</vt:lpstr>
      <vt:lpstr>Finn offentlege tenester på www.noreg.no</vt:lpstr>
      <vt:lpstr>Du finn hjelp til innlogging på Noreg.no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Lær å opprette den  elektroniske ID-en MinIDoMinID</dc:title>
  <dc:creator>England, Norunn</dc:creator>
  <cp:lastModifiedBy>Lunde, Birte</cp:lastModifiedBy>
  <cp:revision>10</cp:revision>
  <dcterms:created xsi:type="dcterms:W3CDTF">2020-11-27T10:12:25Z</dcterms:created>
  <dcterms:modified xsi:type="dcterms:W3CDTF">2021-03-25T12:13:03Z</dcterms:modified>
</cp:coreProperties>
</file>