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4" r:id="rId2"/>
    <p:sldMasterId id="2147483738" r:id="rId3"/>
  </p:sldMasterIdLst>
  <p:notesMasterIdLst>
    <p:notesMasterId r:id="rId20"/>
  </p:notesMasterIdLst>
  <p:handoutMasterIdLst>
    <p:handoutMasterId r:id="rId21"/>
  </p:handoutMasterIdLst>
  <p:sldIdLst>
    <p:sldId id="280" r:id="rId4"/>
    <p:sldId id="272" r:id="rId5"/>
    <p:sldId id="273" r:id="rId6"/>
    <p:sldId id="322" r:id="rId7"/>
    <p:sldId id="275" r:id="rId8"/>
    <p:sldId id="276" r:id="rId9"/>
    <p:sldId id="307" r:id="rId10"/>
    <p:sldId id="308" r:id="rId11"/>
    <p:sldId id="309" r:id="rId12"/>
    <p:sldId id="299" r:id="rId13"/>
    <p:sldId id="281" r:id="rId14"/>
    <p:sldId id="282" r:id="rId15"/>
    <p:sldId id="310" r:id="rId16"/>
    <p:sldId id="320" r:id="rId17"/>
    <p:sldId id="283" r:id="rId18"/>
    <p:sldId id="297" r:id="rId19"/>
  </p:sldIdLst>
  <p:sldSz cx="16254413" cy="9144000"/>
  <p:notesSz cx="6858000" cy="9144000"/>
  <p:defaultTextStyle>
    <a:defPPr>
      <a:defRPr lang="nb-NO"/>
    </a:defPPr>
    <a:lvl1pPr marL="0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1pPr>
    <a:lvl2pPr marL="574975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2pPr>
    <a:lvl3pPr marL="1149949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3pPr>
    <a:lvl4pPr marL="1724924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4pPr>
    <a:lvl5pPr marL="2299899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5pPr>
    <a:lvl6pPr marL="2874874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6pPr>
    <a:lvl7pPr marL="3449848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7pPr>
    <a:lvl8pPr marL="4024823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8pPr>
    <a:lvl9pPr marL="4599798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2B3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8" autoAdjust="0"/>
    <p:restoredTop sz="59803" autoAdjust="0"/>
  </p:normalViewPr>
  <p:slideViewPr>
    <p:cSldViewPr snapToGrid="0">
      <p:cViewPr varScale="1">
        <p:scale>
          <a:sx n="30" d="100"/>
          <a:sy n="30" d="100"/>
        </p:scale>
        <p:origin x="148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C97D9F32-F20C-4DB6-9AA8-FF5CEA8D115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159CB09C-20D6-4E98-B90F-BDF87D963BC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5AD78B-924F-4294-8809-135CCCE6CC67}" type="datetimeFigureOut">
              <a:rPr lang="nb-NO" smtClean="0"/>
              <a:t>24.03.2021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06CB1BA3-312D-4209-8EA0-1B3A050A5B7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1C6328D-6A92-426F-9F1D-E51EC222C29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4377C6-E647-4E98-8F65-2DC6962E8ED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754759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n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FFDC6F-4B7F-494A-A87B-803A9AD5BD3F}" type="datetimeFigureOut">
              <a:rPr lang="nn-NO" smtClean="0"/>
              <a:t>24.03.2021</a:t>
            </a:fld>
            <a:endParaRPr lang="nn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n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n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0872B4-DFA0-45B1-9DFC-12D3AC798406}" type="slidenum">
              <a:rPr lang="nn-NO" smtClean="0"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627743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dporten.no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Dette </a:t>
            </a:r>
            <a:r>
              <a:rPr lang="en-US" dirty="0" err="1"/>
              <a:t>kurset</a:t>
            </a:r>
            <a:r>
              <a:rPr lang="en-US" dirty="0"/>
              <a:t> er </a:t>
            </a:r>
            <a:r>
              <a:rPr lang="en-US" dirty="0" err="1"/>
              <a:t>laget</a:t>
            </a:r>
            <a:r>
              <a:rPr lang="en-US" dirty="0"/>
              <a:t> for de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vil</a:t>
            </a:r>
            <a:r>
              <a:rPr lang="en-US" dirty="0"/>
              <a:t> </a:t>
            </a:r>
            <a:r>
              <a:rPr lang="en-US" dirty="0" err="1"/>
              <a:t>lære</a:t>
            </a:r>
            <a:r>
              <a:rPr lang="en-US" baseline="0" dirty="0"/>
              <a:t> </a:t>
            </a:r>
            <a:r>
              <a:rPr lang="en-US" baseline="0" dirty="0" err="1"/>
              <a:t>hvordan</a:t>
            </a:r>
            <a:r>
              <a:rPr lang="en-US" baseline="0" dirty="0"/>
              <a:t> </a:t>
            </a:r>
            <a:r>
              <a:rPr lang="en-US" baseline="0" dirty="0" err="1"/>
              <a:t>innlogging</a:t>
            </a:r>
            <a:r>
              <a:rPr lang="en-US" baseline="0" dirty="0"/>
              <a:t> </a:t>
            </a:r>
            <a:r>
              <a:rPr lang="en-US" baseline="0" dirty="0" err="1"/>
              <a:t>til</a:t>
            </a:r>
            <a:r>
              <a:rPr lang="en-US" baseline="0" dirty="0"/>
              <a:t> </a:t>
            </a:r>
            <a:r>
              <a:rPr lang="en-US" baseline="0" dirty="0" err="1"/>
              <a:t>offentlige</a:t>
            </a:r>
            <a:r>
              <a:rPr lang="en-US" baseline="0" dirty="0"/>
              <a:t> </a:t>
            </a:r>
            <a:r>
              <a:rPr lang="en-US" baseline="0" dirty="0" err="1"/>
              <a:t>tjenester</a:t>
            </a:r>
            <a:r>
              <a:rPr lang="en-US" baseline="0" dirty="0"/>
              <a:t> med </a:t>
            </a:r>
            <a:r>
              <a:rPr lang="en-US" baseline="0" dirty="0" err="1"/>
              <a:t>BankID</a:t>
            </a:r>
            <a:r>
              <a:rPr lang="en-US" baseline="0" dirty="0"/>
              <a:t> </a:t>
            </a:r>
            <a:r>
              <a:rPr lang="en-US" baseline="0" dirty="0" err="1"/>
              <a:t>på</a:t>
            </a:r>
            <a:r>
              <a:rPr lang="en-US" baseline="0" dirty="0"/>
              <a:t> </a:t>
            </a:r>
            <a:r>
              <a:rPr lang="en-US" baseline="0" dirty="0" err="1"/>
              <a:t>mobil</a:t>
            </a:r>
            <a:r>
              <a:rPr lang="en-US" baseline="0" dirty="0"/>
              <a:t> </a:t>
            </a:r>
            <a:r>
              <a:rPr lang="en-US" baseline="0" dirty="0" err="1"/>
              <a:t>fungerer</a:t>
            </a:r>
            <a:r>
              <a:rPr lang="en-US" baseline="0" dirty="0"/>
              <a:t>.</a:t>
            </a:r>
          </a:p>
          <a:p>
            <a:pPr eaLnBrk="1" hangingPunct="1"/>
            <a:r>
              <a:rPr lang="en-US" baseline="0" dirty="0" err="1"/>
              <a:t>Ønsker</a:t>
            </a:r>
            <a:r>
              <a:rPr lang="en-US" baseline="0" dirty="0"/>
              <a:t> </a:t>
            </a:r>
            <a:r>
              <a:rPr lang="en-US" baseline="0" dirty="0" err="1"/>
              <a:t>dere</a:t>
            </a:r>
            <a:r>
              <a:rPr lang="en-US" baseline="0" dirty="0"/>
              <a:t> at </a:t>
            </a:r>
            <a:r>
              <a:rPr lang="en-US" baseline="0" dirty="0" err="1"/>
              <a:t>kurset</a:t>
            </a:r>
            <a:r>
              <a:rPr lang="en-US" baseline="0" dirty="0"/>
              <a:t> </a:t>
            </a:r>
            <a:r>
              <a:rPr lang="en-US" baseline="0" dirty="0" err="1"/>
              <a:t>skal</a:t>
            </a:r>
            <a:r>
              <a:rPr lang="en-US" baseline="0" dirty="0"/>
              <a:t> </a:t>
            </a:r>
            <a:r>
              <a:rPr lang="en-US" baseline="0" dirty="0" err="1"/>
              <a:t>være</a:t>
            </a:r>
            <a:r>
              <a:rPr lang="en-US" baseline="0" dirty="0"/>
              <a:t> et </a:t>
            </a:r>
            <a:r>
              <a:rPr lang="en-US" baseline="0" dirty="0" err="1"/>
              <a:t>praktisk</a:t>
            </a:r>
            <a:r>
              <a:rPr lang="en-US" baseline="0" dirty="0"/>
              <a:t> </a:t>
            </a:r>
            <a:r>
              <a:rPr lang="en-US" baseline="0" dirty="0" err="1"/>
              <a:t>kurs</a:t>
            </a:r>
            <a:r>
              <a:rPr lang="en-US" baseline="0" dirty="0"/>
              <a:t> </a:t>
            </a:r>
            <a:r>
              <a:rPr lang="en-US" baseline="0" dirty="0" err="1"/>
              <a:t>i</a:t>
            </a:r>
            <a:r>
              <a:rPr lang="en-US" baseline="0" dirty="0"/>
              <a:t> </a:t>
            </a:r>
            <a:r>
              <a:rPr lang="en-US" baseline="0" dirty="0" err="1"/>
              <a:t>innlogging</a:t>
            </a:r>
            <a:r>
              <a:rPr lang="en-US" baseline="0" dirty="0"/>
              <a:t> </a:t>
            </a:r>
            <a:r>
              <a:rPr lang="en-US" baseline="0" dirty="0" err="1"/>
              <a:t>til</a:t>
            </a:r>
            <a:r>
              <a:rPr lang="en-US" baseline="0" dirty="0"/>
              <a:t> </a:t>
            </a:r>
            <a:r>
              <a:rPr lang="en-US" baseline="0" dirty="0" err="1"/>
              <a:t>offentlige</a:t>
            </a:r>
            <a:r>
              <a:rPr lang="en-US" baseline="0" dirty="0"/>
              <a:t> </a:t>
            </a:r>
            <a:r>
              <a:rPr lang="en-US" baseline="0" dirty="0" err="1"/>
              <a:t>tjenester</a:t>
            </a:r>
            <a:r>
              <a:rPr lang="en-US" baseline="0" dirty="0"/>
              <a:t>, </a:t>
            </a:r>
            <a:r>
              <a:rPr lang="en-US" baseline="0" dirty="0" err="1"/>
              <a:t>må</a:t>
            </a:r>
            <a:r>
              <a:rPr lang="en-US" baseline="0" dirty="0"/>
              <a:t> </a:t>
            </a:r>
            <a:r>
              <a:rPr lang="en-US" baseline="0" dirty="0" err="1"/>
              <a:t>deltakerne</a:t>
            </a:r>
            <a:r>
              <a:rPr lang="en-US" baseline="0" dirty="0"/>
              <a:t> ha </a:t>
            </a:r>
            <a:r>
              <a:rPr lang="en-US" baseline="0" dirty="0" err="1"/>
              <a:t>skaffet</a:t>
            </a:r>
            <a:r>
              <a:rPr lang="en-US" baseline="0" dirty="0"/>
              <a:t> seg </a:t>
            </a:r>
            <a:r>
              <a:rPr lang="en-US" baseline="0" dirty="0" err="1"/>
              <a:t>BankID</a:t>
            </a:r>
            <a:r>
              <a:rPr lang="en-US" baseline="0" dirty="0"/>
              <a:t> </a:t>
            </a:r>
            <a:r>
              <a:rPr lang="en-US" baseline="0" dirty="0" err="1"/>
              <a:t>på</a:t>
            </a:r>
            <a:r>
              <a:rPr lang="en-US" baseline="0" dirty="0"/>
              <a:t> </a:t>
            </a:r>
            <a:r>
              <a:rPr lang="en-US" baseline="0" dirty="0" err="1"/>
              <a:t>mobil</a:t>
            </a:r>
            <a:r>
              <a:rPr lang="en-US" baseline="0" dirty="0"/>
              <a:t> </a:t>
            </a:r>
            <a:r>
              <a:rPr lang="en-US" baseline="0" dirty="0" err="1"/>
              <a:t>fra</a:t>
            </a:r>
            <a:r>
              <a:rPr lang="en-US" baseline="0" dirty="0"/>
              <a:t> </a:t>
            </a:r>
            <a:r>
              <a:rPr lang="en-US" baseline="0" dirty="0" err="1"/>
              <a:t>banken</a:t>
            </a:r>
            <a:r>
              <a:rPr lang="en-US" baseline="0" dirty="0"/>
              <a:t> sin </a:t>
            </a:r>
            <a:r>
              <a:rPr lang="en-US" baseline="0" dirty="0" err="1"/>
              <a:t>før</a:t>
            </a:r>
            <a:r>
              <a:rPr lang="en-US" baseline="0" dirty="0"/>
              <a:t> </a:t>
            </a:r>
            <a:r>
              <a:rPr lang="en-US" baseline="0" dirty="0" err="1"/>
              <a:t>kurset</a:t>
            </a:r>
            <a:r>
              <a:rPr lang="en-US" baseline="0" dirty="0"/>
              <a:t>.</a:t>
            </a:r>
          </a:p>
          <a:p>
            <a:pPr eaLnBrk="1" hangingPunct="1"/>
            <a:endParaRPr lang="en-US" dirty="0"/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="0" i="0" baseline="0" dirty="0"/>
              <a:t>Under teksten: ‘</a:t>
            </a:r>
            <a:r>
              <a:rPr lang="en-US" b="1" i="1" dirty="0"/>
              <a:t>Manus for </a:t>
            </a:r>
            <a:r>
              <a:rPr lang="en-US" b="1" i="1" dirty="0" err="1"/>
              <a:t>læreren</a:t>
            </a:r>
            <a:r>
              <a:rPr lang="nb-NO" b="1" i="1" baseline="0" dirty="0"/>
              <a:t>’. </a:t>
            </a:r>
            <a:r>
              <a:rPr lang="en-US" i="0" dirty="0"/>
              <a:t>Denne</a:t>
            </a:r>
            <a:r>
              <a:rPr lang="en-US" i="0" baseline="0" dirty="0"/>
              <a:t> </a:t>
            </a:r>
            <a:r>
              <a:rPr lang="en-US" i="0" baseline="0" dirty="0" err="1"/>
              <a:t>informasjonen</a:t>
            </a:r>
            <a:r>
              <a:rPr lang="en-US" i="0" baseline="0" dirty="0"/>
              <a:t> </a:t>
            </a:r>
            <a:r>
              <a:rPr lang="en-US" i="0" baseline="0" dirty="0" err="1"/>
              <a:t>skal</a:t>
            </a:r>
            <a:r>
              <a:rPr lang="en-US" i="0" baseline="0" dirty="0"/>
              <a:t> </a:t>
            </a:r>
            <a:r>
              <a:rPr lang="en-US" i="0" baseline="0" dirty="0" err="1"/>
              <a:t>læreren</a:t>
            </a:r>
            <a:r>
              <a:rPr lang="en-US" i="0" baseline="0" dirty="0"/>
              <a:t> </a:t>
            </a:r>
            <a:r>
              <a:rPr lang="en-US" i="0" baseline="0" dirty="0" err="1"/>
              <a:t>bruke</a:t>
            </a:r>
            <a:r>
              <a:rPr lang="en-US" i="0" baseline="0" dirty="0"/>
              <a:t> for </a:t>
            </a:r>
            <a:r>
              <a:rPr lang="en-US" i="0" baseline="0" dirty="0" err="1"/>
              <a:t>tydeligere</a:t>
            </a:r>
            <a:r>
              <a:rPr lang="en-US" i="0" baseline="0" dirty="0"/>
              <a:t> å </a:t>
            </a:r>
            <a:r>
              <a:rPr lang="en-US" i="0" baseline="0" dirty="0" err="1"/>
              <a:t>få</a:t>
            </a:r>
            <a:r>
              <a:rPr lang="en-US" i="0" baseline="0" dirty="0"/>
              <a:t> </a:t>
            </a:r>
            <a:r>
              <a:rPr lang="en-US" i="0" baseline="0" dirty="0" err="1"/>
              <a:t>frem</a:t>
            </a:r>
            <a:r>
              <a:rPr lang="en-US" i="0" baseline="0" dirty="0"/>
              <a:t> </a:t>
            </a:r>
            <a:r>
              <a:rPr lang="en-US" i="0" baseline="0" dirty="0" err="1"/>
              <a:t>informasjonen</a:t>
            </a:r>
            <a:r>
              <a:rPr lang="en-US" i="0" baseline="0" dirty="0"/>
              <a:t> </a:t>
            </a:r>
            <a:r>
              <a:rPr lang="en-US" i="0" baseline="0" dirty="0" err="1"/>
              <a:t>i</a:t>
            </a:r>
            <a:r>
              <a:rPr lang="en-US" i="0" baseline="0" dirty="0"/>
              <a:t> </a:t>
            </a:r>
            <a:r>
              <a:rPr lang="en-US" i="0" baseline="0" dirty="0" err="1"/>
              <a:t>lysbildene</a:t>
            </a:r>
            <a:r>
              <a:rPr lang="en-US" i="0" baseline="0" dirty="0"/>
              <a:t>.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i="1" dirty="0"/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="0" i="0" baseline="0" dirty="0"/>
              <a:t>Under teksten: ‘</a:t>
            </a:r>
            <a:r>
              <a:rPr lang="nb-NO" b="1" i="1" baseline="0" dirty="0"/>
              <a:t>Bakgrunnsinformasjon til læreren’. </a:t>
            </a:r>
            <a:r>
              <a:rPr lang="en-US" i="0" dirty="0"/>
              <a:t>Dette</a:t>
            </a:r>
            <a:r>
              <a:rPr lang="en-US" i="0" baseline="0" dirty="0"/>
              <a:t> er KUN </a:t>
            </a:r>
            <a:r>
              <a:rPr lang="en-US" i="0" baseline="0" dirty="0" err="1"/>
              <a:t>bakgrunnsinformasjon</a:t>
            </a:r>
            <a:r>
              <a:rPr lang="en-US" i="0" baseline="0" dirty="0"/>
              <a:t> </a:t>
            </a:r>
            <a:r>
              <a:rPr lang="en-US" i="0" baseline="0" dirty="0" err="1"/>
              <a:t>til</a:t>
            </a:r>
            <a:r>
              <a:rPr lang="en-US" i="0" baseline="0" dirty="0"/>
              <a:t> </a:t>
            </a:r>
            <a:r>
              <a:rPr lang="en-US" i="0" baseline="0" dirty="0" err="1"/>
              <a:t>læreren</a:t>
            </a:r>
            <a:r>
              <a:rPr lang="en-US" i="0" baseline="0" dirty="0"/>
              <a:t> </a:t>
            </a:r>
            <a:r>
              <a:rPr lang="en-US" i="0" baseline="0" dirty="0" err="1"/>
              <a:t>dersom</a:t>
            </a:r>
            <a:r>
              <a:rPr lang="en-US" i="0" baseline="0" dirty="0"/>
              <a:t> </a:t>
            </a:r>
            <a:r>
              <a:rPr lang="en-US" i="0" baseline="0" dirty="0" err="1"/>
              <a:t>deltakerne</a:t>
            </a:r>
            <a:r>
              <a:rPr lang="en-US" i="0" baseline="0" dirty="0"/>
              <a:t> har </a:t>
            </a:r>
            <a:r>
              <a:rPr lang="en-US" i="0" baseline="0" dirty="0" err="1"/>
              <a:t>spørsmål</a:t>
            </a:r>
            <a:r>
              <a:rPr lang="en-US" i="0" baseline="0" dirty="0"/>
              <a:t>, </a:t>
            </a:r>
            <a:r>
              <a:rPr lang="en-US" i="0" baseline="0" dirty="0" err="1"/>
              <a:t>og</a:t>
            </a:r>
            <a:r>
              <a:rPr lang="en-US" i="0" baseline="0" dirty="0"/>
              <a:t> for at </a:t>
            </a:r>
            <a:r>
              <a:rPr lang="en-US" i="0" baseline="0" dirty="0" err="1"/>
              <a:t>lærer</a:t>
            </a:r>
            <a:r>
              <a:rPr lang="en-US" i="0" baseline="0" dirty="0"/>
              <a:t> </a:t>
            </a:r>
            <a:r>
              <a:rPr lang="en-US" i="0" baseline="0" dirty="0" err="1"/>
              <a:t>skal</a:t>
            </a:r>
            <a:r>
              <a:rPr lang="en-US" i="0" baseline="0" dirty="0"/>
              <a:t> ha </a:t>
            </a:r>
            <a:r>
              <a:rPr lang="en-US" i="0" baseline="0" dirty="0" err="1"/>
              <a:t>noe</a:t>
            </a:r>
            <a:r>
              <a:rPr lang="en-US" i="0" baseline="0" dirty="0"/>
              <a:t> </a:t>
            </a:r>
            <a:r>
              <a:rPr lang="en-US" i="0" baseline="0" dirty="0" err="1"/>
              <a:t>mer</a:t>
            </a:r>
            <a:r>
              <a:rPr lang="en-US" i="0" baseline="0" dirty="0"/>
              <a:t> </a:t>
            </a:r>
            <a:r>
              <a:rPr lang="en-US" i="0" baseline="0" dirty="0" err="1"/>
              <a:t>kunnskap</a:t>
            </a:r>
            <a:r>
              <a:rPr lang="en-US" i="0" baseline="0" dirty="0"/>
              <a:t> om </a:t>
            </a:r>
            <a:r>
              <a:rPr lang="en-US" i="0" baseline="0" dirty="0" err="1"/>
              <a:t>BankID</a:t>
            </a:r>
            <a:r>
              <a:rPr lang="en-US" i="0" baseline="0" dirty="0"/>
              <a:t> </a:t>
            </a:r>
            <a:r>
              <a:rPr lang="en-US" i="0" baseline="0" dirty="0" err="1"/>
              <a:t>på</a:t>
            </a:r>
            <a:r>
              <a:rPr lang="en-US" i="0" baseline="0" dirty="0"/>
              <a:t> </a:t>
            </a:r>
            <a:r>
              <a:rPr lang="en-US" i="0" baseline="0" dirty="0" err="1"/>
              <a:t>mobil</a:t>
            </a:r>
            <a:r>
              <a:rPr lang="en-US" i="0" baseline="0" dirty="0"/>
              <a:t>. </a:t>
            </a:r>
            <a:endParaRPr lang="nb-NO" i="1" baseline="0" dirty="0"/>
          </a:p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0872B4-DFA0-45B1-9DFC-12D3AC798406}" type="slidenum">
              <a:rPr lang="nn-NO" smtClean="0"/>
              <a:t>1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4762192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1" i="1" dirty="0"/>
              <a:t>Manus for </a:t>
            </a:r>
            <a:r>
              <a:rPr lang="en-US" b="1" i="1" dirty="0" err="1"/>
              <a:t>læreren</a:t>
            </a:r>
            <a:r>
              <a:rPr lang="en-US" b="1" i="1" dirty="0"/>
              <a:t>: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i="0" baseline="0" dirty="0"/>
              <a:t>Skriv inn mobilnummeret ditt, uten mellomrom.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i="0" baseline="0" dirty="0"/>
              <a:t>Skriv inn din fødselsdato, uten mellomrom, 6 siffer.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i="0" baseline="0" dirty="0"/>
              <a:t>Klikk på NESTE eller klikk på </a:t>
            </a:r>
            <a:r>
              <a:rPr lang="nb-NO" i="0" baseline="0" dirty="0" err="1"/>
              <a:t>enterknappen</a:t>
            </a:r>
            <a:r>
              <a:rPr lang="nb-NO" i="0" baseline="0" dirty="0"/>
              <a:t> på tastaturet ditt.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i="0" baseline="0" dirty="0"/>
          </a:p>
          <a:p>
            <a:r>
              <a:rPr lang="nb-NO" b="1" i="1" baseline="0" dirty="0"/>
              <a:t>Bakgrunnsinformasjon til læreren:</a:t>
            </a:r>
          </a:p>
          <a:p>
            <a:r>
              <a:rPr lang="nb-NO" dirty="0"/>
              <a:t>Har du D-nummer,</a:t>
            </a:r>
            <a:r>
              <a:rPr lang="nb-NO" baseline="0" dirty="0"/>
              <a:t> kan du vanligvis ikke benytte </a:t>
            </a:r>
            <a:r>
              <a:rPr lang="nb-NO" baseline="0" dirty="0" err="1"/>
              <a:t>BankID</a:t>
            </a:r>
            <a:r>
              <a:rPr lang="nb-NO" baseline="0" dirty="0"/>
              <a:t> på mobil.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D9F30-BE86-4E31-A4D2-52D65D10ADE3}" type="slidenum">
              <a:rPr lang="nb-NO" smtClean="0"/>
              <a:pPr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739598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1" i="1" dirty="0"/>
              <a:t>Manus for </a:t>
            </a:r>
            <a:r>
              <a:rPr lang="en-US" b="1" i="1" dirty="0" err="1"/>
              <a:t>læreren</a:t>
            </a:r>
            <a:r>
              <a:rPr lang="en-US" b="1" i="1" dirty="0"/>
              <a:t>: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i="0" baseline="0" dirty="0"/>
              <a:t>Du får nå et </a:t>
            </a:r>
            <a:r>
              <a:rPr lang="nb-NO" i="0" baseline="0" dirty="0" err="1"/>
              <a:t>referanseord</a:t>
            </a:r>
            <a:r>
              <a:rPr lang="nb-NO" i="0" baseline="0" dirty="0"/>
              <a:t> på mobilen din, sjekk at du får likt </a:t>
            </a:r>
            <a:r>
              <a:rPr lang="nb-NO" i="0" baseline="0" dirty="0" err="1"/>
              <a:t>referanseord</a:t>
            </a:r>
            <a:r>
              <a:rPr lang="nb-NO" i="0" baseline="0" dirty="0"/>
              <a:t> på mobilen og i innloggingsbildet ditt. Klikk «Godta» på mobilen, dersom </a:t>
            </a:r>
            <a:r>
              <a:rPr lang="nb-NO" i="0" baseline="0" dirty="0" err="1"/>
              <a:t>referanseordet</a:t>
            </a:r>
            <a:r>
              <a:rPr lang="nb-NO" i="0" baseline="0" dirty="0"/>
              <a:t> er lik.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i="0" baseline="0" dirty="0"/>
              <a:t>Du får så opp tastaturet på mobilen din. </a:t>
            </a:r>
          </a:p>
          <a:p>
            <a:endParaRPr lang="nb-NO" b="1" i="1" baseline="0" dirty="0"/>
          </a:p>
          <a:p>
            <a:r>
              <a:rPr lang="nb-NO" b="1" i="1" baseline="0" dirty="0"/>
              <a:t>Bakgrunnsinformasjon til læreren: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i="0" dirty="0"/>
              <a:t>Kontakt</a:t>
            </a:r>
            <a:r>
              <a:rPr lang="nb-NO" i="0" baseline="0" dirty="0"/>
              <a:t> banken din om du har problemer med innlogging med </a:t>
            </a:r>
            <a:r>
              <a:rPr lang="nb-NO" i="0" baseline="0" dirty="0" err="1"/>
              <a:t>BankID</a:t>
            </a:r>
            <a:r>
              <a:rPr lang="nb-NO" i="0" baseline="0" dirty="0"/>
              <a:t> på mobil.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i="0" baseline="0" dirty="0"/>
              <a:t>Du kan logge inn både fra datamaskin, nettbrett eller fra mobilen din, fremgangsmåten er den samme. </a:t>
            </a:r>
            <a:endParaRPr lang="nb-NO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D9F30-BE86-4E31-A4D2-52D65D10ADE3}" type="slidenum">
              <a:rPr lang="nb-NO" smtClean="0"/>
              <a:pPr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432247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1" i="1" dirty="0"/>
              <a:t>Manus for </a:t>
            </a:r>
            <a:r>
              <a:rPr lang="en-US" b="1" i="1" dirty="0" err="1"/>
              <a:t>læreren</a:t>
            </a:r>
            <a:r>
              <a:rPr lang="en-US" b="1" i="1" dirty="0"/>
              <a:t>: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i="0" baseline="0" dirty="0"/>
              <a:t>Skriv inn koden i tastaturet som kommer opp på mobilen din. Koden er den du har laget for </a:t>
            </a:r>
            <a:r>
              <a:rPr lang="nb-NO" i="0" baseline="0" dirty="0" err="1"/>
              <a:t>BankID</a:t>
            </a:r>
            <a:r>
              <a:rPr lang="nb-NO" i="0" baseline="0" dirty="0"/>
              <a:t> på mobil, da du registrerte den i nettbanken.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i="0" baseline="0" dirty="0"/>
              <a:t>Klikk på «Send» på mobilen din.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i="0" baseline="0" dirty="0"/>
          </a:p>
          <a:p>
            <a:r>
              <a:rPr lang="nb-NO" b="1" i="1" baseline="0" dirty="0"/>
              <a:t>Bakgrunnsinformasjon til læreren: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Taster</a:t>
            </a:r>
            <a:r>
              <a:rPr lang="nb-NO" baseline="0" dirty="0"/>
              <a:t> du feil kode flere ganger og blir sperret, må du kontakte banken din.</a:t>
            </a:r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D9F30-BE86-4E31-A4D2-52D65D10ADE3}" type="slidenum">
              <a:rPr lang="nb-NO" smtClean="0"/>
              <a:pPr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042813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1" i="1" dirty="0"/>
              <a:t>Manus for </a:t>
            </a:r>
            <a:r>
              <a:rPr lang="en-US" b="1" i="1" dirty="0" err="1"/>
              <a:t>læreren</a:t>
            </a:r>
            <a:r>
              <a:rPr lang="en-US" b="1" i="1" dirty="0"/>
              <a:t>: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i="0" baseline="0" dirty="0"/>
              <a:t>Du har nå logget inn til NAV sine tjenester. Navnet ditt kommer frem.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i="0" baseline="0" dirty="0"/>
              <a:t>Du kan finne informasjon om deg selv, endre opplysninger eller sende inn skjema som du finner her.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i="1" baseline="0" dirty="0"/>
          </a:p>
          <a:p>
            <a:r>
              <a:rPr lang="nb-NO" b="1" i="1" baseline="0" dirty="0"/>
              <a:t>Bakgrunnsinformasjon til læreren:</a:t>
            </a:r>
          </a:p>
          <a:p>
            <a:r>
              <a:rPr lang="nb-NO" dirty="0"/>
              <a:t>Dersom du registrerer</a:t>
            </a:r>
            <a:r>
              <a:rPr lang="nb-NO" baseline="0" dirty="0"/>
              <a:t> deg som arbeidssøker hos NAV når du har logget inn, vet NAV at det er du som registrerer deg.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i="0" baseline="0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i="0" baseline="0" dirty="0"/>
              <a:t>Dersom du ikke logger ut, kan du gå til andre offentlige nettsteder uten å måtte logge inn på nytt.</a:t>
            </a:r>
          </a:p>
          <a:p>
            <a:endParaRPr lang="nb-NO" dirty="0"/>
          </a:p>
          <a:p>
            <a:r>
              <a:rPr lang="nb-NO" dirty="0"/>
              <a:t>Dersom du benytter lånt PC/mobil/nettbrett, pass på at du logger ut og lukker nettleseren.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D9F30-BE86-4E31-A4D2-52D65D10ADE3}" type="slidenum">
              <a:rPr lang="nb-NO" smtClean="0"/>
              <a:pPr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219717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Manus for </a:t>
            </a:r>
            <a:r>
              <a:rPr lang="en-US" b="1" i="1" dirty="0" err="1"/>
              <a:t>læreren</a:t>
            </a:r>
            <a:r>
              <a:rPr lang="en-US" b="1" i="1" dirty="0"/>
              <a:t>: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i="0" baseline="0" dirty="0"/>
              <a:t>Norge.no har samlet mange tjenester fra stat og kommune som du kan logge inn til.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i="0" baseline="0" dirty="0"/>
              <a:t>Du kan lete opp en konkret tjeneste, du kan finne en tjeneste ut fra livssituasjonen du er i, og du kan søke etter tjenester på Norge.no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i="1" baseline="0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="1" i="1" baseline="0" dirty="0"/>
              <a:t>Bakgrunnsinformasjon til læreren: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På Norge.no kan du logge inn og endre kontaktinformasjonen din som statlige og kommunale virksomheter kan nå deg på. Du finner og informasjon om digital postkasse.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Det er laget</a:t>
            </a:r>
            <a:r>
              <a:rPr lang="nb-NO" baseline="0" dirty="0"/>
              <a:t> eget kurs på hvordan du kan finne tjenester fra www.norge.no.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Det er også laget egne kurs i hvordan du logger inn med din elektroniske ID </a:t>
            </a:r>
            <a:r>
              <a:rPr lang="nb-NO" baseline="0" dirty="0" err="1"/>
              <a:t>MinID</a:t>
            </a:r>
            <a:r>
              <a:rPr lang="nb-NO" baseline="0" dirty="0"/>
              <a:t> og </a:t>
            </a:r>
            <a:r>
              <a:rPr lang="nb-NO" baseline="0" dirty="0" err="1"/>
              <a:t>BankID</a:t>
            </a:r>
            <a:r>
              <a:rPr lang="nb-NO" baseline="0" dirty="0"/>
              <a:t>.</a:t>
            </a:r>
            <a:endParaRPr lang="nb-NO" dirty="0"/>
          </a:p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0409D-D1C3-470E-9080-1D1D1DFA8CF6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89971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1" i="1" dirty="0"/>
              <a:t>Manus for </a:t>
            </a:r>
            <a:r>
              <a:rPr lang="en-US" b="1" i="1" dirty="0" err="1"/>
              <a:t>læreren</a:t>
            </a:r>
            <a:r>
              <a:rPr lang="en-US" b="1" i="1" dirty="0"/>
              <a:t>: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i="0" baseline="0" dirty="0"/>
              <a:t>Trenger du hjelp til innlogging kan du finne hjelp fra nettsiden til Norge.no.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i="0" baseline="0" dirty="0"/>
              <a:t>Du kan lese selv på hjelpesidene, sende epost eller åpne en nettprat med brukerstøtte fra hjelpesidene. Du kan ringe brukerstøtte på nr. 800 30 300 </a:t>
            </a:r>
            <a:r>
              <a:rPr lang="nb-NO" i="0" baseline="0"/>
              <a:t>i åpningstiden.</a:t>
            </a:r>
            <a:endParaRPr lang="nb-NO" i="0" baseline="0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i="1" baseline="0" dirty="0"/>
          </a:p>
          <a:p>
            <a:r>
              <a:rPr lang="nb-NO" b="1" i="1" baseline="0" dirty="0"/>
              <a:t>Bakgrunnsinformasjon til læreren:</a:t>
            </a:r>
          </a:p>
          <a:p>
            <a:r>
              <a:rPr lang="nb-NO" dirty="0"/>
              <a:t>Nettadresse direkte til hjelpesidene: </a:t>
            </a:r>
            <a:r>
              <a:rPr lang="nn-NO" sz="1200" u="sng" kern="1200" dirty="0">
                <a:solidFill>
                  <a:schemeClr val="tx1"/>
                </a:solidFill>
                <a:effectLst/>
                <a:latin typeface="+mn-lt"/>
                <a:ea typeface="ＭＳ Ｐゴシック" pitchFamily="34" charset="-128"/>
                <a:cs typeface="+mn-cs"/>
                <a:hlinkClick r:id="rId3"/>
              </a:rPr>
              <a:t>www.idporten.no</a:t>
            </a:r>
            <a:r>
              <a:rPr lang="nn-NO" sz="1200" u="sng" kern="1200" dirty="0">
                <a:solidFill>
                  <a:schemeClr val="tx1"/>
                </a:solidFill>
                <a:effectLst/>
                <a:latin typeface="+mn-lt"/>
                <a:ea typeface="ＭＳ Ｐゴシック" pitchFamily="34" charset="-128"/>
                <a:cs typeface="+mn-cs"/>
              </a:rPr>
              <a:t> </a:t>
            </a:r>
            <a:r>
              <a:rPr lang="nb-NO" dirty="0"/>
              <a:t>.</a:t>
            </a:r>
          </a:p>
          <a:p>
            <a:r>
              <a:rPr lang="nb-NO" dirty="0"/>
              <a:t>På</a:t>
            </a:r>
            <a:r>
              <a:rPr lang="nb-NO" baseline="0" dirty="0"/>
              <a:t> hjelpesidene er det spørsmål og svar om alle de elektronisk ID-ene. </a:t>
            </a:r>
          </a:p>
          <a:p>
            <a:r>
              <a:rPr lang="nb-NO" baseline="0" dirty="0"/>
              <a:t>Brukerstøtte kan ikke svare på alt, men kan vise deg videre til rett instans.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D9F30-BE86-4E31-A4D2-52D65D10ADE3}" type="slidenum">
              <a:rPr lang="nb-NO" smtClean="0"/>
              <a:pPr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62720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r>
              <a:rPr lang="en-US" b="1" i="1" dirty="0"/>
              <a:t>Manus for </a:t>
            </a:r>
            <a:r>
              <a:rPr lang="en-US" b="1" i="1" dirty="0" err="1"/>
              <a:t>læreren</a:t>
            </a:r>
            <a:r>
              <a:rPr lang="en-US" b="1" i="1" dirty="0"/>
              <a:t>: </a:t>
            </a:r>
          </a:p>
          <a:p>
            <a:pPr eaLnBrk="1" hangingPunct="1"/>
            <a:r>
              <a:rPr lang="en-US" dirty="0"/>
              <a:t>Å </a:t>
            </a:r>
            <a:r>
              <a:rPr lang="en-US" dirty="0" err="1"/>
              <a:t>logge</a:t>
            </a:r>
            <a:r>
              <a:rPr lang="en-US" dirty="0"/>
              <a:t> inn </a:t>
            </a:r>
            <a:r>
              <a:rPr lang="en-US" dirty="0" err="1"/>
              <a:t>er</a:t>
            </a:r>
            <a:r>
              <a:rPr lang="en-US" baseline="0" dirty="0"/>
              <a:t> </a:t>
            </a:r>
            <a:r>
              <a:rPr lang="en-US" baseline="0" dirty="0" err="1"/>
              <a:t>en</a:t>
            </a:r>
            <a:r>
              <a:rPr lang="en-US" baseline="0" dirty="0"/>
              <a:t> </a:t>
            </a:r>
            <a:r>
              <a:rPr lang="en-US" baseline="0" dirty="0" err="1"/>
              <a:t>fremgangsmåte</a:t>
            </a:r>
            <a:r>
              <a:rPr lang="en-US" baseline="0" dirty="0"/>
              <a:t> for å </a:t>
            </a:r>
            <a:r>
              <a:rPr lang="nb-NO" baseline="0" dirty="0"/>
              <a:t>komme inn til offentlige tjenester.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Når du er logget inn kan du få informasjon som det offentlige har registrert om deg. Eksempel: Er du medlem av Den norske kirke, informasjon om eiendommene dine eller innbetalte egenandeler for helsetjenester.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Når du er logget inn kan du sende inn skjema, da vet stat og kommune at det er du som sender inn. Eksempel: Søke om navneendring, søke om alderspensjon, melde flytting og ny adresse.</a:t>
            </a:r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3427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1" i="1" dirty="0"/>
              <a:t>Manus for </a:t>
            </a:r>
            <a:r>
              <a:rPr lang="en-US" b="1" i="1" dirty="0" err="1"/>
              <a:t>læreren</a:t>
            </a:r>
            <a:r>
              <a:rPr lang="en-US" b="1" i="1" dirty="0"/>
              <a:t>: </a:t>
            </a:r>
          </a:p>
          <a:p>
            <a:r>
              <a:rPr lang="nb-NO" dirty="0"/>
              <a:t>På nettet er det ikke nok å skrive</a:t>
            </a:r>
            <a:r>
              <a:rPr lang="nb-NO" baseline="0" dirty="0"/>
              <a:t> hvem du er med ord, for å få tilgang til opplysninger knyttet til deg. </a:t>
            </a:r>
          </a:p>
          <a:p>
            <a:r>
              <a:rPr lang="nb-NO" baseline="0" dirty="0"/>
              <a:t>Du må </a:t>
            </a:r>
            <a:r>
              <a:rPr lang="nb-NO" b="1" baseline="0" dirty="0"/>
              <a:t>bevise med en personlig elektronisk legitimasjon</a:t>
            </a:r>
            <a:r>
              <a:rPr lang="nb-NO" baseline="0" dirty="0"/>
              <a:t>, at du er du.</a:t>
            </a:r>
          </a:p>
          <a:p>
            <a:endParaRPr lang="nb-NO" baseline="0" dirty="0"/>
          </a:p>
          <a:p>
            <a:r>
              <a:rPr lang="nb-NO" b="1" i="1" baseline="0" dirty="0"/>
              <a:t>Bakgrunnsinformasjon til læreren: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Det er innbygger selv som må skaffe seg elektronisk legitimasjon for å bruke på nettet.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Det finnes flere elektroniske legitimasjoner, e-ID-er. </a:t>
            </a:r>
          </a:p>
          <a:p>
            <a:pPr eaLnBrk="1" hangingPunct="1"/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D9F30-BE86-4E31-A4D2-52D65D10ADE3}" type="slidenum">
              <a:rPr lang="nb-NO" smtClean="0"/>
              <a:pPr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03242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1" i="1" dirty="0"/>
              <a:t>Manus for </a:t>
            </a:r>
            <a:r>
              <a:rPr lang="en-US" b="1" i="1" dirty="0" err="1"/>
              <a:t>læreren</a:t>
            </a:r>
            <a:r>
              <a:rPr lang="en-US" b="1" i="1" dirty="0"/>
              <a:t>: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Elektronisk</a:t>
            </a:r>
            <a:r>
              <a:rPr lang="nb-NO" baseline="0" dirty="0"/>
              <a:t> legitimasjon har f</a:t>
            </a:r>
            <a:r>
              <a:rPr lang="nb-NO" dirty="0"/>
              <a:t>lere benevnelser, men betyr det samme: elektronisk legitimasjon på nett, elektronisk identitet, elektronisk identifikasjon,</a:t>
            </a:r>
            <a:r>
              <a:rPr lang="nb-NO" baseline="0" dirty="0"/>
              <a:t> </a:t>
            </a:r>
            <a:r>
              <a:rPr lang="nb-NO" dirty="0"/>
              <a:t>elektronisk ID, </a:t>
            </a:r>
            <a:r>
              <a:rPr lang="nb-NO" baseline="0" dirty="0"/>
              <a:t>eller </a:t>
            </a:r>
            <a:r>
              <a:rPr lang="nb-NO" dirty="0"/>
              <a:t>e-ID.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r>
              <a:rPr lang="nb-NO" b="1" i="1" baseline="0" dirty="0"/>
              <a:t>Bakgrunnsinformasjon til læreren: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 err="1"/>
              <a:t>BankID</a:t>
            </a:r>
            <a:r>
              <a:rPr lang="nb-NO" dirty="0"/>
              <a:t> på mobil blir levert og driftet av bankene.</a:t>
            </a:r>
            <a:r>
              <a:rPr lang="nb-NO" baseline="0" dirty="0"/>
              <a:t> Du må først skaffe deg </a:t>
            </a:r>
            <a:r>
              <a:rPr lang="nb-NO" baseline="0" dirty="0" err="1"/>
              <a:t>BankID</a:t>
            </a:r>
            <a:r>
              <a:rPr lang="nb-NO" baseline="0" dirty="0"/>
              <a:t>. Når du har </a:t>
            </a:r>
            <a:r>
              <a:rPr lang="nb-NO" baseline="0" dirty="0" err="1"/>
              <a:t>BankID</a:t>
            </a:r>
            <a:r>
              <a:rPr lang="nb-NO" baseline="0" dirty="0"/>
              <a:t> kan du logge deg inn i din nettbank og selv aktivere </a:t>
            </a:r>
            <a:r>
              <a:rPr lang="nb-NO" baseline="0" dirty="0" err="1"/>
              <a:t>BankID</a:t>
            </a:r>
            <a:r>
              <a:rPr lang="nb-NO" baseline="0" dirty="0"/>
              <a:t> på mobil der, dersom mobilen din stetter kravene.</a:t>
            </a:r>
            <a:endParaRPr lang="nb-NO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Bankene bestemmer hvem som kan få </a:t>
            </a:r>
            <a:r>
              <a:rPr lang="nb-NO" dirty="0" err="1"/>
              <a:t>BankID</a:t>
            </a:r>
            <a:r>
              <a:rPr lang="nb-NO" baseline="0" dirty="0"/>
              <a:t>.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Du må legitimere deg med pass i banken for å få </a:t>
            </a:r>
            <a:r>
              <a:rPr lang="nb-NO" baseline="0" dirty="0" err="1"/>
              <a:t>BankID</a:t>
            </a:r>
            <a:r>
              <a:rPr lang="nb-NO" baseline="0" dirty="0"/>
              <a:t>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Banken avgjør og om innbygger med D-nummer kan få </a:t>
            </a:r>
            <a:r>
              <a:rPr lang="nb-NO" baseline="0" dirty="0" err="1"/>
              <a:t>BankID</a:t>
            </a:r>
            <a:r>
              <a:rPr lang="nb-NO" baseline="0" dirty="0"/>
              <a:t>.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 err="1"/>
              <a:t>BankID</a:t>
            </a:r>
            <a:r>
              <a:rPr lang="nb-NO" dirty="0"/>
              <a:t> er en av flere elektroniske legitimasjoner du kan velge mellom</a:t>
            </a:r>
            <a:endParaRPr lang="en-US" b="0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 err="1"/>
              <a:t>BankID</a:t>
            </a:r>
            <a:r>
              <a:rPr lang="en-US" b="0" dirty="0"/>
              <a:t> </a:t>
            </a:r>
            <a:r>
              <a:rPr lang="en-US" b="0" dirty="0" err="1"/>
              <a:t>på</a:t>
            </a:r>
            <a:r>
              <a:rPr lang="en-US" b="0" dirty="0"/>
              <a:t> </a:t>
            </a:r>
            <a:r>
              <a:rPr lang="en-US" b="0" dirty="0" err="1"/>
              <a:t>mobil</a:t>
            </a:r>
            <a:r>
              <a:rPr lang="en-US" b="0" dirty="0"/>
              <a:t> </a:t>
            </a:r>
            <a:r>
              <a:rPr lang="en-US" b="0" dirty="0" err="1"/>
              <a:t>har</a:t>
            </a:r>
            <a:r>
              <a:rPr lang="en-US" b="0" dirty="0"/>
              <a:t> </a:t>
            </a:r>
            <a:r>
              <a:rPr lang="en-US" b="0" dirty="0" err="1"/>
              <a:t>høyeste</a:t>
            </a:r>
            <a:r>
              <a:rPr lang="en-US" b="0" dirty="0"/>
              <a:t> </a:t>
            </a:r>
            <a:r>
              <a:rPr lang="en-US" b="0" dirty="0" err="1"/>
              <a:t>sikkerhetsnivå</a:t>
            </a:r>
            <a:r>
              <a:rPr lang="en-US" b="0" dirty="0"/>
              <a:t>. </a:t>
            </a:r>
            <a:r>
              <a:rPr lang="en-US" b="0" dirty="0" err="1"/>
              <a:t>Flere</a:t>
            </a:r>
            <a:r>
              <a:rPr lang="en-US" b="0" dirty="0"/>
              <a:t> </a:t>
            </a:r>
            <a:r>
              <a:rPr lang="en-US" b="0" dirty="0" err="1"/>
              <a:t>av</a:t>
            </a:r>
            <a:r>
              <a:rPr lang="en-US" b="0" dirty="0"/>
              <a:t> de </a:t>
            </a:r>
            <a:r>
              <a:rPr lang="en-US" b="0" dirty="0" err="1"/>
              <a:t>andre</a:t>
            </a:r>
            <a:r>
              <a:rPr lang="en-US" b="0" dirty="0"/>
              <a:t> </a:t>
            </a:r>
            <a:r>
              <a:rPr lang="en-US" b="0" dirty="0" err="1"/>
              <a:t>eID-ene</a:t>
            </a:r>
            <a:r>
              <a:rPr lang="en-US" b="0" dirty="0"/>
              <a:t> </a:t>
            </a:r>
            <a:r>
              <a:rPr lang="en-US" b="0" dirty="0" err="1"/>
              <a:t>har</a:t>
            </a:r>
            <a:r>
              <a:rPr lang="en-US" b="0" dirty="0"/>
              <a:t> </a:t>
            </a:r>
            <a:r>
              <a:rPr lang="en-US" b="0" dirty="0" err="1"/>
              <a:t>også</a:t>
            </a:r>
            <a:r>
              <a:rPr lang="en-US" b="0" dirty="0"/>
              <a:t> </a:t>
            </a:r>
            <a:r>
              <a:rPr lang="en-US" b="0" dirty="0" err="1"/>
              <a:t>høyeste</a:t>
            </a:r>
            <a:r>
              <a:rPr lang="en-US" b="0" dirty="0"/>
              <a:t> </a:t>
            </a:r>
            <a:r>
              <a:rPr lang="en-US" b="0" dirty="0" err="1"/>
              <a:t>sikkerhetsnivå</a:t>
            </a:r>
            <a:r>
              <a:rPr lang="en-US" b="0" dirty="0"/>
              <a:t>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i="1" baseline="0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2D9F30-BE86-4E31-A4D2-52D65D10ADE3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1499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74038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/>
            <a:r>
              <a:rPr lang="en-US" b="1" i="1" dirty="0"/>
              <a:t>Manus for </a:t>
            </a:r>
            <a:r>
              <a:rPr lang="en-US" b="1" i="1" dirty="0" err="1"/>
              <a:t>læreren</a:t>
            </a:r>
            <a:r>
              <a:rPr lang="en-US" b="1" i="1" dirty="0"/>
              <a:t>: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Dersom du allerede har skaffet deg </a:t>
            </a:r>
            <a:r>
              <a:rPr lang="nb-NO" dirty="0" err="1"/>
              <a:t>BankID</a:t>
            </a:r>
            <a:r>
              <a:rPr lang="nb-NO" dirty="0"/>
              <a:t>,</a:t>
            </a:r>
            <a:r>
              <a:rPr lang="nb-NO" baseline="0" dirty="0"/>
              <a:t> kan du selv aktivere </a:t>
            </a:r>
            <a:r>
              <a:rPr lang="nb-NO" baseline="0" dirty="0" err="1"/>
              <a:t>BankID</a:t>
            </a:r>
            <a:r>
              <a:rPr lang="nb-NO" baseline="0" dirty="0"/>
              <a:t> på mobil i nettbanken din. </a:t>
            </a:r>
            <a:endParaRPr lang="nb-NO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Ønsker du å bestille </a:t>
            </a:r>
            <a:r>
              <a:rPr lang="nb-NO" baseline="0" dirty="0" err="1"/>
              <a:t>BankID</a:t>
            </a:r>
            <a:r>
              <a:rPr lang="nb-NO" baseline="0" dirty="0"/>
              <a:t> på mobil, </a:t>
            </a:r>
            <a:r>
              <a:rPr lang="nb-NO" dirty="0"/>
              <a:t>spør du etter </a:t>
            </a:r>
            <a:r>
              <a:rPr lang="nb-NO" baseline="0" dirty="0" err="1"/>
              <a:t>BankID</a:t>
            </a:r>
            <a:r>
              <a:rPr lang="nb-NO" baseline="0" dirty="0"/>
              <a:t> med kodebrikke (noen har kodekort) i banken din først. Fra banken sin nettside registrerer du din personlige bankbrikke/kodekort som er </a:t>
            </a:r>
            <a:r>
              <a:rPr lang="nb-NO" baseline="0" dirty="0" err="1"/>
              <a:t>utstedet</a:t>
            </a:r>
            <a:r>
              <a:rPr lang="nb-NO" baseline="0" dirty="0"/>
              <a:t> for deg og ditt fødselsnummer. Når du er innlogget i nettbanken din med </a:t>
            </a:r>
            <a:r>
              <a:rPr lang="nb-NO" baseline="0" dirty="0" err="1"/>
              <a:t>BankID</a:t>
            </a:r>
            <a:r>
              <a:rPr lang="nb-NO" baseline="0" dirty="0"/>
              <a:t>, aktiverer du </a:t>
            </a:r>
            <a:r>
              <a:rPr lang="nb-NO" baseline="0" dirty="0" err="1"/>
              <a:t>BankID</a:t>
            </a:r>
            <a:r>
              <a:rPr lang="nb-NO" baseline="0" dirty="0"/>
              <a:t> på mobil fra «Innstillinger» i nettbanken din.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baseline="0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Banken hjelper deg å logge inn i nettbanken DIN, registrere kodebrikke/kodekortet og aktivere </a:t>
            </a:r>
            <a:r>
              <a:rPr lang="nb-NO" baseline="0" dirty="0" err="1"/>
              <a:t>BankID</a:t>
            </a:r>
            <a:r>
              <a:rPr lang="nb-NO" baseline="0" dirty="0"/>
              <a:t> på mobil, dersom du ikke klarer dette selv.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 </a:t>
            </a:r>
            <a:endParaRPr lang="nb-NO" i="1" baseline="0" dirty="0"/>
          </a:p>
          <a:p>
            <a:r>
              <a:rPr lang="nb-NO" b="1" i="1" baseline="0" dirty="0"/>
              <a:t>Bakgrunnsinformasjon til læreren: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Du</a:t>
            </a:r>
            <a:r>
              <a:rPr lang="nb-NO" baseline="0" dirty="0"/>
              <a:t> må ha et kundeforhold i en bank for å få </a:t>
            </a:r>
            <a:r>
              <a:rPr lang="nb-NO" baseline="0" dirty="0" err="1"/>
              <a:t>BankID</a:t>
            </a:r>
            <a:r>
              <a:rPr lang="nb-NO" baseline="0" dirty="0"/>
              <a:t>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Banken sender deg en kodebrikke/kodekort som er knyttet bare til deg og ditt fødselsnummer.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Flere i familien kan ha samme kodebrikke for innlogging i nettbanken. For elektronisk ID, må du ha din personlige kodebrikke.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Eldre mobiler kan ikke benytte </a:t>
            </a:r>
            <a:r>
              <a:rPr lang="nb-NO" baseline="0" dirty="0" err="1"/>
              <a:t>BankID</a:t>
            </a:r>
            <a:r>
              <a:rPr lang="nb-NO" baseline="0" dirty="0"/>
              <a:t> på mobil. Noen mobiler må få nytt SIM-kort. Ikke alle mobiloperatører støtter </a:t>
            </a:r>
            <a:r>
              <a:rPr lang="nb-NO" baseline="0" dirty="0" err="1"/>
              <a:t>BankID</a:t>
            </a:r>
            <a:r>
              <a:rPr lang="nb-NO" baseline="0" dirty="0"/>
              <a:t> på mobil. Sjekk fra nettbanken din om din mobil kan benytte </a:t>
            </a:r>
            <a:r>
              <a:rPr lang="nb-NO" baseline="0" dirty="0" err="1"/>
              <a:t>BankID</a:t>
            </a:r>
            <a:r>
              <a:rPr lang="nb-NO" baseline="0" dirty="0"/>
              <a:t> på mobil.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baseline="0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D9F30-BE86-4E31-A4D2-52D65D10ADE3}" type="slidenum">
              <a:rPr lang="nb-NO" smtClean="0"/>
              <a:pPr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635964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1" i="1" dirty="0"/>
              <a:t>Manus for </a:t>
            </a:r>
            <a:r>
              <a:rPr lang="en-US" b="1" i="1" dirty="0" err="1"/>
              <a:t>læreren</a:t>
            </a:r>
            <a:r>
              <a:rPr lang="en-US" b="1" i="1" dirty="0"/>
              <a:t>: </a:t>
            </a:r>
          </a:p>
          <a:p>
            <a:r>
              <a:rPr lang="nb-NO" dirty="0"/>
              <a:t>For å benytte tjenesten </a:t>
            </a:r>
            <a:r>
              <a:rPr lang="nb-NO" baseline="0" dirty="0" err="1"/>
              <a:t>BankID</a:t>
            </a:r>
            <a:r>
              <a:rPr lang="nb-NO" baseline="0" dirty="0"/>
              <a:t> på mobil, må du ha en mobil som støtter tjenesten. Dette kan du sjekke fra nettbanken. De fleste mobiler nyere enn 4 år kan benytte godkjente SIM-kort for tjenesten </a:t>
            </a:r>
            <a:r>
              <a:rPr lang="nb-NO" baseline="0" dirty="0" err="1"/>
              <a:t>BankID</a:t>
            </a:r>
            <a:r>
              <a:rPr lang="nb-NO" baseline="0" dirty="0"/>
              <a:t> på mobil. </a:t>
            </a:r>
          </a:p>
          <a:p>
            <a:endParaRPr lang="nb-NO" baseline="0" dirty="0"/>
          </a:p>
          <a:p>
            <a:r>
              <a:rPr lang="nb-NO" baseline="0" dirty="0"/>
              <a:t>Du velger selv en kode som du må benytte på mobilen din ved innlogging med </a:t>
            </a:r>
            <a:r>
              <a:rPr lang="nb-NO" baseline="0" dirty="0" err="1"/>
              <a:t>BankID</a:t>
            </a:r>
            <a:r>
              <a:rPr lang="nb-NO" baseline="0" dirty="0"/>
              <a:t> på mobil. Koden registrerer du ved opprettelsen i nettbanken din.</a:t>
            </a:r>
            <a:endParaRPr lang="nb-NO" dirty="0"/>
          </a:p>
          <a:p>
            <a:endParaRPr lang="nb-NO" baseline="0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Vi skal videre vise deg stegene for å logge inn med </a:t>
            </a:r>
            <a:r>
              <a:rPr lang="nb-NO" dirty="0" err="1"/>
              <a:t>BankID</a:t>
            </a:r>
            <a:r>
              <a:rPr lang="nb-NO" dirty="0"/>
              <a:t> på mobil.</a:t>
            </a:r>
            <a:endParaRPr lang="nb-NO" baseline="0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i="1" baseline="0" dirty="0"/>
          </a:p>
          <a:p>
            <a:r>
              <a:rPr lang="nb-NO" b="1" i="1" baseline="0" dirty="0"/>
              <a:t>Bakgrunnsinformasjon til læreren: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Du må alltid bruke DIN personlige kodebrikke/kodekort for å logge inn og aktivere </a:t>
            </a:r>
            <a:r>
              <a:rPr lang="nb-NO" baseline="0" dirty="0" err="1"/>
              <a:t>BankID</a:t>
            </a:r>
            <a:r>
              <a:rPr lang="nb-NO" baseline="0" dirty="0"/>
              <a:t> på mobil. Noen ganger må du åpne opp igjen for </a:t>
            </a:r>
            <a:r>
              <a:rPr lang="nb-NO" baseline="0" dirty="0" err="1"/>
              <a:t>BankID</a:t>
            </a:r>
            <a:r>
              <a:rPr lang="nb-NO" baseline="0" dirty="0"/>
              <a:t> på mobil, da trenger du kodebrikken/kodekortet ditt. Du må vanligvis logge inn hos banken som ga deg kodebrikken, dersom du har byttet bank senere.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D9F30-BE86-4E31-A4D2-52D65D10ADE3}" type="slidenum">
              <a:rPr lang="nb-NO" smtClean="0"/>
              <a:pPr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99938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1" i="1" dirty="0"/>
              <a:t>Manus for </a:t>
            </a:r>
            <a:r>
              <a:rPr lang="en-US" b="1" i="1" dirty="0" err="1"/>
              <a:t>læreren</a:t>
            </a:r>
            <a:r>
              <a:rPr lang="en-US" b="1" i="1" dirty="0"/>
              <a:t>: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i="0" baseline="0" dirty="0"/>
              <a:t>For å komme til en tjeneste fra det offentlige, </a:t>
            </a:r>
            <a:r>
              <a:rPr lang="nb-NO" baseline="0" dirty="0"/>
              <a:t>skriv inn nettadressen til en statlig virksomhet eller en kommune i adresselinjen på den nettleseren du bruker.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Se etter om virksomheten har en tjeneste du kan logge inn til. Klikk på logg inn.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baseline="0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Vi bruker NAV som eksempel her.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i="0" baseline="0" dirty="0"/>
          </a:p>
          <a:p>
            <a:r>
              <a:rPr lang="nb-NO" b="1" i="1" baseline="0" dirty="0"/>
              <a:t>Bakgrunnsinformasjon til læreren: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Du kan og søke opp nettsider fra det offentlige i søkemotorer, eller finne mange på www.norge.no.</a:t>
            </a:r>
          </a:p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AA2B4-80BA-47CC-90E3-A710BD19ED21}" type="slidenum">
              <a:rPr lang="nn-NO" smtClean="0"/>
              <a:t>7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7463590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1" i="1" dirty="0"/>
              <a:t>Manus for </a:t>
            </a:r>
            <a:r>
              <a:rPr lang="en-US" b="1" i="1" dirty="0" err="1"/>
              <a:t>læreren</a:t>
            </a:r>
            <a:r>
              <a:rPr lang="en-US" b="1" i="1" dirty="0"/>
              <a:t>: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Vil</a:t>
            </a:r>
            <a:r>
              <a:rPr lang="en-US" dirty="0"/>
              <a:t> du </a:t>
            </a:r>
            <a:r>
              <a:rPr lang="en-US" dirty="0" err="1"/>
              <a:t>logge</a:t>
            </a:r>
            <a:r>
              <a:rPr lang="en-US" baseline="0" dirty="0"/>
              <a:t> inn </a:t>
            </a:r>
            <a:r>
              <a:rPr lang="en-US" baseline="0" dirty="0" err="1"/>
              <a:t>til</a:t>
            </a:r>
            <a:r>
              <a:rPr lang="en-US" baseline="0" dirty="0"/>
              <a:t> </a:t>
            </a:r>
            <a:r>
              <a:rPr lang="en-US" baseline="0" dirty="0" err="1"/>
              <a:t>offentlige</a:t>
            </a:r>
            <a:r>
              <a:rPr lang="en-US" baseline="0" dirty="0"/>
              <a:t> </a:t>
            </a:r>
            <a:r>
              <a:rPr lang="en-US" baseline="0" dirty="0" err="1"/>
              <a:t>tjenester</a:t>
            </a:r>
            <a:r>
              <a:rPr lang="en-US" baseline="0" dirty="0"/>
              <a:t> med </a:t>
            </a:r>
            <a:r>
              <a:rPr lang="en-US" baseline="0" dirty="0" err="1"/>
              <a:t>en</a:t>
            </a:r>
            <a:r>
              <a:rPr lang="en-US" baseline="0" dirty="0"/>
              <a:t> </a:t>
            </a:r>
            <a:r>
              <a:rPr lang="en-US" baseline="0" dirty="0" err="1"/>
              <a:t>elektronisk</a:t>
            </a:r>
            <a:r>
              <a:rPr lang="en-US" baseline="0" dirty="0"/>
              <a:t> ID, </a:t>
            </a:r>
            <a:r>
              <a:rPr lang="en-US" baseline="0" dirty="0" err="1"/>
              <a:t>må</a:t>
            </a:r>
            <a:r>
              <a:rPr lang="en-US" baseline="0" dirty="0"/>
              <a:t> du </a:t>
            </a:r>
            <a:r>
              <a:rPr lang="en-US" baseline="0" dirty="0" err="1"/>
              <a:t>logge</a:t>
            </a:r>
            <a:r>
              <a:rPr lang="en-US" baseline="0" dirty="0"/>
              <a:t> inn via ID-porten.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Når</a:t>
            </a:r>
            <a:r>
              <a:rPr lang="en-US" baseline="0" dirty="0"/>
              <a:t> du </a:t>
            </a:r>
            <a:r>
              <a:rPr lang="en-US" baseline="0" dirty="0" err="1"/>
              <a:t>trykker</a:t>
            </a:r>
            <a:r>
              <a:rPr lang="en-US" baseline="0" dirty="0"/>
              <a:t> </a:t>
            </a:r>
            <a:r>
              <a:rPr lang="en-US" baseline="0" dirty="0" err="1"/>
              <a:t>på</a:t>
            </a:r>
            <a:r>
              <a:rPr lang="en-US" baseline="0" dirty="0"/>
              <a:t> ‘</a:t>
            </a:r>
            <a:r>
              <a:rPr lang="en-US" baseline="0" dirty="0" err="1"/>
              <a:t>Logg</a:t>
            </a:r>
            <a:r>
              <a:rPr lang="en-US" baseline="0" dirty="0"/>
              <a:t> inn’ </a:t>
            </a:r>
            <a:r>
              <a:rPr lang="en-US" baseline="0" dirty="0" err="1"/>
              <a:t>kommer</a:t>
            </a:r>
            <a:r>
              <a:rPr lang="en-US" baseline="0" dirty="0"/>
              <a:t> du </a:t>
            </a:r>
            <a:r>
              <a:rPr lang="en-US" baseline="0" dirty="0" err="1"/>
              <a:t>til</a:t>
            </a:r>
            <a:r>
              <a:rPr lang="en-US" baseline="0" dirty="0"/>
              <a:t> </a:t>
            </a:r>
            <a:r>
              <a:rPr lang="nb-NO" baseline="0" dirty="0"/>
              <a:t>ID-porten. ID-porten forteller det at du er kommet til en innloggingstjeneste fra stat eller kommune.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i="1" baseline="0" dirty="0"/>
          </a:p>
          <a:p>
            <a:r>
              <a:rPr lang="nb-NO" b="1" i="1" baseline="0" dirty="0"/>
              <a:t>Bakgrunnsinformasjon til læreren: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Det er </a:t>
            </a:r>
            <a:r>
              <a:rPr lang="en-US" b="0" dirty="0"/>
              <a:t>6 </a:t>
            </a:r>
            <a:r>
              <a:rPr lang="en-US" b="0" dirty="0" err="1"/>
              <a:t>godkjente</a:t>
            </a:r>
            <a:r>
              <a:rPr lang="en-US" b="0" dirty="0"/>
              <a:t> </a:t>
            </a:r>
            <a:r>
              <a:rPr lang="en-US" b="0" dirty="0" err="1"/>
              <a:t>elektroniske</a:t>
            </a:r>
            <a:r>
              <a:rPr lang="en-US" b="0" baseline="0" dirty="0"/>
              <a:t> ID-er </a:t>
            </a:r>
            <a:r>
              <a:rPr lang="en-US" b="0" baseline="0" dirty="0" err="1"/>
              <a:t>i</a:t>
            </a:r>
            <a:r>
              <a:rPr lang="en-US" b="0" baseline="0" dirty="0"/>
              <a:t> ID-porten. </a:t>
            </a:r>
            <a:r>
              <a:rPr lang="en-US" baseline="0" dirty="0"/>
              <a:t>Du </a:t>
            </a:r>
            <a:r>
              <a:rPr lang="en-US" baseline="0" dirty="0" err="1"/>
              <a:t>kan</a:t>
            </a:r>
            <a:r>
              <a:rPr lang="en-US" baseline="0" dirty="0"/>
              <a:t> ha </a:t>
            </a:r>
            <a:r>
              <a:rPr lang="en-US" baseline="0" dirty="0" err="1"/>
              <a:t>flere</a:t>
            </a:r>
            <a:r>
              <a:rPr lang="en-US" baseline="0" dirty="0"/>
              <a:t> av </a:t>
            </a:r>
            <a:r>
              <a:rPr lang="en-US" baseline="0" dirty="0" err="1"/>
              <a:t>disse</a:t>
            </a:r>
            <a:r>
              <a:rPr lang="en-US" baseline="0" dirty="0"/>
              <a:t>, </a:t>
            </a:r>
            <a:r>
              <a:rPr lang="en-US" baseline="0" dirty="0" err="1"/>
              <a:t>og</a:t>
            </a:r>
            <a:r>
              <a:rPr lang="en-US" baseline="0" dirty="0"/>
              <a:t> </a:t>
            </a:r>
            <a:r>
              <a:rPr lang="en-US" dirty="0" err="1"/>
              <a:t>kan</a:t>
            </a:r>
            <a:r>
              <a:rPr lang="en-US" baseline="0" dirty="0"/>
              <a:t> </a:t>
            </a:r>
            <a:r>
              <a:rPr lang="en-US" baseline="0" dirty="0" err="1"/>
              <a:t>velge</a:t>
            </a:r>
            <a:r>
              <a:rPr lang="en-US" baseline="0" dirty="0"/>
              <a:t> </a:t>
            </a:r>
            <a:r>
              <a:rPr lang="en-US" baseline="0" dirty="0" err="1"/>
              <a:t>hvilken</a:t>
            </a:r>
            <a:r>
              <a:rPr lang="en-US" baseline="0" dirty="0"/>
              <a:t> </a:t>
            </a:r>
            <a:r>
              <a:rPr lang="en-US" baseline="0" dirty="0" err="1"/>
              <a:t>elektronisk</a:t>
            </a:r>
            <a:r>
              <a:rPr lang="en-US" baseline="0" dirty="0"/>
              <a:t> ID du </a:t>
            </a:r>
            <a:r>
              <a:rPr lang="en-US" baseline="0" dirty="0" err="1"/>
              <a:t>vil</a:t>
            </a:r>
            <a:r>
              <a:rPr lang="en-US" baseline="0" dirty="0"/>
              <a:t> </a:t>
            </a:r>
            <a:r>
              <a:rPr lang="en-US" baseline="0" dirty="0" err="1"/>
              <a:t>bruke</a:t>
            </a:r>
            <a:r>
              <a:rPr lang="en-US" dirty="0"/>
              <a:t>.</a:t>
            </a:r>
            <a:endParaRPr lang="en-US" baseline="0" dirty="0"/>
          </a:p>
          <a:p>
            <a:pPr eaLnBrk="1" hangingPunct="1"/>
            <a:r>
              <a:rPr lang="en-US" baseline="0" dirty="0"/>
              <a:t>Det er to </a:t>
            </a:r>
            <a:r>
              <a:rPr lang="en-US" baseline="0" dirty="0" err="1"/>
              <a:t>sikkerhetsnivå</a:t>
            </a:r>
            <a:r>
              <a:rPr lang="en-US" baseline="0" dirty="0"/>
              <a:t>. </a:t>
            </a:r>
            <a:r>
              <a:rPr lang="en-US" b="0" baseline="0" dirty="0" err="1"/>
              <a:t>MinID</a:t>
            </a:r>
            <a:r>
              <a:rPr lang="en-US" baseline="0" dirty="0"/>
              <a:t> har </a:t>
            </a:r>
            <a:r>
              <a:rPr lang="en-US" baseline="0" dirty="0" err="1"/>
              <a:t>betydelig</a:t>
            </a:r>
            <a:r>
              <a:rPr lang="en-US" baseline="0" dirty="0"/>
              <a:t> </a:t>
            </a:r>
            <a:r>
              <a:rPr lang="en-US" baseline="0" dirty="0" err="1"/>
              <a:t>sikkerhetsnivå</a:t>
            </a:r>
            <a:r>
              <a:rPr lang="en-US" baseline="0" dirty="0"/>
              <a:t>, de </a:t>
            </a:r>
            <a:r>
              <a:rPr lang="en-US" baseline="0" dirty="0" err="1"/>
              <a:t>andre</a:t>
            </a:r>
            <a:r>
              <a:rPr lang="en-US" baseline="0" dirty="0"/>
              <a:t> har </a:t>
            </a:r>
            <a:r>
              <a:rPr lang="en-US" baseline="0" dirty="0" err="1"/>
              <a:t>høyeste</a:t>
            </a:r>
            <a:r>
              <a:rPr lang="en-US" baseline="0" dirty="0"/>
              <a:t> </a:t>
            </a:r>
            <a:r>
              <a:rPr lang="en-US" baseline="0" dirty="0" err="1"/>
              <a:t>sikkerhetsnivå</a:t>
            </a:r>
            <a:r>
              <a:rPr lang="en-US" baseline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Logo for ID-porten </a:t>
            </a:r>
            <a:r>
              <a:rPr lang="en-US" baseline="0" dirty="0" err="1"/>
              <a:t>viser</a:t>
            </a:r>
            <a:r>
              <a:rPr lang="en-US" baseline="0" dirty="0"/>
              <a:t> at </a:t>
            </a:r>
            <a:r>
              <a:rPr lang="en-US" baseline="0" dirty="0" err="1"/>
              <a:t>innloggingsboksen</a:t>
            </a:r>
            <a:r>
              <a:rPr lang="en-US" baseline="0" dirty="0"/>
              <a:t> er </a:t>
            </a:r>
            <a:r>
              <a:rPr lang="en-US" baseline="0" dirty="0" err="1"/>
              <a:t>til</a:t>
            </a:r>
            <a:r>
              <a:rPr lang="en-US" baseline="0" dirty="0"/>
              <a:t> </a:t>
            </a:r>
            <a:r>
              <a:rPr lang="en-US" baseline="0" dirty="0" err="1"/>
              <a:t>offentlige</a:t>
            </a:r>
            <a:r>
              <a:rPr lang="en-US" baseline="0" dirty="0"/>
              <a:t> </a:t>
            </a:r>
            <a:r>
              <a:rPr lang="en-US" baseline="0" dirty="0" err="1"/>
              <a:t>tjenester</a:t>
            </a:r>
            <a:r>
              <a:rPr lang="en-US" baseline="0" dirty="0"/>
              <a:t>. Du </a:t>
            </a:r>
            <a:r>
              <a:rPr lang="en-US" baseline="0" dirty="0" err="1"/>
              <a:t>vil</a:t>
            </a:r>
            <a:r>
              <a:rPr lang="en-US" baseline="0" dirty="0"/>
              <a:t> </a:t>
            </a:r>
            <a:r>
              <a:rPr lang="en-US" baseline="0" dirty="0" err="1"/>
              <a:t>også</a:t>
            </a:r>
            <a:r>
              <a:rPr lang="en-US" baseline="0" dirty="0"/>
              <a:t> se logo </a:t>
            </a:r>
            <a:r>
              <a:rPr lang="en-US" baseline="0" dirty="0" err="1"/>
              <a:t>til</a:t>
            </a:r>
            <a:r>
              <a:rPr lang="en-US" baseline="0" dirty="0"/>
              <a:t> den </a:t>
            </a:r>
            <a:r>
              <a:rPr lang="en-US" baseline="0" dirty="0" err="1"/>
              <a:t>etaten</a:t>
            </a:r>
            <a:r>
              <a:rPr lang="en-US" baseline="0" dirty="0"/>
              <a:t> du logger inn </a:t>
            </a:r>
            <a:r>
              <a:rPr lang="en-US" baseline="0" dirty="0" err="1"/>
              <a:t>til</a:t>
            </a:r>
            <a:r>
              <a:rPr lang="en-US" baseline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eaLnBrk="1" hangingPunct="1"/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AA2B4-80BA-47CC-90E3-A710BD19ED21}" type="slidenum">
              <a:rPr lang="nn-NO" smtClean="0"/>
              <a:t>8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6972160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1" i="1" dirty="0"/>
              <a:t>Manus for </a:t>
            </a:r>
            <a:r>
              <a:rPr lang="en-US" b="1" i="1" dirty="0" err="1"/>
              <a:t>læreren</a:t>
            </a:r>
            <a:r>
              <a:rPr lang="en-US" b="1" i="1" dirty="0"/>
              <a:t>: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Klikk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BankID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mobil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valg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ID-porten.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i="0" baseline="0" dirty="0"/>
              <a:t>Bruker du </a:t>
            </a:r>
            <a:r>
              <a:rPr lang="nb-NO" i="0" baseline="0" dirty="0" err="1"/>
              <a:t>BankID</a:t>
            </a:r>
            <a:r>
              <a:rPr lang="nb-NO" i="0" baseline="0" dirty="0"/>
              <a:t> på mobil, har du tilgang til alle tjenestene via ID-porten.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b="1" i="0" baseline="0" dirty="0"/>
          </a:p>
          <a:p>
            <a:r>
              <a:rPr lang="nb-NO" b="1" i="1" baseline="0" dirty="0"/>
              <a:t>Bakgrunnsinformasjon til læreren: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Noen</a:t>
            </a:r>
            <a:r>
              <a:rPr lang="en-US" baseline="0" dirty="0"/>
              <a:t> </a:t>
            </a:r>
            <a:r>
              <a:rPr lang="en-US" baseline="0" dirty="0" err="1"/>
              <a:t>tjenester</a:t>
            </a:r>
            <a:r>
              <a:rPr lang="en-US" baseline="0" dirty="0"/>
              <a:t> </a:t>
            </a:r>
            <a:r>
              <a:rPr lang="en-US" baseline="0" dirty="0" err="1"/>
              <a:t>krever</a:t>
            </a:r>
            <a:r>
              <a:rPr lang="en-US" baseline="0" dirty="0"/>
              <a:t> </a:t>
            </a:r>
            <a:r>
              <a:rPr lang="en-US" baseline="0" dirty="0" err="1"/>
              <a:t>høyeste</a:t>
            </a:r>
            <a:r>
              <a:rPr lang="en-US" baseline="0" dirty="0"/>
              <a:t> </a:t>
            </a:r>
            <a:r>
              <a:rPr lang="en-US" baseline="0" dirty="0" err="1"/>
              <a:t>sikkerhetsnivå</a:t>
            </a:r>
            <a:r>
              <a:rPr lang="en-US" baseline="0" dirty="0"/>
              <a:t> (</a:t>
            </a:r>
            <a:r>
              <a:rPr lang="en-US" baseline="0" dirty="0" err="1"/>
              <a:t>f.eks</a:t>
            </a:r>
            <a:r>
              <a:rPr lang="en-US" baseline="0" dirty="0"/>
              <a:t>. </a:t>
            </a:r>
            <a:r>
              <a:rPr lang="en-US" baseline="0" dirty="0" err="1"/>
              <a:t>helseopplysninger</a:t>
            </a:r>
            <a:r>
              <a:rPr lang="en-US" baseline="0" dirty="0"/>
              <a:t>) for å </a:t>
            </a:r>
            <a:r>
              <a:rPr lang="en-US" baseline="0" dirty="0" err="1"/>
              <a:t>få</a:t>
            </a:r>
            <a:r>
              <a:rPr lang="en-US" baseline="0" dirty="0"/>
              <a:t> </a:t>
            </a:r>
            <a:r>
              <a:rPr lang="en-US" baseline="0" dirty="0" err="1"/>
              <a:t>tilgang</a:t>
            </a:r>
            <a:r>
              <a:rPr lang="en-US" baseline="0" dirty="0"/>
              <a:t>. </a:t>
            </a:r>
            <a:r>
              <a:rPr lang="en-US" baseline="0" dirty="0" err="1"/>
              <a:t>BankID</a:t>
            </a:r>
            <a:r>
              <a:rPr lang="en-US" baseline="0" dirty="0"/>
              <a:t> </a:t>
            </a:r>
            <a:r>
              <a:rPr lang="en-US" baseline="0" dirty="0" err="1"/>
              <a:t>på</a:t>
            </a:r>
            <a:r>
              <a:rPr lang="en-US" baseline="0" dirty="0"/>
              <a:t> </a:t>
            </a:r>
            <a:r>
              <a:rPr lang="en-US" baseline="0" dirty="0" err="1"/>
              <a:t>mobil</a:t>
            </a:r>
            <a:r>
              <a:rPr lang="en-US" baseline="0" dirty="0"/>
              <a:t> har </a:t>
            </a:r>
            <a:r>
              <a:rPr lang="en-US" baseline="0" dirty="0" err="1"/>
              <a:t>høyeste</a:t>
            </a:r>
            <a:r>
              <a:rPr lang="en-US" baseline="0" dirty="0"/>
              <a:t> </a:t>
            </a:r>
            <a:r>
              <a:rPr lang="en-US" baseline="0" dirty="0" err="1"/>
              <a:t>sikkerhetsnivå</a:t>
            </a:r>
            <a:r>
              <a:rPr lang="en-US" baseline="0" dirty="0"/>
              <a:t>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AA2B4-80BA-47CC-90E3-A710BD19ED21}" type="slidenum">
              <a:rPr lang="nn-NO" smtClean="0"/>
              <a:t>9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637620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rt Animert Introslide #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8A1D86F2-7076-44AB-A7BD-6AFC9F4E54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pic>
        <p:nvPicPr>
          <p:cNvPr id="3" name="Digdir_Intro_kort_versjon_20201014">
            <a:hlinkClick r:id="" action="ppaction://media"/>
            <a:extLst>
              <a:ext uri="{FF2B5EF4-FFF2-40B4-BE49-F238E27FC236}">
                <a16:creationId xmlns:a16="http://schemas.microsoft.com/office/drawing/2014/main" id="{149D7789-BEBF-4E04-B79D-9078B9E2F8B9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87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8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8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tegning&#10;&#10;Automatisk generert beskrivelse">
            <a:extLst>
              <a:ext uri="{FF2B5EF4-FFF2-40B4-BE49-F238E27FC236}">
                <a16:creationId xmlns:a16="http://schemas.microsoft.com/office/drawing/2014/main" id="{869FEB36-2120-4C4B-A06E-09E862D5E2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E90904-DBBA-4AD3-8739-C68A030E86D8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76DF188-501B-4BE2-A848-80262AE5DE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65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9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2AF6A1F0-48BA-4FA0-94B4-925E77FCC2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E90904-DBBA-4AD3-8739-C68A030E86D8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76DF188-501B-4BE2-A848-80262AE5DE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12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tittel 1">
            <a:extLst>
              <a:ext uri="{FF2B5EF4-FFF2-40B4-BE49-F238E27FC236}">
                <a16:creationId xmlns:a16="http://schemas.microsoft.com/office/drawing/2014/main" id="{F2028190-9615-4857-9215-8E91FE761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6924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5" name="Plassholder for tekst 2">
            <a:extLst>
              <a:ext uri="{FF2B5EF4-FFF2-40B4-BE49-F238E27FC236}">
                <a16:creationId xmlns:a16="http://schemas.microsoft.com/office/drawing/2014/main" id="{626F4051-322D-4761-B918-75CA0F940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4232" y="2453731"/>
            <a:ext cx="12295197" cy="57648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1255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2364231" y="2510971"/>
            <a:ext cx="5977406" cy="5776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682023" y="2510971"/>
            <a:ext cx="5977406" cy="5776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tittel 1">
            <a:extLst>
              <a:ext uri="{FF2B5EF4-FFF2-40B4-BE49-F238E27FC236}">
                <a16:creationId xmlns:a16="http://schemas.microsoft.com/office/drawing/2014/main" id="{97C25ED5-A7B7-439C-8D7F-2262BCA97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6924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1327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24FAF295-66FF-4DF2-99B8-D49F2A51452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6256033" cy="9145143"/>
          </a:xfrm>
          <a:prstGeom prst="rect">
            <a:avLst/>
          </a:prstGeom>
        </p:spPr>
        <p:txBody>
          <a:bodyPr lIns="0" tIns="2880000" rIns="0" bIns="0" anchor="t" anchorCtr="1"/>
          <a:lstStyle>
            <a:lvl1pPr marL="0" indent="0" algn="ctr"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27467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/m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6">
            <a:extLst>
              <a:ext uri="{FF2B5EF4-FFF2-40B4-BE49-F238E27FC236}">
                <a16:creationId xmlns:a16="http://schemas.microsoft.com/office/drawing/2014/main" id="{E9DA5CDA-564E-4794-9EF8-3F8E29C06A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6256033" cy="4572572"/>
          </a:xfrm>
          <a:prstGeom prst="rect">
            <a:avLst/>
          </a:prstGeom>
        </p:spPr>
        <p:txBody>
          <a:bodyPr lIns="0" tIns="2880000" rIns="0" bIns="0" anchor="t" anchorCtr="1"/>
          <a:lstStyle>
            <a:lvl1pPr marL="0" indent="0" algn="ctr"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660222DE-83EE-4E47-896F-8C78F30A2D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64232" y="5309936"/>
            <a:ext cx="12295196" cy="2971097"/>
          </a:xfrm>
          <a:prstGeom prst="rect">
            <a:avLst/>
          </a:prstGeom>
        </p:spPr>
        <p:txBody>
          <a:bodyPr lIns="0" tIns="0" rIns="0" bIns="0"/>
          <a:lstStyle>
            <a:lvl5pP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9885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8502D847-EF0A-40D6-98D4-363AD03B4F25}"/>
              </a:ext>
            </a:extLst>
          </p:cNvPr>
          <p:cNvSpPr/>
          <p:nvPr userDrawn="1"/>
        </p:nvSpPr>
        <p:spPr>
          <a:xfrm>
            <a:off x="1944914" y="101600"/>
            <a:ext cx="13628915" cy="10740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Plassholder for bilde 6">
            <a:extLst>
              <a:ext uri="{FF2B5EF4-FFF2-40B4-BE49-F238E27FC236}">
                <a16:creationId xmlns:a16="http://schemas.microsoft.com/office/drawing/2014/main" id="{E9DA5CDA-564E-4794-9EF8-3F8E29C06A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4597" y="0"/>
            <a:ext cx="8129816" cy="9145143"/>
          </a:xfrm>
          <a:prstGeom prst="rect">
            <a:avLst/>
          </a:prstGeom>
        </p:spPr>
        <p:txBody>
          <a:bodyPr lIns="0" tIns="720000" rIns="0" bIns="0" anchor="t" anchorCtr="1"/>
          <a:lstStyle>
            <a:lvl1pPr marL="0" indent="0" algn="ctr"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DBF69321-80D9-4A39-90B0-968EC64466C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1589" y="566057"/>
            <a:ext cx="6480810" cy="8049032"/>
          </a:xfrm>
          <a:prstGeom prst="rect">
            <a:avLst/>
          </a:prstGeom>
        </p:spPr>
        <p:txBody>
          <a:bodyPr lIns="0" tIns="0" rIns="0" bIns="0"/>
          <a:lstStyle>
            <a:lvl5pP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6446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kstbokser og 2x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334645B-223F-4526-8D89-BC20DD382EAF}"/>
              </a:ext>
            </a:extLst>
          </p:cNvPr>
          <p:cNvSpPr/>
          <p:nvPr userDrawn="1"/>
        </p:nvSpPr>
        <p:spPr>
          <a:xfrm>
            <a:off x="1306286" y="130629"/>
            <a:ext cx="14557828" cy="191588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Plassholder for bilde 6">
            <a:extLst>
              <a:ext uri="{FF2B5EF4-FFF2-40B4-BE49-F238E27FC236}">
                <a16:creationId xmlns:a16="http://schemas.microsoft.com/office/drawing/2014/main" id="{E9DA5CDA-564E-4794-9EF8-3F8E29C06A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4572572"/>
            <a:ext cx="8129816" cy="4571428"/>
          </a:xfrm>
          <a:prstGeom prst="rect">
            <a:avLst/>
          </a:prstGeom>
        </p:spPr>
        <p:txBody>
          <a:bodyPr lIns="0" tIns="720000" rIns="0" bIns="0" anchor="t" anchorCtr="1"/>
          <a:lstStyle>
            <a:lvl1pPr marL="0" indent="0" algn="ctr"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70691A1F-0C65-4936-A3D1-75D553931D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80135" y="338378"/>
            <a:ext cx="5760720" cy="2520315"/>
          </a:xfrm>
          <a:prstGeom prst="rect">
            <a:avLst/>
          </a:prstGeom>
        </p:spPr>
        <p:txBody>
          <a:bodyPr lIns="0" tIns="0" rIns="0" bIns="0"/>
          <a:lstStyle>
            <a:lvl5pP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bilde 6">
            <a:extLst>
              <a:ext uri="{FF2B5EF4-FFF2-40B4-BE49-F238E27FC236}">
                <a16:creationId xmlns:a16="http://schemas.microsoft.com/office/drawing/2014/main" id="{A6665869-579D-4D0A-8BB5-C514B896A39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29816" y="0"/>
            <a:ext cx="8124596" cy="4572572"/>
          </a:xfrm>
          <a:prstGeom prst="rect">
            <a:avLst/>
          </a:prstGeom>
        </p:spPr>
        <p:txBody>
          <a:bodyPr lIns="0" tIns="720000" rIns="0" bIns="0" anchor="t" anchorCtr="1"/>
          <a:lstStyle>
            <a:lvl1pPr marL="0" indent="0" algn="ctr"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DBF69321-80D9-4A39-90B0-968EC64466C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81147" y="4856071"/>
            <a:ext cx="5760720" cy="2520315"/>
          </a:xfrm>
          <a:prstGeom prst="rect">
            <a:avLst/>
          </a:prstGeom>
        </p:spPr>
        <p:txBody>
          <a:bodyPr lIns="0" tIns="0" rIns="0" bIns="0"/>
          <a:lstStyle>
            <a:lvl5pP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5060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ta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ssholder for innhold 14">
            <a:extLst>
              <a:ext uri="{FF2B5EF4-FFF2-40B4-BE49-F238E27FC236}">
                <a16:creationId xmlns:a16="http://schemas.microsoft.com/office/drawing/2014/main" id="{BA50970E-2AEF-4397-90BC-068B1C7C1E6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2365830" y="900110"/>
            <a:ext cx="11771736" cy="7532689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0271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863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ng Animert Introslide #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igdir_Intro_01_20201014">
            <a:hlinkClick r:id="" action="ppaction://media"/>
            <a:extLst>
              <a:ext uri="{FF2B5EF4-FFF2-40B4-BE49-F238E27FC236}">
                <a16:creationId xmlns:a16="http://schemas.microsoft.com/office/drawing/2014/main" id="{3A2F5C53-3D67-48E6-8586-4DB169ED894C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30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us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gning&#10;&#10;Automatisk generert beskrivelse">
            <a:extLst>
              <a:ext uri="{FF2B5EF4-FFF2-40B4-BE49-F238E27FC236}">
                <a16:creationId xmlns:a16="http://schemas.microsoft.com/office/drawing/2014/main" id="{B32B5ECC-2D7D-48D0-B8D9-C63BF3D353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7"/>
            <a:ext cx="16254413" cy="9141965"/>
          </a:xfrm>
          <a:prstGeom prst="rect">
            <a:avLst/>
          </a:prstGeom>
        </p:spPr>
      </p:pic>
      <p:sp>
        <p:nvSpPr>
          <p:cNvPr id="6" name="Tittel 1"/>
          <p:cNvSpPr>
            <a:spLocks noGrp="1"/>
          </p:cNvSpPr>
          <p:nvPr>
            <p:ph type="title"/>
          </p:nvPr>
        </p:nvSpPr>
        <p:spPr>
          <a:xfrm>
            <a:off x="2365963" y="3681198"/>
            <a:ext cx="6120080" cy="141961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11" name="Bilde 10" descr="Et bilde som inneholder tegning&#10;&#10;Automatisk generert beskrivelse">
            <a:extLst>
              <a:ext uri="{FF2B5EF4-FFF2-40B4-BE49-F238E27FC236}">
                <a16:creationId xmlns:a16="http://schemas.microsoft.com/office/drawing/2014/main" id="{1623D34C-1926-4810-91BE-D6B95CA93B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963" y="600106"/>
            <a:ext cx="439149" cy="440948"/>
          </a:xfrm>
          <a:prstGeom prst="rect">
            <a:avLst/>
          </a:prstGeom>
        </p:spPr>
      </p:pic>
      <p:sp>
        <p:nvSpPr>
          <p:cNvPr id="17" name="TextBox 6">
            <a:extLst>
              <a:ext uri="{FF2B5EF4-FFF2-40B4-BE49-F238E27FC236}">
                <a16:creationId xmlns:a16="http://schemas.microsoft.com/office/drawing/2014/main" id="{AEEAA6E5-76EB-4149-A5FA-6F5AED27612D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25841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Avslutnings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6D1E0FE9-5097-4A7A-849E-80C6670E41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7"/>
            <a:ext cx="16254413" cy="9141965"/>
          </a:xfrm>
          <a:prstGeom prst="rect">
            <a:avLst/>
          </a:prstGeom>
        </p:spPr>
      </p:pic>
      <p:pic>
        <p:nvPicPr>
          <p:cNvPr id="4" name="Bilde 3" descr="Et bilde som inneholder tegning&#10;&#10;Automatisk generert beskrivelse">
            <a:extLst>
              <a:ext uri="{FF2B5EF4-FFF2-40B4-BE49-F238E27FC236}">
                <a16:creationId xmlns:a16="http://schemas.microsoft.com/office/drawing/2014/main" id="{55ABA1C8-70E5-466F-8965-C04932D886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206" y="4295660"/>
            <a:ext cx="1489437" cy="1495540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A278092D-6D2E-4BF9-9025-D1CB6046007B}"/>
              </a:ext>
            </a:extLst>
          </p:cNvPr>
          <p:cNvSpPr txBox="1"/>
          <p:nvPr userDrawn="1"/>
        </p:nvSpPr>
        <p:spPr>
          <a:xfrm>
            <a:off x="8054543" y="7302500"/>
            <a:ext cx="3048000" cy="1166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1" dirty="0">
                <a:solidFill>
                  <a:schemeClr val="bg1"/>
                </a:solidFill>
              </a:rPr>
              <a:t>Digitaliseringsdirektoratet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0" dirty="0">
                <a:solidFill>
                  <a:schemeClr val="bg1"/>
                </a:solidFill>
              </a:rPr>
              <a:t>postmottak@digdir.no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0" dirty="0">
                <a:solidFill>
                  <a:schemeClr val="bg1"/>
                </a:solidFill>
              </a:rPr>
              <a:t>22 45 10 00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0" dirty="0">
                <a:solidFill>
                  <a:schemeClr val="bg1"/>
                </a:solidFill>
              </a:rPr>
              <a:t>Postboks 1382 Vika, 0114 Oslo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63D8E4ED-29EB-4D5B-8A83-7BF70D2626F8}"/>
              </a:ext>
            </a:extLst>
          </p:cNvPr>
          <p:cNvSpPr txBox="1"/>
          <p:nvPr userDrawn="1"/>
        </p:nvSpPr>
        <p:spPr>
          <a:xfrm>
            <a:off x="11102543" y="7302500"/>
            <a:ext cx="3048000" cy="1166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1" dirty="0">
                <a:solidFill>
                  <a:schemeClr val="bg1"/>
                </a:solidFill>
              </a:rPr>
              <a:t>Besøksadresser: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1" dirty="0">
                <a:solidFill>
                  <a:schemeClr val="bg1"/>
                </a:solidFill>
              </a:rPr>
              <a:t>Industriveien 1, 8900 Brønnøysund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1" dirty="0">
                <a:solidFill>
                  <a:schemeClr val="bg1"/>
                </a:solidFill>
              </a:rPr>
              <a:t>Skrivarevegen 2, 6863 Leikanger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1" dirty="0">
                <a:solidFill>
                  <a:schemeClr val="bg1"/>
                </a:solidFill>
              </a:rPr>
              <a:t>Grev Wedels Plass 9, 0151 Oslo</a:t>
            </a:r>
            <a:endParaRPr lang="nb-NO" sz="1200" b="0" dirty="0">
              <a:solidFill>
                <a:schemeClr val="bg1"/>
              </a:solidFill>
            </a:endParaRP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60842A71-D675-4BCF-A694-A088EB0F8293}"/>
              </a:ext>
            </a:extLst>
          </p:cNvPr>
          <p:cNvSpPr txBox="1"/>
          <p:nvPr userDrawn="1"/>
        </p:nvSpPr>
        <p:spPr>
          <a:xfrm>
            <a:off x="3393643" y="7302500"/>
            <a:ext cx="3048000" cy="335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1" dirty="0">
                <a:solidFill>
                  <a:srgbClr val="1E2B3C"/>
                </a:solidFill>
              </a:rPr>
              <a:t>digdir.no</a:t>
            </a:r>
            <a:endParaRPr lang="nb-NO" sz="1200" b="0" dirty="0">
              <a:solidFill>
                <a:srgbClr val="1E2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63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1">
            <a:hlinkClick r:id="" action="ppaction://media"/>
            <a:extLst>
              <a:ext uri="{FF2B5EF4-FFF2-40B4-BE49-F238E27FC236}">
                <a16:creationId xmlns:a16="http://schemas.microsoft.com/office/drawing/2014/main" id="{9D8054C2-404C-4902-A00B-CDC216929480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4413" cy="91431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03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2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2">
            <a:hlinkClick r:id="" action="ppaction://media"/>
            <a:extLst>
              <a:ext uri="{FF2B5EF4-FFF2-40B4-BE49-F238E27FC236}">
                <a16:creationId xmlns:a16="http://schemas.microsoft.com/office/drawing/2014/main" id="{BAEB2C08-6275-4E05-A719-5423DA108A6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2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3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3">
            <a:hlinkClick r:id="" action="ppaction://media"/>
            <a:extLst>
              <a:ext uri="{FF2B5EF4-FFF2-40B4-BE49-F238E27FC236}">
                <a16:creationId xmlns:a16="http://schemas.microsoft.com/office/drawing/2014/main" id="{16636BD1-6D01-43C8-9703-319789A8E9C2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94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4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4">
            <a:hlinkClick r:id="" action="ppaction://media"/>
            <a:extLst>
              <a:ext uri="{FF2B5EF4-FFF2-40B4-BE49-F238E27FC236}">
                <a16:creationId xmlns:a16="http://schemas.microsoft.com/office/drawing/2014/main" id="{01948658-E107-4673-853B-7E4EC79DD008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87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5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5">
            <a:hlinkClick r:id="" action="ppaction://media"/>
            <a:extLst>
              <a:ext uri="{FF2B5EF4-FFF2-40B4-BE49-F238E27FC236}">
                <a16:creationId xmlns:a16="http://schemas.microsoft.com/office/drawing/2014/main" id="{9CAB091A-4D4F-4D56-AD2B-62225BB722F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50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6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6">
            <a:hlinkClick r:id="" action="ppaction://media"/>
            <a:extLst>
              <a:ext uri="{FF2B5EF4-FFF2-40B4-BE49-F238E27FC236}">
                <a16:creationId xmlns:a16="http://schemas.microsoft.com/office/drawing/2014/main" id="{BA551B63-9795-46AD-AD4F-E5D9D654D57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28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7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7">
            <a:hlinkClick r:id="" action="ppaction://media"/>
            <a:extLst>
              <a:ext uri="{FF2B5EF4-FFF2-40B4-BE49-F238E27FC236}">
                <a16:creationId xmlns:a16="http://schemas.microsoft.com/office/drawing/2014/main" id="{02FF6D17-3B7F-41FF-A026-44065259C7C4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997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8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8">
            <a:hlinkClick r:id="" action="ppaction://media"/>
            <a:extLst>
              <a:ext uri="{FF2B5EF4-FFF2-40B4-BE49-F238E27FC236}">
                <a16:creationId xmlns:a16="http://schemas.microsoft.com/office/drawing/2014/main" id="{B7C49D2E-8481-48C5-982E-FBA05A32864D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81B9EAEB-567D-46AB-BDCF-F0F067B4F97C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1480688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ilde 22">
            <a:extLst>
              <a:ext uri="{FF2B5EF4-FFF2-40B4-BE49-F238E27FC236}">
                <a16:creationId xmlns:a16="http://schemas.microsoft.com/office/drawing/2014/main" id="{B2A23DC1-5111-42B6-BB17-35AC458FDD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9" name="Tittel 1">
            <a:extLst>
              <a:ext uri="{FF2B5EF4-FFF2-40B4-BE49-F238E27FC236}">
                <a16:creationId xmlns:a16="http://schemas.microsoft.com/office/drawing/2014/main" id="{65404134-5F34-4B94-A9B6-316CBDACD4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17" name="Bilde 16">
            <a:extLst>
              <a:ext uri="{FF2B5EF4-FFF2-40B4-BE49-F238E27FC236}">
                <a16:creationId xmlns:a16="http://schemas.microsoft.com/office/drawing/2014/main" id="{511E4814-F717-4C61-A710-7E70E4ACD4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  <p:sp>
        <p:nvSpPr>
          <p:cNvPr id="21" name="TextBox 6">
            <a:extLst>
              <a:ext uri="{FF2B5EF4-FFF2-40B4-BE49-F238E27FC236}">
                <a16:creationId xmlns:a16="http://schemas.microsoft.com/office/drawing/2014/main" id="{1F4A38C3-D8E7-404C-9494-8A3CD442BE93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134884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9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9">
            <a:hlinkClick r:id="" action="ppaction://media"/>
            <a:extLst>
              <a:ext uri="{FF2B5EF4-FFF2-40B4-BE49-F238E27FC236}">
                <a16:creationId xmlns:a16="http://schemas.microsoft.com/office/drawing/2014/main" id="{8E5F1F34-6F1E-47AE-832E-FE861F723E2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6254413" cy="9143107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0442EF8D-8DD1-4D21-8B66-6BDC9E811030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90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1">
            <a:hlinkClick r:id="" action="ppaction://media"/>
            <a:extLst>
              <a:ext uri="{FF2B5EF4-FFF2-40B4-BE49-F238E27FC236}">
                <a16:creationId xmlns:a16="http://schemas.microsoft.com/office/drawing/2014/main" id="{9D8054C2-404C-4902-A00B-CDC216929480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4413" cy="91431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24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0" mute="1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2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2">
            <a:hlinkClick r:id="" action="ppaction://media"/>
            <a:extLst>
              <a:ext uri="{FF2B5EF4-FFF2-40B4-BE49-F238E27FC236}">
                <a16:creationId xmlns:a16="http://schemas.microsoft.com/office/drawing/2014/main" id="{BAEB2C08-6275-4E05-A719-5423DA108A6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9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3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3">
            <a:hlinkClick r:id="" action="ppaction://media"/>
            <a:extLst>
              <a:ext uri="{FF2B5EF4-FFF2-40B4-BE49-F238E27FC236}">
                <a16:creationId xmlns:a16="http://schemas.microsoft.com/office/drawing/2014/main" id="{16636BD1-6D01-43C8-9703-319789A8E9C2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31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4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4">
            <a:hlinkClick r:id="" action="ppaction://media"/>
            <a:extLst>
              <a:ext uri="{FF2B5EF4-FFF2-40B4-BE49-F238E27FC236}">
                <a16:creationId xmlns:a16="http://schemas.microsoft.com/office/drawing/2014/main" id="{01948658-E107-4673-853B-7E4EC79DD008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990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5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5">
            <a:hlinkClick r:id="" action="ppaction://media"/>
            <a:extLst>
              <a:ext uri="{FF2B5EF4-FFF2-40B4-BE49-F238E27FC236}">
                <a16:creationId xmlns:a16="http://schemas.microsoft.com/office/drawing/2014/main" id="{9CAB091A-4D4F-4D56-AD2B-62225BB722F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06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6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6">
            <a:hlinkClick r:id="" action="ppaction://media"/>
            <a:extLst>
              <a:ext uri="{FF2B5EF4-FFF2-40B4-BE49-F238E27FC236}">
                <a16:creationId xmlns:a16="http://schemas.microsoft.com/office/drawing/2014/main" id="{BA551B63-9795-46AD-AD4F-E5D9D654D57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61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7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7">
            <a:hlinkClick r:id="" action="ppaction://media"/>
            <a:extLst>
              <a:ext uri="{FF2B5EF4-FFF2-40B4-BE49-F238E27FC236}">
                <a16:creationId xmlns:a16="http://schemas.microsoft.com/office/drawing/2014/main" id="{02FF6D17-3B7F-41FF-A026-44065259C7C4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52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8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8">
            <a:hlinkClick r:id="" action="ppaction://media"/>
            <a:extLst>
              <a:ext uri="{FF2B5EF4-FFF2-40B4-BE49-F238E27FC236}">
                <a16:creationId xmlns:a16="http://schemas.microsoft.com/office/drawing/2014/main" id="{B7C49D2E-8481-48C5-982E-FBA05A32864D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81B9EAEB-567D-46AB-BDCF-F0F067B4F97C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2434238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9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9">
            <a:hlinkClick r:id="" action="ppaction://media"/>
            <a:extLst>
              <a:ext uri="{FF2B5EF4-FFF2-40B4-BE49-F238E27FC236}">
                <a16:creationId xmlns:a16="http://schemas.microsoft.com/office/drawing/2014/main" id="{8E5F1F34-6F1E-47AE-832E-FE861F723E2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893"/>
            <a:ext cx="16254413" cy="9143107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0442EF8D-8DD1-4D21-8B66-6BDC9E811030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19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2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 descr="Et bilde som inneholder tegning&#10;&#10;Automatisk generert beskrivelse">
            <a:extLst>
              <a:ext uri="{FF2B5EF4-FFF2-40B4-BE49-F238E27FC236}">
                <a16:creationId xmlns:a16="http://schemas.microsoft.com/office/drawing/2014/main" id="{52AAE27E-7FBA-4ECE-92AB-3A3C39E632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E5FE4CE4-134D-4788-A6F4-BC91B10574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  <p:sp>
        <p:nvSpPr>
          <p:cNvPr id="13" name="TextBox 6">
            <a:extLst>
              <a:ext uri="{FF2B5EF4-FFF2-40B4-BE49-F238E27FC236}">
                <a16:creationId xmlns:a16="http://schemas.microsoft.com/office/drawing/2014/main" id="{57D81D62-A055-4B15-80BD-929468DE16B6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355237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3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 descr="Et bilde som inneholder tegning&#10;&#10;Automatisk generert beskrivelse">
            <a:extLst>
              <a:ext uri="{FF2B5EF4-FFF2-40B4-BE49-F238E27FC236}">
                <a16:creationId xmlns:a16="http://schemas.microsoft.com/office/drawing/2014/main" id="{7932DB0C-BAFA-498B-B552-68CBCFE5CF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1E3279-D715-4827-9A13-05F2C36B5E51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57F43DFE-C8AB-4A89-875F-908F84F621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90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4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 descr="Et bilde som inneholder tegning&#10;&#10;Automatisk generert beskrivelse">
            <a:extLst>
              <a:ext uri="{FF2B5EF4-FFF2-40B4-BE49-F238E27FC236}">
                <a16:creationId xmlns:a16="http://schemas.microsoft.com/office/drawing/2014/main" id="{F68E54C7-4E92-4D7E-AE3A-BBBEE9879B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BBDBD0-71F1-4AEB-9367-24166E6A24AD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BCAC403A-A759-4525-ACE7-2FACC03B96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51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5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>
            <a:extLst>
              <a:ext uri="{FF2B5EF4-FFF2-40B4-BE49-F238E27FC236}">
                <a16:creationId xmlns:a16="http://schemas.microsoft.com/office/drawing/2014/main" id="{698C1FA3-9361-4B71-8FB6-9F9D34E83C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E90904-DBBA-4AD3-8739-C68A030E86D8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76DF188-501B-4BE2-A848-80262AE5DE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74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6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 descr="Et bilde som inneholder tegning&#10;&#10;Automatisk generert beskrivelse">
            <a:extLst>
              <a:ext uri="{FF2B5EF4-FFF2-40B4-BE49-F238E27FC236}">
                <a16:creationId xmlns:a16="http://schemas.microsoft.com/office/drawing/2014/main" id="{C1421C68-4400-4B62-A3FC-DFDD0D1A83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4BDA1AFF-68C0-4650-8E52-6263233596B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F730FB02-9270-497B-BF5B-66B5BB7B62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55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7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7D83A18E-4B0C-454E-81E7-91F1C4D484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E90904-DBBA-4AD3-8739-C68A030E86D8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76DF188-501B-4BE2-A848-80262AE5DE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10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2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35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6924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2364232" y="2453731"/>
            <a:ext cx="12295197" cy="57648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181061CB-D839-4951-9933-63329988FFBC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7DA5B237-216F-496A-9C1D-773EFC9118DD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164385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07" r:id="rId2"/>
    <p:sldLayoutId id="2147483717" r:id="rId3"/>
    <p:sldLayoutId id="2147483713" r:id="rId4"/>
    <p:sldLayoutId id="2147483721" r:id="rId5"/>
    <p:sldLayoutId id="2147483720" r:id="rId6"/>
    <p:sldLayoutId id="2147483719" r:id="rId7"/>
    <p:sldLayoutId id="2147483718" r:id="rId8"/>
    <p:sldLayoutId id="2147483735" r:id="rId9"/>
    <p:sldLayoutId id="2147483736" r:id="rId10"/>
    <p:sldLayoutId id="2147483737" r:id="rId11"/>
    <p:sldLayoutId id="2147483650" r:id="rId12"/>
    <p:sldLayoutId id="2147483652" r:id="rId13"/>
    <p:sldLayoutId id="2147483657" r:id="rId14"/>
    <p:sldLayoutId id="2147483656" r:id="rId15"/>
    <p:sldLayoutId id="2147483669" r:id="rId16"/>
    <p:sldLayoutId id="2147483658" r:id="rId17"/>
    <p:sldLayoutId id="2147483659" r:id="rId18"/>
    <p:sldLayoutId id="2147483722" r:id="rId19"/>
    <p:sldLayoutId id="2147483651" r:id="rId20"/>
    <p:sldLayoutId id="2147483671" r:id="rId2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1219085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dk2"/>
          </a:solidFill>
          <a:latin typeface="+mj-lt"/>
          <a:ea typeface="+mj-ea"/>
          <a:cs typeface="+mj-cs"/>
        </a:defRPr>
      </a:lvl1pPr>
    </p:titleStyle>
    <p:bodyStyle>
      <a:lvl1pPr marL="540000" indent="-540000" algn="l" defTabSz="1219085" rtl="0" eaLnBrk="1" latinLnBrk="0" hangingPunct="1">
        <a:lnSpc>
          <a:spcPct val="100000"/>
        </a:lnSpc>
        <a:spcBef>
          <a:spcPts val="2500"/>
        </a:spcBef>
        <a:buClr>
          <a:schemeClr val="accent3"/>
        </a:buClr>
        <a:buFont typeface="Arial" panose="020B0604020202020204" pitchFamily="34" charset="0"/>
        <a:buChar char="•"/>
        <a:defRPr sz="3600" kern="1200">
          <a:solidFill>
            <a:schemeClr val="tx2"/>
          </a:solidFill>
          <a:latin typeface="+mn-lt"/>
          <a:ea typeface="+mn-ea"/>
          <a:cs typeface="+mn-cs"/>
        </a:defRPr>
      </a:lvl1pPr>
      <a:lvl2pPr marL="1111500" indent="-5715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1471500" indent="-5715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3pPr>
      <a:lvl4pPr marL="1717200" indent="-4572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2077200" indent="-4572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3352484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027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69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112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8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2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7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1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5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9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41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6">
            <a:extLst>
              <a:ext uri="{FF2B5EF4-FFF2-40B4-BE49-F238E27FC236}">
                <a16:creationId xmlns:a16="http://schemas.microsoft.com/office/drawing/2014/main" id="{86B62DA1-65D5-497C-AF34-21B9EF27415A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6924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2364232" y="2453731"/>
            <a:ext cx="12295197" cy="57648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181061CB-D839-4951-9933-63329988FFB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001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</p:sldLayoutIdLst>
  <p:txStyles>
    <p:titleStyle>
      <a:lvl1pPr algn="l" defTabSz="1219085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dk2"/>
          </a:solidFill>
          <a:latin typeface="+mj-lt"/>
          <a:ea typeface="+mj-ea"/>
          <a:cs typeface="+mj-cs"/>
        </a:defRPr>
      </a:lvl1pPr>
    </p:titleStyle>
    <p:bodyStyle>
      <a:lvl1pPr marL="540000" indent="-540000" algn="l" defTabSz="1219085" rtl="0" eaLnBrk="1" latinLnBrk="0" hangingPunct="1">
        <a:lnSpc>
          <a:spcPct val="100000"/>
        </a:lnSpc>
        <a:spcBef>
          <a:spcPts val="2500"/>
        </a:spcBef>
        <a:buClr>
          <a:schemeClr val="accent3"/>
        </a:buClr>
        <a:buFont typeface="Arial" panose="020B0604020202020204" pitchFamily="34" charset="0"/>
        <a:buChar char="•"/>
        <a:defRPr sz="3600" kern="1200">
          <a:solidFill>
            <a:schemeClr val="tx2"/>
          </a:solidFill>
          <a:latin typeface="+mn-lt"/>
          <a:ea typeface="+mn-ea"/>
          <a:cs typeface="+mn-cs"/>
        </a:defRPr>
      </a:lvl1pPr>
      <a:lvl2pPr marL="1111500" indent="-5715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1471500" indent="-5715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3pPr>
      <a:lvl4pPr marL="1717200" indent="-4572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2077200" indent="-4572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3352484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027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69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112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8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2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7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1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5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9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41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6">
            <a:extLst>
              <a:ext uri="{FF2B5EF4-FFF2-40B4-BE49-F238E27FC236}">
                <a16:creationId xmlns:a16="http://schemas.microsoft.com/office/drawing/2014/main" id="{86B62DA1-65D5-497C-AF34-21B9EF27415A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6924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2364232" y="2453731"/>
            <a:ext cx="12295197" cy="57648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181061CB-D839-4951-9933-63329988FFB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514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</p:sldLayoutIdLst>
  <p:txStyles>
    <p:titleStyle>
      <a:lvl1pPr algn="l" defTabSz="1219085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dk2"/>
          </a:solidFill>
          <a:latin typeface="+mj-lt"/>
          <a:ea typeface="+mj-ea"/>
          <a:cs typeface="+mj-cs"/>
        </a:defRPr>
      </a:lvl1pPr>
    </p:titleStyle>
    <p:bodyStyle>
      <a:lvl1pPr marL="540000" indent="-540000" algn="l" defTabSz="1219085" rtl="0" eaLnBrk="1" latinLnBrk="0" hangingPunct="1">
        <a:lnSpc>
          <a:spcPct val="100000"/>
        </a:lnSpc>
        <a:spcBef>
          <a:spcPts val="2500"/>
        </a:spcBef>
        <a:buClr>
          <a:schemeClr val="accent3"/>
        </a:buClr>
        <a:buFont typeface="Arial" panose="020B0604020202020204" pitchFamily="34" charset="0"/>
        <a:buChar char="•"/>
        <a:defRPr sz="3600" kern="1200">
          <a:solidFill>
            <a:schemeClr val="tx2"/>
          </a:solidFill>
          <a:latin typeface="+mn-lt"/>
          <a:ea typeface="+mn-ea"/>
          <a:cs typeface="+mn-cs"/>
        </a:defRPr>
      </a:lvl1pPr>
      <a:lvl2pPr marL="1111500" indent="-5715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1471500" indent="-5715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3pPr>
      <a:lvl4pPr marL="1717200" indent="-4572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2077200" indent="-4572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3352484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027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69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112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8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2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7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1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5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9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41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B8C20A48-9FA4-4C14-A361-E46B3567FA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16279" y="4833236"/>
            <a:ext cx="12238134" cy="1530351"/>
          </a:xfrm>
        </p:spPr>
        <p:txBody>
          <a:bodyPr>
            <a:normAutofit/>
          </a:bodyPr>
          <a:lstStyle/>
          <a:p>
            <a:r>
              <a:rPr lang="nn-NO" b="1" dirty="0">
                <a:latin typeface="Arial" charset="0"/>
                <a:cs typeface="Arial" charset="0"/>
              </a:rPr>
              <a:t>Lær å logge inn til </a:t>
            </a:r>
            <a:r>
              <a:rPr lang="nn-NO" b="1" dirty="0" err="1">
                <a:latin typeface="Arial" charset="0"/>
                <a:cs typeface="Arial" charset="0"/>
              </a:rPr>
              <a:t>offentlige</a:t>
            </a:r>
            <a:r>
              <a:rPr lang="nn-NO" b="1" dirty="0">
                <a:latin typeface="Arial" charset="0"/>
                <a:cs typeface="Arial" charset="0"/>
              </a:rPr>
              <a:t> </a:t>
            </a:r>
            <a:r>
              <a:rPr lang="nn-NO" b="1" dirty="0" err="1">
                <a:latin typeface="Arial" charset="0"/>
                <a:cs typeface="Arial" charset="0"/>
              </a:rPr>
              <a:t>tjenester</a:t>
            </a:r>
            <a:r>
              <a:rPr lang="nn-NO" b="1" dirty="0">
                <a:latin typeface="Arial" charset="0"/>
                <a:cs typeface="Arial" charset="0"/>
              </a:rPr>
              <a:t> med </a:t>
            </a:r>
            <a:r>
              <a:rPr lang="nn-NO" b="1" dirty="0" err="1">
                <a:latin typeface="Arial" charset="0"/>
                <a:cs typeface="Arial" charset="0"/>
              </a:rPr>
              <a:t>BankID</a:t>
            </a:r>
            <a:r>
              <a:rPr lang="nn-NO" b="1" dirty="0">
                <a:latin typeface="Arial" charset="0"/>
                <a:cs typeface="Arial" charset="0"/>
              </a:rPr>
              <a:t> på mobil</a:t>
            </a:r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79DB32D4-3503-4F76-824D-80734728B8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326" y="3611336"/>
            <a:ext cx="1918099" cy="1221900"/>
          </a:xfrm>
          <a:prstGeom prst="wedgeEllipseCallout">
            <a:avLst>
              <a:gd name="adj1" fmla="val 51229"/>
              <a:gd name="adj2" fmla="val 33502"/>
            </a:avLst>
          </a:prstGeom>
        </p:spPr>
      </p:pic>
    </p:spTree>
    <p:extLst>
      <p:ext uri="{BB962C8B-B14F-4D97-AF65-F5344CB8AC3E}">
        <p14:creationId xmlns:p14="http://schemas.microsoft.com/office/powerpoint/2010/main" val="292505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chemeClr val="accent1"/>
                </a:solidFill>
              </a:rPr>
              <a:t>Skriv inn mobilnummer og fødselsdato</a:t>
            </a:r>
          </a:p>
        </p:txBody>
      </p:sp>
      <p:sp>
        <p:nvSpPr>
          <p:cNvPr id="9" name="TekstSylinder 8"/>
          <p:cNvSpPr txBox="1"/>
          <p:nvPr/>
        </p:nvSpPr>
        <p:spPr>
          <a:xfrm>
            <a:off x="1895475" y="3240259"/>
            <a:ext cx="449798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54" indent="-457154">
              <a:buClr>
                <a:schemeClr val="accent1">
                  <a:lumMod val="60000"/>
                  <a:lumOff val="40000"/>
                </a:schemeClr>
              </a:buClr>
              <a:buFont typeface="+mj-lt"/>
              <a:buAutoNum type="arabicPeriod"/>
            </a:pPr>
            <a:r>
              <a:rPr lang="nb-NO" sz="3200" dirty="0"/>
              <a:t>Skriv inn mobilnummeret ditt</a:t>
            </a:r>
          </a:p>
          <a:p>
            <a:pPr marL="457154" indent="-457154">
              <a:buClr>
                <a:schemeClr val="accent1">
                  <a:lumMod val="60000"/>
                  <a:lumOff val="40000"/>
                </a:schemeClr>
              </a:buClr>
              <a:buFont typeface="+mj-lt"/>
              <a:buAutoNum type="arabicPeriod"/>
            </a:pPr>
            <a:endParaRPr lang="nb-NO" sz="3200" dirty="0"/>
          </a:p>
          <a:p>
            <a:pPr marL="457154" indent="-457154">
              <a:buClr>
                <a:schemeClr val="accent1">
                  <a:lumMod val="60000"/>
                  <a:lumOff val="40000"/>
                </a:schemeClr>
              </a:buClr>
              <a:buFont typeface="+mj-lt"/>
              <a:buAutoNum type="arabicPeriod"/>
            </a:pPr>
            <a:r>
              <a:rPr lang="nb-NO" sz="3200" dirty="0"/>
              <a:t>Skriv inn fødselsdato</a:t>
            </a:r>
          </a:p>
          <a:p>
            <a:pPr marL="457154" indent="-457154">
              <a:buClr>
                <a:schemeClr val="accent1">
                  <a:lumMod val="60000"/>
                  <a:lumOff val="40000"/>
                </a:schemeClr>
              </a:buClr>
              <a:buFont typeface="+mj-lt"/>
              <a:buAutoNum type="arabicPeriod"/>
            </a:pPr>
            <a:endParaRPr lang="nb-NO" sz="3200" dirty="0"/>
          </a:p>
          <a:p>
            <a:pPr marL="457154" indent="-457154">
              <a:buClr>
                <a:schemeClr val="accent1">
                  <a:lumMod val="60000"/>
                  <a:lumOff val="40000"/>
                </a:schemeClr>
              </a:buClr>
              <a:buFont typeface="+mj-lt"/>
              <a:buAutoNum type="arabicPeriod"/>
            </a:pPr>
            <a:r>
              <a:rPr lang="nb-NO" sz="3200" dirty="0"/>
              <a:t>Klikk på knappen NESTE</a:t>
            </a:r>
            <a:r>
              <a:rPr lang="nb-NO" sz="3018" dirty="0"/>
              <a:t> 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B65D93D-3610-4E1E-A74B-2548AE5D8B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7278" y="2418500"/>
            <a:ext cx="5817843" cy="65731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6DC2C2C6-AD37-4914-98BB-7F480EFFD1D3}"/>
              </a:ext>
            </a:extLst>
          </p:cNvPr>
          <p:cNvSpPr/>
          <p:nvPr/>
        </p:nvSpPr>
        <p:spPr>
          <a:xfrm>
            <a:off x="7159970" y="4836783"/>
            <a:ext cx="2080266" cy="86826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3018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C84846AE-0EAD-4894-BF65-482439E4000D}"/>
              </a:ext>
            </a:extLst>
          </p:cNvPr>
          <p:cNvSpPr/>
          <p:nvPr/>
        </p:nvSpPr>
        <p:spPr>
          <a:xfrm>
            <a:off x="7159970" y="6045924"/>
            <a:ext cx="2080266" cy="86826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3018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B87F355F-5AC3-49D5-97D4-D36524FA4712}"/>
              </a:ext>
            </a:extLst>
          </p:cNvPr>
          <p:cNvSpPr/>
          <p:nvPr/>
        </p:nvSpPr>
        <p:spPr>
          <a:xfrm>
            <a:off x="10258425" y="7228910"/>
            <a:ext cx="2080266" cy="86826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3018"/>
          </a:p>
        </p:txBody>
      </p:sp>
    </p:spTree>
    <p:extLst>
      <p:ext uri="{BB962C8B-B14F-4D97-AF65-F5344CB8AC3E}">
        <p14:creationId xmlns:p14="http://schemas.microsoft.com/office/powerpoint/2010/main" val="95016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08969" y="451472"/>
            <a:ext cx="14628971" cy="1523851"/>
          </a:xfrm>
        </p:spPr>
        <p:txBody>
          <a:bodyPr/>
          <a:lstStyle/>
          <a:p>
            <a:r>
              <a:rPr lang="nb-NO" dirty="0">
                <a:solidFill>
                  <a:schemeClr val="accent1"/>
                </a:solidFill>
              </a:rPr>
              <a:t>Sjekk at </a:t>
            </a:r>
            <a:r>
              <a:rPr lang="nb-NO" dirty="0" err="1">
                <a:solidFill>
                  <a:schemeClr val="accent1"/>
                </a:solidFill>
              </a:rPr>
              <a:t>referanseord</a:t>
            </a:r>
            <a:r>
              <a:rPr lang="nb-NO" dirty="0">
                <a:solidFill>
                  <a:schemeClr val="accent1"/>
                </a:solidFill>
              </a:rPr>
              <a:t> på mobil og innlogging er lik</a:t>
            </a:r>
            <a:endParaRPr lang="nn-NO" dirty="0">
              <a:solidFill>
                <a:schemeClr val="accent1"/>
              </a:solidFill>
            </a:endParaRPr>
          </a:p>
        </p:txBody>
      </p:sp>
      <p:sp>
        <p:nvSpPr>
          <p:cNvPr id="16" name="Bildeforklaring formet som en ellipse 15"/>
          <p:cNvSpPr/>
          <p:nvPr/>
        </p:nvSpPr>
        <p:spPr>
          <a:xfrm rot="10800000" flipH="1" flipV="1">
            <a:off x="11235556" y="5375564"/>
            <a:ext cx="4102384" cy="2742027"/>
          </a:xfrm>
          <a:prstGeom prst="wedgeEllipseCallout">
            <a:avLst>
              <a:gd name="adj1" fmla="val -55643"/>
              <a:gd name="adj2" fmla="val 26209"/>
            </a:avLst>
          </a:prstGeom>
          <a:solidFill>
            <a:schemeClr val="bg2">
              <a:lumMod val="9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sz="3018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kstSylinder 16"/>
          <p:cNvSpPr txBox="1"/>
          <p:nvPr/>
        </p:nvSpPr>
        <p:spPr>
          <a:xfrm>
            <a:off x="11655006" y="5757435"/>
            <a:ext cx="326348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3200" dirty="0">
                <a:latin typeface="Arial" panose="020B0604020202020204" pitchFamily="34" charset="0"/>
                <a:cs typeface="Arial" panose="020B0604020202020204" pitchFamily="34" charset="0"/>
              </a:rPr>
              <a:t>Klikk «godta» på mobilen dersom referanseordet stemmer</a:t>
            </a:r>
            <a:endParaRPr lang="nb-NO" sz="3018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24B833E7-BDCE-4534-94D2-D4A66BA914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69" y="2340753"/>
            <a:ext cx="9716519" cy="647768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7A416D4C-09CE-4013-AA8E-DF06CF187E0C}"/>
              </a:ext>
            </a:extLst>
          </p:cNvPr>
          <p:cNvSpPr/>
          <p:nvPr/>
        </p:nvSpPr>
        <p:spPr>
          <a:xfrm>
            <a:off x="8730343" y="7819538"/>
            <a:ext cx="1415144" cy="7148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3018"/>
          </a:p>
        </p:txBody>
      </p:sp>
    </p:spTree>
    <p:extLst>
      <p:ext uri="{BB962C8B-B14F-4D97-AF65-F5344CB8AC3E}">
        <p14:creationId xmlns:p14="http://schemas.microsoft.com/office/powerpoint/2010/main" val="257617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chemeClr val="accent1"/>
                </a:solidFill>
              </a:rPr>
              <a:t>Skriv inn den </a:t>
            </a:r>
            <a:r>
              <a:rPr lang="nb-NO">
                <a:solidFill>
                  <a:schemeClr val="accent1"/>
                </a:solidFill>
              </a:rPr>
              <a:t>personlige PIN-koden </a:t>
            </a:r>
            <a:r>
              <a:rPr lang="nb-NO" dirty="0">
                <a:solidFill>
                  <a:schemeClr val="accent1"/>
                </a:solidFill>
              </a:rPr>
              <a:t>din</a:t>
            </a:r>
          </a:p>
        </p:txBody>
      </p:sp>
      <p:sp>
        <p:nvSpPr>
          <p:cNvPr id="9" name="Bildeforklaring formet som en ellipse 8"/>
          <p:cNvSpPr/>
          <p:nvPr/>
        </p:nvSpPr>
        <p:spPr>
          <a:xfrm>
            <a:off x="8189907" y="2857739"/>
            <a:ext cx="5327480" cy="5327480"/>
          </a:xfrm>
          <a:prstGeom prst="wedgeEllipseCallout">
            <a:avLst>
              <a:gd name="adj1" fmla="val -59174"/>
              <a:gd name="adj2" fmla="val -1373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658" t="86" r="-20524" b="-804"/>
            </a:stretch>
          </a:blipFill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sz="3018"/>
          </a:p>
        </p:txBody>
      </p:sp>
      <p:sp>
        <p:nvSpPr>
          <p:cNvPr id="11" name="TekstSylinder 10"/>
          <p:cNvSpPr txBox="1"/>
          <p:nvPr/>
        </p:nvSpPr>
        <p:spPr>
          <a:xfrm>
            <a:off x="1800225" y="3463633"/>
            <a:ext cx="626428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539" indent="-609539">
              <a:buClr>
                <a:schemeClr val="accent1">
                  <a:lumMod val="60000"/>
                  <a:lumOff val="40000"/>
                </a:schemeClr>
              </a:buClr>
              <a:buFont typeface="+mj-lt"/>
              <a:buAutoNum type="arabicPeriod"/>
            </a:pPr>
            <a:r>
              <a:rPr lang="nn-NO" sz="3200" dirty="0"/>
              <a:t>«Tast ID-PIN», koden du har laget</a:t>
            </a:r>
          </a:p>
          <a:p>
            <a:pPr marL="457154" indent="-457154">
              <a:buClr>
                <a:schemeClr val="accent1">
                  <a:lumMod val="60000"/>
                  <a:lumOff val="40000"/>
                </a:schemeClr>
              </a:buClr>
              <a:buFont typeface="+mj-lt"/>
              <a:buAutoNum type="arabicPeriod"/>
            </a:pPr>
            <a:endParaRPr lang="nb-NO" sz="3200" dirty="0"/>
          </a:p>
          <a:p>
            <a:pPr marL="609539" indent="-609539">
              <a:buClr>
                <a:schemeClr val="accent1">
                  <a:lumMod val="60000"/>
                  <a:lumOff val="40000"/>
                </a:schemeClr>
              </a:buClr>
              <a:buFont typeface="+mj-lt"/>
              <a:buAutoNum type="arabicPeriod"/>
            </a:pPr>
            <a:r>
              <a:rPr lang="nb-NO" sz="3200" dirty="0"/>
              <a:t>Klikk på «Send»</a:t>
            </a:r>
          </a:p>
          <a:p>
            <a:pPr marL="457154" indent="-457154">
              <a:buFont typeface="+mj-lt"/>
              <a:buAutoNum type="arabicPeriod"/>
            </a:pPr>
            <a:endParaRPr lang="nb-NO" sz="3200" dirty="0"/>
          </a:p>
          <a:p>
            <a:pPr marL="457154" indent="-457154">
              <a:buFont typeface="+mj-lt"/>
              <a:buAutoNum type="arabicPeriod"/>
            </a:pPr>
            <a:endParaRPr lang="nb-NO" sz="3200" dirty="0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1392DE80-6076-4C2F-8A18-2AD351E5B178}"/>
              </a:ext>
            </a:extLst>
          </p:cNvPr>
          <p:cNvSpPr/>
          <p:nvPr/>
        </p:nvSpPr>
        <p:spPr>
          <a:xfrm>
            <a:off x="11153775" y="6318983"/>
            <a:ext cx="1647825" cy="6533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3018"/>
          </a:p>
        </p:txBody>
      </p:sp>
    </p:spTree>
    <p:extLst>
      <p:ext uri="{BB962C8B-B14F-4D97-AF65-F5344CB8AC3E}">
        <p14:creationId xmlns:p14="http://schemas.microsoft.com/office/powerpoint/2010/main" val="229620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>
                <a:solidFill>
                  <a:schemeClr val="accent1"/>
                </a:solidFill>
              </a:rPr>
              <a:t>Du er nå </a:t>
            </a:r>
            <a:r>
              <a:rPr lang="nn-NO" dirty="0" err="1">
                <a:solidFill>
                  <a:schemeClr val="accent1"/>
                </a:solidFill>
              </a:rPr>
              <a:t>logget</a:t>
            </a:r>
            <a:r>
              <a:rPr lang="nn-NO" dirty="0">
                <a:solidFill>
                  <a:schemeClr val="accent1"/>
                </a:solidFill>
              </a:rPr>
              <a:t> inn til NAV sine </a:t>
            </a:r>
            <a:r>
              <a:rPr lang="nn-NO" dirty="0" err="1">
                <a:solidFill>
                  <a:schemeClr val="accent1"/>
                </a:solidFill>
              </a:rPr>
              <a:t>tjenester</a:t>
            </a:r>
            <a:endParaRPr lang="nn-NO" dirty="0">
              <a:solidFill>
                <a:schemeClr val="accent1"/>
              </a:solidFill>
            </a:endParaRP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E51218C6-2A1D-4423-809D-769DD6A6D3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599" y="2458530"/>
            <a:ext cx="7993633" cy="65511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4" name="Bildeforklaring formet som en ellipse 4">
            <a:extLst>
              <a:ext uri="{FF2B5EF4-FFF2-40B4-BE49-F238E27FC236}">
                <a16:creationId xmlns:a16="http://schemas.microsoft.com/office/drawing/2014/main" id="{BF326C8A-016F-424A-8110-4004D1B76695}"/>
              </a:ext>
            </a:extLst>
          </p:cNvPr>
          <p:cNvSpPr/>
          <p:nvPr/>
        </p:nvSpPr>
        <p:spPr>
          <a:xfrm rot="13978349" flipH="1" flipV="1">
            <a:off x="11479552" y="4000353"/>
            <a:ext cx="2069562" cy="2095815"/>
          </a:xfrm>
          <a:prstGeom prst="wedgeEllipseCallout">
            <a:avLst>
              <a:gd name="adj1" fmla="val -61480"/>
              <a:gd name="adj2" fmla="val 69356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n-NO" dirty="0"/>
          </a:p>
          <a:p>
            <a:pPr marL="0" indent="0">
              <a:buNone/>
            </a:pPr>
            <a:endParaRPr lang="nn-NO" dirty="0">
              <a:solidFill>
                <a:schemeClr val="tx1"/>
              </a:solidFill>
            </a:endParaRP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53D50CB7-2B39-43F1-A6A6-32B4B63A7EC7}"/>
              </a:ext>
            </a:extLst>
          </p:cNvPr>
          <p:cNvSpPr txBox="1"/>
          <p:nvPr/>
        </p:nvSpPr>
        <p:spPr>
          <a:xfrm>
            <a:off x="11560228" y="4267200"/>
            <a:ext cx="19271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n-NO" sz="2000" dirty="0"/>
              <a:t>Dine </a:t>
            </a:r>
            <a:r>
              <a:rPr lang="nn-NO" sz="2000" dirty="0" err="1"/>
              <a:t>personlige</a:t>
            </a:r>
            <a:r>
              <a:rPr lang="nn-NO" sz="2000" dirty="0"/>
              <a:t> </a:t>
            </a:r>
            <a:r>
              <a:rPr lang="nn-NO" sz="2000" dirty="0" err="1"/>
              <a:t>tjenester</a:t>
            </a:r>
            <a:r>
              <a:rPr lang="nn-NO" sz="2000" dirty="0"/>
              <a:t> hos NAV</a:t>
            </a:r>
          </a:p>
        </p:txBody>
      </p:sp>
    </p:spTree>
    <p:extLst>
      <p:ext uri="{BB962C8B-B14F-4D97-AF65-F5344CB8AC3E}">
        <p14:creationId xmlns:p14="http://schemas.microsoft.com/office/powerpoint/2010/main" val="149769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FA40CE5-8168-4A7D-89A0-0685A78E5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>
                <a:solidFill>
                  <a:schemeClr val="accent1"/>
                </a:solidFill>
              </a:rPr>
              <a:t>Finn </a:t>
            </a:r>
            <a:r>
              <a:rPr lang="nn-NO" dirty="0" err="1">
                <a:solidFill>
                  <a:schemeClr val="accent1"/>
                </a:solidFill>
              </a:rPr>
              <a:t>offentlige</a:t>
            </a:r>
            <a:r>
              <a:rPr lang="nn-NO" dirty="0">
                <a:solidFill>
                  <a:schemeClr val="accent1"/>
                </a:solidFill>
              </a:rPr>
              <a:t> </a:t>
            </a:r>
            <a:r>
              <a:rPr lang="nn-NO" dirty="0" err="1">
                <a:solidFill>
                  <a:schemeClr val="accent1"/>
                </a:solidFill>
              </a:rPr>
              <a:t>tjenester</a:t>
            </a:r>
            <a:r>
              <a:rPr lang="nn-NO" dirty="0">
                <a:solidFill>
                  <a:schemeClr val="accent1"/>
                </a:solidFill>
              </a:rPr>
              <a:t> på www.norge.no</a:t>
            </a:r>
            <a:endParaRPr lang="nn-NO" dirty="0"/>
          </a:p>
        </p:txBody>
      </p:sp>
      <p:sp>
        <p:nvSpPr>
          <p:cNvPr id="6" name="Bildeforklaring formet som en ellipse 6">
            <a:extLst>
              <a:ext uri="{FF2B5EF4-FFF2-40B4-BE49-F238E27FC236}">
                <a16:creationId xmlns:a16="http://schemas.microsoft.com/office/drawing/2014/main" id="{D586F47B-B3D2-45C8-8B12-C742022612FC}"/>
              </a:ext>
            </a:extLst>
          </p:cNvPr>
          <p:cNvSpPr/>
          <p:nvPr/>
        </p:nvSpPr>
        <p:spPr>
          <a:xfrm rot="10800000" flipH="1" flipV="1">
            <a:off x="-134040" y="2452171"/>
            <a:ext cx="3494366" cy="3206555"/>
          </a:xfrm>
          <a:prstGeom prst="wedgeEllipseCallout">
            <a:avLst>
              <a:gd name="adj1" fmla="val 56648"/>
              <a:gd name="adj2" fmla="val -37777"/>
            </a:avLst>
          </a:prstGeom>
          <a:solidFill>
            <a:schemeClr val="bg2">
              <a:lumMod val="9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sz="2800" dirty="0">
                <a:solidFill>
                  <a:schemeClr val="tx1"/>
                </a:solidFill>
              </a:rPr>
              <a:t>Skriv inn www.norge.no </a:t>
            </a:r>
            <a:br>
              <a:rPr lang="nn-NO" sz="2800" dirty="0">
                <a:solidFill>
                  <a:schemeClr val="tx1"/>
                </a:solidFill>
              </a:rPr>
            </a:br>
            <a:r>
              <a:rPr lang="nn-NO" sz="2800" dirty="0">
                <a:solidFill>
                  <a:schemeClr val="tx1"/>
                </a:solidFill>
              </a:rPr>
              <a:t>i </a:t>
            </a:r>
            <a:r>
              <a:rPr lang="nn-NO" sz="2800" dirty="0" err="1">
                <a:solidFill>
                  <a:schemeClr val="tx1"/>
                </a:solidFill>
              </a:rPr>
              <a:t>adresselinjen</a:t>
            </a:r>
            <a:r>
              <a:rPr lang="nn-NO" sz="2800" dirty="0">
                <a:solidFill>
                  <a:schemeClr val="tx1"/>
                </a:solidFill>
              </a:rPr>
              <a:t> i </a:t>
            </a:r>
            <a:r>
              <a:rPr lang="nn-NO" sz="2800" dirty="0" err="1">
                <a:solidFill>
                  <a:schemeClr val="tx1"/>
                </a:solidFill>
              </a:rPr>
              <a:t>nettleseren</a:t>
            </a:r>
            <a:endParaRPr lang="nn-NO" sz="2800" dirty="0">
              <a:solidFill>
                <a:schemeClr val="tx1"/>
              </a:solidFill>
            </a:endParaRP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A45C41F7-BF6C-4997-B6CD-AD4176107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541" y="2700992"/>
            <a:ext cx="8983329" cy="623021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7661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>
                <a:solidFill>
                  <a:schemeClr val="accent1"/>
                </a:solidFill>
              </a:rPr>
              <a:t>Du finner </a:t>
            </a:r>
            <a:r>
              <a:rPr lang="nn-NO" dirty="0">
                <a:solidFill>
                  <a:schemeClr val="accent1"/>
                </a:solidFill>
              </a:rPr>
              <a:t>hjelp til </a:t>
            </a:r>
            <a:r>
              <a:rPr lang="nn-NO" dirty="0" err="1">
                <a:solidFill>
                  <a:schemeClr val="accent1"/>
                </a:solidFill>
              </a:rPr>
              <a:t>innlogging</a:t>
            </a:r>
            <a:r>
              <a:rPr lang="nn-NO" dirty="0">
                <a:solidFill>
                  <a:schemeClr val="accent1"/>
                </a:solidFill>
              </a:rPr>
              <a:t> på Norge.no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0630896-4FED-4E12-AC57-7E8BDC27F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9724" y="2316269"/>
            <a:ext cx="8175662" cy="670346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Bildeforklaring formet som en ellipse 10">
            <a:extLst>
              <a:ext uri="{FF2B5EF4-FFF2-40B4-BE49-F238E27FC236}">
                <a16:creationId xmlns:a16="http://schemas.microsoft.com/office/drawing/2014/main" id="{4AD595E0-7602-4EBD-B5E0-29415B251485}"/>
              </a:ext>
            </a:extLst>
          </p:cNvPr>
          <p:cNvSpPr/>
          <p:nvPr/>
        </p:nvSpPr>
        <p:spPr>
          <a:xfrm>
            <a:off x="2364232" y="5678148"/>
            <a:ext cx="3597627" cy="2646835"/>
          </a:xfrm>
          <a:prstGeom prst="wedgeEllipseCallout">
            <a:avLst>
              <a:gd name="adj1" fmla="val 73893"/>
              <a:gd name="adj2" fmla="val 38282"/>
            </a:avLst>
          </a:prstGeom>
          <a:solidFill>
            <a:schemeClr val="bg2">
              <a:lumMod val="9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Brukerstøtte og hjelp for innlogging</a:t>
            </a:r>
          </a:p>
        </p:txBody>
      </p:sp>
    </p:spTree>
    <p:extLst>
      <p:ext uri="{BB962C8B-B14F-4D97-AF65-F5344CB8AC3E}">
        <p14:creationId xmlns:p14="http://schemas.microsoft.com/office/powerpoint/2010/main" val="25408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842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dirty="0">
                <a:solidFill>
                  <a:schemeClr val="accent1"/>
                </a:solidFill>
                <a:latin typeface="Arial" charset="0"/>
                <a:cs typeface="Arial" charset="0"/>
              </a:rPr>
              <a:t>Hva er å logge inn </a:t>
            </a:r>
            <a:r>
              <a:rPr lang="nb-NO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med elektronisk ID</a:t>
            </a:r>
            <a:r>
              <a:rPr lang="nb-NO" dirty="0">
                <a:solidFill>
                  <a:schemeClr val="accent1"/>
                </a:solidFill>
                <a:latin typeface="Arial" charset="0"/>
                <a:cs typeface="Arial" charset="0"/>
              </a:rPr>
              <a:t>?</a:t>
            </a:r>
            <a:endParaRPr lang="en-US" dirty="0">
              <a:solidFill>
                <a:schemeClr val="accent1"/>
              </a:solidFill>
              <a:latin typeface="Arial" charset="0"/>
              <a:cs typeface="Arial" charset="0"/>
            </a:endParaRPr>
          </a:p>
        </p:txBody>
      </p:sp>
      <p:sp>
        <p:nvSpPr>
          <p:cNvPr id="20485" name="Rectangle 3"/>
          <p:cNvSpPr>
            <a:spLocks noGrp="1"/>
          </p:cNvSpPr>
          <p:nvPr>
            <p:ph type="body" idx="1"/>
          </p:nvPr>
        </p:nvSpPr>
        <p:spPr>
          <a:xfrm>
            <a:off x="1784310" y="2230842"/>
            <a:ext cx="6727520" cy="4687154"/>
          </a:xfrm>
        </p:spPr>
        <p:txBody>
          <a:bodyPr/>
          <a:lstStyle/>
          <a:p>
            <a:pPr marL="0" indent="0">
              <a:buNone/>
            </a:pPr>
            <a:endParaRPr lang="nn-NO" dirty="0"/>
          </a:p>
          <a:p>
            <a:r>
              <a:rPr lang="nn-NO" dirty="0"/>
              <a:t> å legitimere seg elektronisk</a:t>
            </a:r>
          </a:p>
          <a:p>
            <a:endParaRPr lang="nn-NO" dirty="0"/>
          </a:p>
          <a:p>
            <a:r>
              <a:rPr lang="nn-NO" dirty="0"/>
              <a:t> å komme inn til</a:t>
            </a:r>
            <a:br>
              <a:rPr lang="nn-NO" dirty="0"/>
            </a:br>
            <a:r>
              <a:rPr lang="nn-NO" dirty="0"/>
              <a:t> </a:t>
            </a:r>
            <a:r>
              <a:rPr lang="nn-NO" dirty="0" err="1"/>
              <a:t>opplysninger</a:t>
            </a:r>
            <a:r>
              <a:rPr lang="nn-NO" dirty="0"/>
              <a:t> om seg </a:t>
            </a:r>
            <a:r>
              <a:rPr lang="nn-NO" dirty="0" err="1"/>
              <a:t>selv</a:t>
            </a:r>
            <a:endParaRPr lang="nn-NO" dirty="0"/>
          </a:p>
          <a:p>
            <a:endParaRPr lang="nn-NO" dirty="0"/>
          </a:p>
        </p:txBody>
      </p:sp>
      <p:sp>
        <p:nvSpPr>
          <p:cNvPr id="3" name="Bildeforklaring formet som en ellipse 2"/>
          <p:cNvSpPr/>
          <p:nvPr/>
        </p:nvSpPr>
        <p:spPr>
          <a:xfrm>
            <a:off x="8899991" y="2133839"/>
            <a:ext cx="5759438" cy="5759438"/>
          </a:xfrm>
          <a:prstGeom prst="wedgeEllipseCallout">
            <a:avLst>
              <a:gd name="adj1" fmla="val -48465"/>
              <a:gd name="adj2" fmla="val -13112"/>
            </a:avLst>
          </a:prstGeom>
          <a:blipFill dpi="0" rotWithShape="1"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accent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sz="3018" dirty="0"/>
          </a:p>
        </p:txBody>
      </p:sp>
      <p:sp>
        <p:nvSpPr>
          <p:cNvPr id="4" name="TekstSylinder 3"/>
          <p:cNvSpPr txBox="1"/>
          <p:nvPr/>
        </p:nvSpPr>
        <p:spPr>
          <a:xfrm>
            <a:off x="9444048" y="3756477"/>
            <a:ext cx="5459376" cy="2553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2666" dirty="0"/>
              <a:t>Eksempel på offentlige </a:t>
            </a:r>
            <a:br>
              <a:rPr lang="nn-NO" sz="2666" dirty="0"/>
            </a:br>
            <a:r>
              <a:rPr lang="nn-NO" sz="2666" dirty="0" err="1"/>
              <a:t>tjenester</a:t>
            </a:r>
            <a:r>
              <a:rPr lang="nn-NO" sz="2666" dirty="0"/>
              <a:t> på nett:</a:t>
            </a:r>
          </a:p>
          <a:p>
            <a:pPr marL="457154" indent="-457154">
              <a:buFont typeface="Arial" panose="020B0604020202020204" pitchFamily="34" charset="0"/>
              <a:buChar char="•"/>
            </a:pPr>
            <a:r>
              <a:rPr lang="nn-NO" sz="2666" dirty="0"/>
              <a:t>skattemelding fra skatteetaten</a:t>
            </a:r>
          </a:p>
          <a:p>
            <a:pPr marL="457154" indent="-457154">
              <a:buFont typeface="Arial" panose="020B0604020202020204" pitchFamily="34" charset="0"/>
              <a:buChar char="•"/>
            </a:pPr>
            <a:r>
              <a:rPr lang="nn-NO" sz="2666" dirty="0" err="1"/>
              <a:t>reseptene</a:t>
            </a:r>
            <a:r>
              <a:rPr lang="nn-NO" sz="2666" dirty="0"/>
              <a:t> dine på </a:t>
            </a:r>
            <a:r>
              <a:rPr lang="nn-NO" sz="2666" dirty="0" err="1"/>
              <a:t>Helsenorge</a:t>
            </a:r>
            <a:endParaRPr lang="nn-NO" sz="2666" dirty="0"/>
          </a:p>
          <a:p>
            <a:pPr marL="457154" indent="-457154">
              <a:buFont typeface="Arial" panose="020B0604020202020204" pitchFamily="34" charset="0"/>
              <a:buChar char="•"/>
            </a:pPr>
            <a:r>
              <a:rPr lang="nn-NO" sz="2666" dirty="0"/>
              <a:t>pensjonen din </a:t>
            </a:r>
            <a:r>
              <a:rPr lang="nn-NO" sz="2666" dirty="0" err="1"/>
              <a:t>fra</a:t>
            </a:r>
            <a:r>
              <a:rPr lang="nn-NO" sz="2666" dirty="0"/>
              <a:t> NAV</a:t>
            </a:r>
          </a:p>
          <a:p>
            <a:r>
              <a:rPr lang="nn-NO" sz="2666" dirty="0"/>
              <a:t> </a:t>
            </a:r>
            <a:endParaRPr lang="nn-NO" sz="3018" dirty="0"/>
          </a:p>
        </p:txBody>
      </p:sp>
    </p:spTree>
    <p:extLst>
      <p:ext uri="{BB962C8B-B14F-4D97-AF65-F5344CB8AC3E}">
        <p14:creationId xmlns:p14="http://schemas.microsoft.com/office/powerpoint/2010/main" val="199866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08798" y="1442856"/>
            <a:ext cx="12295197" cy="692497"/>
          </a:xfrm>
        </p:spPr>
        <p:txBody>
          <a:bodyPr/>
          <a:lstStyle/>
          <a:p>
            <a:r>
              <a:rPr lang="nn-NO" dirty="0" err="1">
                <a:solidFill>
                  <a:schemeClr val="accent1"/>
                </a:solidFill>
              </a:rPr>
              <a:t>Hvordan</a:t>
            </a:r>
            <a:r>
              <a:rPr lang="nn-NO" dirty="0">
                <a:solidFill>
                  <a:schemeClr val="accent1"/>
                </a:solidFill>
              </a:rPr>
              <a:t> legitimere seg på nett?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008798" y="2568724"/>
            <a:ext cx="7482059" cy="6034028"/>
          </a:xfrm>
        </p:spPr>
        <p:txBody>
          <a:bodyPr/>
          <a:lstStyle/>
          <a:p>
            <a:pPr marL="0" indent="0">
              <a:buNone/>
            </a:pPr>
            <a:r>
              <a:rPr lang="nn-NO" dirty="0"/>
              <a:t>Ved </a:t>
            </a:r>
            <a:r>
              <a:rPr lang="nn-NO" b="1" dirty="0"/>
              <a:t>personlig </a:t>
            </a:r>
            <a:r>
              <a:rPr lang="nn-NO" b="1" dirty="0" err="1"/>
              <a:t>fremmøte</a:t>
            </a:r>
            <a:r>
              <a:rPr lang="nn-NO" b="1" dirty="0"/>
              <a:t> </a:t>
            </a:r>
            <a:r>
              <a:rPr lang="nn-NO" dirty="0"/>
              <a:t>legitimerer du deg med pass, </a:t>
            </a:r>
            <a:r>
              <a:rPr lang="nn-NO" dirty="0" err="1"/>
              <a:t>førerkort</a:t>
            </a:r>
            <a:r>
              <a:rPr lang="nn-NO" dirty="0"/>
              <a:t> eller </a:t>
            </a:r>
            <a:br>
              <a:rPr lang="nn-NO" dirty="0"/>
            </a:br>
            <a:r>
              <a:rPr lang="nn-NO" dirty="0"/>
              <a:t>nasjonalt ID-kort.</a:t>
            </a:r>
          </a:p>
          <a:p>
            <a:pPr marL="0" indent="0">
              <a:buNone/>
            </a:pPr>
            <a:endParaRPr lang="nn-NO" dirty="0"/>
          </a:p>
          <a:p>
            <a:pPr marL="0" indent="0">
              <a:buNone/>
            </a:pPr>
            <a:r>
              <a:rPr lang="nn-NO" b="1" dirty="0"/>
              <a:t>På nettet </a:t>
            </a:r>
            <a:r>
              <a:rPr lang="nn-NO" dirty="0"/>
              <a:t>må du legitimere deg med en personlig elektronisk legitimasjon, </a:t>
            </a:r>
            <a:br>
              <a:rPr lang="nn-NO" dirty="0"/>
            </a:br>
            <a:r>
              <a:rPr lang="nn-NO" dirty="0"/>
              <a:t>som for eksempel </a:t>
            </a:r>
            <a:r>
              <a:rPr lang="nn-NO" dirty="0" err="1"/>
              <a:t>BankID</a:t>
            </a:r>
            <a:r>
              <a:rPr lang="nn-NO" dirty="0"/>
              <a:t> på mobil.</a:t>
            </a:r>
          </a:p>
          <a:p>
            <a:pPr marL="0" indent="0">
              <a:buNone/>
            </a:pPr>
            <a:endParaRPr lang="nn-NO" dirty="0"/>
          </a:p>
          <a:p>
            <a:endParaRPr lang="nn-NO" dirty="0"/>
          </a:p>
        </p:txBody>
      </p:sp>
      <p:sp>
        <p:nvSpPr>
          <p:cNvPr id="5" name="Snakkeboble: oval 4">
            <a:extLst>
              <a:ext uri="{FF2B5EF4-FFF2-40B4-BE49-F238E27FC236}">
                <a16:creationId xmlns:a16="http://schemas.microsoft.com/office/drawing/2014/main" id="{8BE17708-5ACA-4192-94DD-8E2C61981248}"/>
              </a:ext>
            </a:extLst>
          </p:cNvPr>
          <p:cNvSpPr/>
          <p:nvPr/>
        </p:nvSpPr>
        <p:spPr>
          <a:xfrm>
            <a:off x="9579428" y="2307771"/>
            <a:ext cx="5448471" cy="5816009"/>
          </a:xfrm>
          <a:prstGeom prst="wedgeEllipseCallout">
            <a:avLst>
              <a:gd name="adj1" fmla="val -55956"/>
              <a:gd name="adj2" fmla="val 26072"/>
            </a:avLst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>
              <a:blipFill>
                <a:blip r:embed="rId3"/>
                <a:stretch>
                  <a:fillRect/>
                </a:stretch>
              </a:blipFill>
            </a:endParaRPr>
          </a:p>
        </p:txBody>
      </p:sp>
    </p:spTree>
    <p:extLst>
      <p:ext uri="{BB962C8B-B14F-4D97-AF65-F5344CB8AC3E}">
        <p14:creationId xmlns:p14="http://schemas.microsoft.com/office/powerpoint/2010/main" val="137274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09216" y="609989"/>
            <a:ext cx="14628971" cy="1523851"/>
          </a:xfrm>
        </p:spPr>
        <p:txBody>
          <a:bodyPr/>
          <a:lstStyle/>
          <a:p>
            <a:r>
              <a:rPr lang="nn-NO" dirty="0" err="1">
                <a:solidFill>
                  <a:schemeClr val="accent1"/>
                </a:solidFill>
              </a:rPr>
              <a:t>Hva</a:t>
            </a:r>
            <a:r>
              <a:rPr lang="nn-NO" dirty="0">
                <a:solidFill>
                  <a:schemeClr val="accent1"/>
                </a:solidFill>
              </a:rPr>
              <a:t> er </a:t>
            </a:r>
            <a:r>
              <a:rPr lang="nn-NO" dirty="0" err="1">
                <a:solidFill>
                  <a:schemeClr val="accent1"/>
                </a:solidFill>
              </a:rPr>
              <a:t>BankID</a:t>
            </a:r>
            <a:r>
              <a:rPr lang="nn-NO" dirty="0">
                <a:solidFill>
                  <a:schemeClr val="accent1"/>
                </a:solidFill>
              </a:rPr>
              <a:t> på mobil?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09216" y="2499983"/>
            <a:ext cx="7310982" cy="6034028"/>
          </a:xfrm>
        </p:spPr>
        <p:txBody>
          <a:bodyPr/>
          <a:lstStyle/>
          <a:p>
            <a:pPr marL="0" lvl="1" indent="0">
              <a:buNone/>
            </a:pPr>
            <a:endParaRPr lang="nn-NO" sz="3733" dirty="0">
              <a:latin typeface="Arial" charset="0"/>
              <a:cs typeface="Arial" charset="0"/>
            </a:endParaRPr>
          </a:p>
          <a:p>
            <a:pPr marL="0" lvl="1" indent="0">
              <a:buNone/>
            </a:pPr>
            <a:r>
              <a:rPr lang="nn-NO" sz="3733" dirty="0" err="1">
                <a:latin typeface="Arial" charset="0"/>
                <a:cs typeface="Arial" charset="0"/>
              </a:rPr>
              <a:t>BankID</a:t>
            </a:r>
            <a:r>
              <a:rPr lang="nn-NO" sz="3733" dirty="0">
                <a:latin typeface="Arial" charset="0"/>
                <a:cs typeface="Arial" charset="0"/>
              </a:rPr>
              <a:t> på mobil </a:t>
            </a:r>
          </a:p>
          <a:p>
            <a:pPr marL="0" lvl="1" indent="0">
              <a:buNone/>
            </a:pPr>
            <a:r>
              <a:rPr lang="nn-NO" sz="3733" dirty="0">
                <a:latin typeface="Arial" charset="0"/>
                <a:cs typeface="Arial" charset="0"/>
              </a:rPr>
              <a:t>er en personlig </a:t>
            </a:r>
          </a:p>
          <a:p>
            <a:pPr marL="0" lvl="1" indent="0">
              <a:buNone/>
            </a:pPr>
            <a:r>
              <a:rPr lang="nn-NO" sz="3733" b="1" dirty="0">
                <a:latin typeface="Arial" charset="0"/>
                <a:cs typeface="Arial" charset="0"/>
              </a:rPr>
              <a:t>elektronisk legitimasjon</a:t>
            </a:r>
          </a:p>
          <a:p>
            <a:pPr marL="0" lvl="1" indent="0">
              <a:buNone/>
            </a:pPr>
            <a:endParaRPr lang="nn-NO" sz="3733" b="1" dirty="0">
              <a:latin typeface="Arial" charset="0"/>
              <a:cs typeface="Arial" charset="0"/>
            </a:endParaRPr>
          </a:p>
          <a:p>
            <a:pPr marL="0" lvl="1" indent="0">
              <a:buNone/>
            </a:pPr>
            <a:endParaRPr lang="nn-NO" sz="3733" dirty="0">
              <a:latin typeface="Arial" charset="0"/>
              <a:cs typeface="Arial" charset="0"/>
            </a:endParaRPr>
          </a:p>
          <a:p>
            <a:pPr marL="0" indent="0">
              <a:buNone/>
            </a:pPr>
            <a:endParaRPr lang="nn-NO" dirty="0"/>
          </a:p>
        </p:txBody>
      </p:sp>
      <p:sp>
        <p:nvSpPr>
          <p:cNvPr id="9" name="Snakkeboble: oval 8">
            <a:extLst>
              <a:ext uri="{FF2B5EF4-FFF2-40B4-BE49-F238E27FC236}">
                <a16:creationId xmlns:a16="http://schemas.microsoft.com/office/drawing/2014/main" id="{406B644E-AA11-4902-A2ED-6EEA818CF682}"/>
              </a:ext>
            </a:extLst>
          </p:cNvPr>
          <p:cNvSpPr/>
          <p:nvPr/>
        </p:nvSpPr>
        <p:spPr>
          <a:xfrm>
            <a:off x="8617445" y="2133840"/>
            <a:ext cx="6134942" cy="5653417"/>
          </a:xfrm>
          <a:prstGeom prst="wedgeEllipseCallout">
            <a:avLst>
              <a:gd name="adj1" fmla="val -54971"/>
              <a:gd name="adj2" fmla="val -9385"/>
            </a:avLst>
          </a:prstGeom>
          <a:blipFill>
            <a:blip r:embed="rId3"/>
            <a:stretch>
              <a:fillRect/>
            </a:stretch>
          </a:blip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65147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10933" y="1727062"/>
            <a:ext cx="12295197" cy="692497"/>
          </a:xfrm>
        </p:spPr>
        <p:txBody>
          <a:bodyPr/>
          <a:lstStyle/>
          <a:p>
            <a:r>
              <a:rPr lang="nn-NO" dirty="0" err="1">
                <a:solidFill>
                  <a:schemeClr val="accent1"/>
                </a:solidFill>
              </a:rPr>
              <a:t>Hvordan</a:t>
            </a:r>
            <a:r>
              <a:rPr lang="nn-NO" dirty="0">
                <a:solidFill>
                  <a:schemeClr val="accent1"/>
                </a:solidFill>
              </a:rPr>
              <a:t> skaffe seg </a:t>
            </a:r>
            <a:r>
              <a:rPr lang="nn-NO" dirty="0" err="1">
                <a:solidFill>
                  <a:schemeClr val="accent1"/>
                </a:solidFill>
              </a:rPr>
              <a:t>BankID</a:t>
            </a:r>
            <a:r>
              <a:rPr lang="nn-NO" dirty="0">
                <a:solidFill>
                  <a:schemeClr val="accent1"/>
                </a:solidFill>
              </a:rPr>
              <a:t> på mobil?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047853" y="2876789"/>
            <a:ext cx="7268945" cy="6034028"/>
          </a:xfrm>
        </p:spPr>
        <p:txBody>
          <a:bodyPr/>
          <a:lstStyle/>
          <a:p>
            <a:pPr marL="685731" lvl="1" indent="-685731">
              <a:buClr>
                <a:schemeClr val="accent1">
                  <a:lumMod val="60000"/>
                  <a:lumOff val="40000"/>
                </a:schemeClr>
              </a:buClr>
              <a:buFont typeface="+mj-lt"/>
              <a:buAutoNum type="arabicPeriod"/>
            </a:pPr>
            <a:r>
              <a:rPr lang="nn-NO" sz="3733" dirty="0">
                <a:latin typeface="Arial" charset="0"/>
                <a:cs typeface="Arial" charset="0"/>
              </a:rPr>
              <a:t>Ta kontakt med banken din </a:t>
            </a:r>
            <a:br>
              <a:rPr lang="nn-NO" sz="3733" dirty="0">
                <a:latin typeface="Arial" charset="0"/>
                <a:cs typeface="Arial" charset="0"/>
              </a:rPr>
            </a:br>
            <a:r>
              <a:rPr lang="nn-NO" sz="3733" dirty="0">
                <a:latin typeface="Arial" charset="0"/>
                <a:cs typeface="Arial" charset="0"/>
              </a:rPr>
              <a:t>og be om </a:t>
            </a:r>
            <a:r>
              <a:rPr lang="nn-NO" sz="3733" dirty="0" err="1">
                <a:latin typeface="Arial" charset="0"/>
                <a:cs typeface="Arial" charset="0"/>
              </a:rPr>
              <a:t>BankID</a:t>
            </a:r>
            <a:endParaRPr lang="nn-NO" sz="3733" dirty="0">
              <a:latin typeface="Arial" charset="0"/>
              <a:cs typeface="Arial" charset="0"/>
            </a:endParaRPr>
          </a:p>
          <a:p>
            <a:pPr marL="685731" lvl="1" indent="-685731">
              <a:buClr>
                <a:schemeClr val="accent1">
                  <a:lumMod val="60000"/>
                  <a:lumOff val="40000"/>
                </a:schemeClr>
              </a:buClr>
              <a:buFont typeface="+mj-lt"/>
              <a:buAutoNum type="arabicPeriod"/>
            </a:pPr>
            <a:endParaRPr lang="nn-NO" sz="3733" dirty="0">
              <a:latin typeface="Arial" charset="0"/>
              <a:cs typeface="Arial" charset="0"/>
            </a:endParaRPr>
          </a:p>
          <a:p>
            <a:pPr marL="685731" lvl="1" indent="-685731">
              <a:buClr>
                <a:schemeClr val="accent1">
                  <a:lumMod val="60000"/>
                  <a:lumOff val="40000"/>
                </a:schemeClr>
              </a:buClr>
              <a:buFont typeface="+mj-lt"/>
              <a:buAutoNum type="arabicPeriod"/>
            </a:pPr>
            <a:r>
              <a:rPr lang="nn-NO" sz="3733" dirty="0">
                <a:latin typeface="Arial" charset="0"/>
                <a:cs typeface="Arial" charset="0"/>
              </a:rPr>
              <a:t>Banken sender deg en kodebrikke</a:t>
            </a:r>
          </a:p>
          <a:p>
            <a:pPr marL="685731" lvl="1" indent="-685731">
              <a:buClr>
                <a:schemeClr val="accent1">
                  <a:lumMod val="60000"/>
                  <a:lumOff val="40000"/>
                </a:schemeClr>
              </a:buClr>
              <a:buFont typeface="+mj-lt"/>
              <a:buAutoNum type="arabicPeriod"/>
            </a:pPr>
            <a:endParaRPr lang="nn-NO" sz="3733" dirty="0">
              <a:latin typeface="Arial" charset="0"/>
              <a:cs typeface="Arial" charset="0"/>
            </a:endParaRPr>
          </a:p>
          <a:p>
            <a:pPr marL="685731" lvl="1" indent="-685731">
              <a:buClr>
                <a:schemeClr val="accent1">
                  <a:lumMod val="60000"/>
                  <a:lumOff val="40000"/>
                </a:schemeClr>
              </a:buClr>
              <a:buFont typeface="+mj-lt"/>
              <a:buAutoNum type="arabicPeriod"/>
            </a:pPr>
            <a:r>
              <a:rPr lang="nn-NO" sz="3733" dirty="0">
                <a:latin typeface="Arial" charset="0"/>
                <a:cs typeface="Arial" charset="0"/>
              </a:rPr>
              <a:t>Logg inn i nettbanken din med </a:t>
            </a:r>
            <a:r>
              <a:rPr lang="nn-NO" sz="3733" dirty="0" err="1">
                <a:latin typeface="Arial" charset="0"/>
                <a:cs typeface="Arial" charset="0"/>
              </a:rPr>
              <a:t>BankID</a:t>
            </a:r>
            <a:r>
              <a:rPr lang="nn-NO" sz="3733" dirty="0">
                <a:latin typeface="Arial" charset="0"/>
                <a:cs typeface="Arial" charset="0"/>
              </a:rPr>
              <a:t> og aktiver </a:t>
            </a:r>
            <a:r>
              <a:rPr lang="nn-NO" sz="3733" dirty="0" err="1">
                <a:latin typeface="Arial" charset="0"/>
                <a:cs typeface="Arial" charset="0"/>
              </a:rPr>
              <a:t>BankID</a:t>
            </a:r>
            <a:r>
              <a:rPr lang="nn-NO" sz="3733" dirty="0">
                <a:latin typeface="Arial" charset="0"/>
                <a:cs typeface="Arial" charset="0"/>
              </a:rPr>
              <a:t> på mobil</a:t>
            </a:r>
          </a:p>
          <a:p>
            <a:endParaRPr lang="nn-NO" dirty="0"/>
          </a:p>
        </p:txBody>
      </p:sp>
      <p:pic>
        <p:nvPicPr>
          <p:cNvPr id="5" name="Plassholder for bilde 5" descr="Et bilde som inneholder tekst, bærbar PC, innendørs, datamaskin&#10;&#10;Automatisk generert beskrivelse">
            <a:extLst>
              <a:ext uri="{FF2B5EF4-FFF2-40B4-BE49-F238E27FC236}">
                <a16:creationId xmlns:a16="http://schemas.microsoft.com/office/drawing/2014/main" id="{F22A5888-3E07-4418-AC1B-F0646356E7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7" r="12697"/>
          <a:stretch>
            <a:fillRect/>
          </a:stretch>
        </p:blipFill>
        <p:spPr>
          <a:xfrm>
            <a:off x="9187543" y="2876789"/>
            <a:ext cx="5138057" cy="5149993"/>
          </a:xfrm>
          <a:prstGeom prst="wedgeEllipseCallout">
            <a:avLst>
              <a:gd name="adj1" fmla="val -53661"/>
              <a:gd name="adj2" fmla="val 21600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 cap="flat" cmpd="sng" algn="ctr">
            <a:solidFill>
              <a:schemeClr val="tx1"/>
            </a:solidFill>
            <a:prstDash val="solid"/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62843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eforklaring formet som en ellipse 11"/>
          <p:cNvSpPr/>
          <p:nvPr/>
        </p:nvSpPr>
        <p:spPr>
          <a:xfrm rot="10956564" flipV="1">
            <a:off x="9704852" y="2566001"/>
            <a:ext cx="3950428" cy="2687664"/>
          </a:xfrm>
          <a:prstGeom prst="wedgeEllipseCallout">
            <a:avLst>
              <a:gd name="adj1" fmla="val 61645"/>
              <a:gd name="adj2" fmla="val 25311"/>
            </a:avLst>
          </a:prstGeom>
          <a:solidFill>
            <a:schemeClr val="bg2">
              <a:lumMod val="9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n-NO" sz="3018" dirty="0"/>
          </a:p>
          <a:p>
            <a:endParaRPr lang="nn-NO" sz="3018" dirty="0">
              <a:solidFill>
                <a:schemeClr val="tx1"/>
              </a:solidFill>
            </a:endParaRPr>
          </a:p>
        </p:txBody>
      </p:sp>
      <p:sp>
        <p:nvSpPr>
          <p:cNvPr id="13" name="TekstSylinder 12"/>
          <p:cNvSpPr txBox="1"/>
          <p:nvPr/>
        </p:nvSpPr>
        <p:spPr>
          <a:xfrm>
            <a:off x="9787904" y="3515716"/>
            <a:ext cx="3784324" cy="1541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n-NO" sz="3200" dirty="0"/>
              <a:t>Mobil med godkjent</a:t>
            </a:r>
          </a:p>
          <a:p>
            <a:pPr algn="ctr"/>
            <a:r>
              <a:rPr lang="nn-NO" sz="3200" dirty="0"/>
              <a:t> SIM-kort</a:t>
            </a:r>
            <a:endParaRPr lang="nn-NO" sz="3018" dirty="0"/>
          </a:p>
          <a:p>
            <a:endParaRPr lang="nn-NO" sz="3018" dirty="0"/>
          </a:p>
        </p:txBody>
      </p:sp>
      <p:sp>
        <p:nvSpPr>
          <p:cNvPr id="15" name="Bildeforklaring formet som en ellipse 14"/>
          <p:cNvSpPr/>
          <p:nvPr/>
        </p:nvSpPr>
        <p:spPr>
          <a:xfrm rot="10643436" flipH="1" flipV="1">
            <a:off x="7890627" y="5425053"/>
            <a:ext cx="3702370" cy="2745229"/>
          </a:xfrm>
          <a:prstGeom prst="wedgeEllipseCallout">
            <a:avLst>
              <a:gd name="adj1" fmla="val -67244"/>
              <a:gd name="adj2" fmla="val 13586"/>
            </a:avLst>
          </a:prstGeom>
          <a:solidFill>
            <a:schemeClr val="bg2">
              <a:lumMod val="9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n-NO" sz="3018" dirty="0"/>
          </a:p>
          <a:p>
            <a:endParaRPr lang="nn-NO" sz="3018" dirty="0">
              <a:solidFill>
                <a:schemeClr val="tx1"/>
              </a:solidFill>
            </a:endParaRPr>
          </a:p>
        </p:txBody>
      </p:sp>
      <p:sp>
        <p:nvSpPr>
          <p:cNvPr id="16" name="TekstSylinder 15"/>
          <p:cNvSpPr txBox="1"/>
          <p:nvPr/>
        </p:nvSpPr>
        <p:spPr>
          <a:xfrm>
            <a:off x="8071158" y="6275346"/>
            <a:ext cx="3582411" cy="1541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n-NO" sz="3200" dirty="0"/>
              <a:t>Din egen kode for </a:t>
            </a:r>
            <a:r>
              <a:rPr lang="nn-NO" sz="3200" dirty="0" err="1"/>
              <a:t>BankID</a:t>
            </a:r>
            <a:r>
              <a:rPr lang="nn-NO" sz="3200" dirty="0"/>
              <a:t> på mobil</a:t>
            </a:r>
            <a:endParaRPr lang="nn-NO" sz="3018" dirty="0"/>
          </a:p>
          <a:p>
            <a:endParaRPr lang="nn-NO" sz="3018" dirty="0"/>
          </a:p>
        </p:txBody>
      </p:sp>
      <p:sp>
        <p:nvSpPr>
          <p:cNvPr id="9" name="Tittel 3"/>
          <p:cNvSpPr txBox="1">
            <a:spLocks/>
          </p:cNvSpPr>
          <p:nvPr/>
        </p:nvSpPr>
        <p:spPr bwMode="auto">
          <a:xfrm>
            <a:off x="756671" y="767953"/>
            <a:ext cx="14628974" cy="1709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08" tIns="60954" rIns="121908" bIns="60954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"/>
                <a:ea typeface="Arial" pitchFamily="37" charset="0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7" charset="0"/>
                <a:ea typeface="Arial" pitchFamily="37" charset="0"/>
                <a:cs typeface="Arial" pitchFamily="37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7" charset="0"/>
                <a:ea typeface="Arial" pitchFamily="37" charset="0"/>
                <a:cs typeface="Arial" pitchFamily="37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7" charset="0"/>
                <a:ea typeface="Arial" pitchFamily="37" charset="0"/>
                <a:cs typeface="Arial" pitchFamily="37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7" charset="0"/>
                <a:ea typeface="Arial" pitchFamily="37" charset="0"/>
                <a:cs typeface="Arial" pitchFamily="37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7" charset="0"/>
                <a:ea typeface="Arial" pitchFamily="37" charset="0"/>
                <a:cs typeface="Arial" pitchFamily="37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7" charset="0"/>
                <a:ea typeface="Arial" pitchFamily="37" charset="0"/>
                <a:cs typeface="Arial" pitchFamily="37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7" charset="0"/>
                <a:ea typeface="Arial" pitchFamily="37" charset="0"/>
                <a:cs typeface="Arial" pitchFamily="37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7" charset="0"/>
                <a:ea typeface="Arial" pitchFamily="37" charset="0"/>
                <a:cs typeface="Arial" pitchFamily="37" charset="0"/>
              </a:defRPr>
            </a:lvl9pPr>
          </a:lstStyle>
          <a:p>
            <a:pPr algn="ctr"/>
            <a:r>
              <a:rPr lang="nb-NO" sz="5866" dirty="0">
                <a:solidFill>
                  <a:schemeClr val="accent1"/>
                </a:solidFill>
              </a:rPr>
              <a:t>For å benytte </a:t>
            </a:r>
            <a:r>
              <a:rPr lang="nn-NO" sz="5866" dirty="0" err="1">
                <a:solidFill>
                  <a:schemeClr val="accent1"/>
                </a:solidFill>
              </a:rPr>
              <a:t>BankID</a:t>
            </a:r>
            <a:r>
              <a:rPr lang="nn-NO" sz="5866" dirty="0">
                <a:solidFill>
                  <a:schemeClr val="accent1"/>
                </a:solidFill>
              </a:rPr>
              <a:t> på mobil trenger du:</a:t>
            </a:r>
          </a:p>
        </p:txBody>
      </p:sp>
      <p:pic>
        <p:nvPicPr>
          <p:cNvPr id="3" name="Bilde 2" descr="Et bilde som inneholder tekst, elektronikk, mobil&#10;&#10;Automatisk generert beskrivelse">
            <a:extLst>
              <a:ext uri="{FF2B5EF4-FFF2-40B4-BE49-F238E27FC236}">
                <a16:creationId xmlns:a16="http://schemas.microsoft.com/office/drawing/2014/main" id="{995C201C-F147-466B-A848-DF4E476E9A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620" y="2516548"/>
            <a:ext cx="4309485" cy="6284309"/>
          </a:xfrm>
          <a:prstGeom prst="rect">
            <a:avLst/>
          </a:prstGeom>
          <a:ln w="28575">
            <a:solidFill>
              <a:srgbClr val="1E2B3C"/>
            </a:solidFill>
          </a:ln>
        </p:spPr>
      </p:pic>
    </p:spTree>
    <p:extLst>
      <p:ext uri="{BB962C8B-B14F-4D97-AF65-F5344CB8AC3E}">
        <p14:creationId xmlns:p14="http://schemas.microsoft.com/office/powerpoint/2010/main" val="68279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433DFAD-872B-45FB-BB75-9288A65DB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>
                <a:solidFill>
                  <a:schemeClr val="accent1"/>
                </a:solidFill>
              </a:rPr>
              <a:t>Slik logger du inn til </a:t>
            </a:r>
            <a:r>
              <a:rPr lang="nn-NO" dirty="0" err="1">
                <a:solidFill>
                  <a:schemeClr val="accent1"/>
                </a:solidFill>
              </a:rPr>
              <a:t>tjenester</a:t>
            </a:r>
            <a:r>
              <a:rPr lang="nn-NO" dirty="0">
                <a:solidFill>
                  <a:schemeClr val="accent1"/>
                </a:solidFill>
              </a:rPr>
              <a:t> </a:t>
            </a:r>
            <a:r>
              <a:rPr lang="nn-NO" dirty="0" err="1">
                <a:solidFill>
                  <a:schemeClr val="accent1"/>
                </a:solidFill>
              </a:rPr>
              <a:t>fra</a:t>
            </a:r>
            <a:r>
              <a:rPr lang="nn-NO">
                <a:solidFill>
                  <a:schemeClr val="accent1"/>
                </a:solidFill>
              </a:rPr>
              <a:t> NAV</a:t>
            </a:r>
            <a:endParaRPr lang="nn-NO" dirty="0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630C5BBF-EB99-4252-A31B-EABE1B79A0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96132" y="2454274"/>
            <a:ext cx="11389223" cy="6061076"/>
          </a:xfrm>
          <a:ln w="28575">
            <a:solidFill>
              <a:schemeClr val="tx1"/>
            </a:solidFill>
          </a:ln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014DACA5-4CDC-4C73-96DB-1B5748204707}"/>
              </a:ext>
            </a:extLst>
          </p:cNvPr>
          <p:cNvSpPr/>
          <p:nvPr/>
        </p:nvSpPr>
        <p:spPr>
          <a:xfrm>
            <a:off x="11732946" y="3373070"/>
            <a:ext cx="1228607" cy="6261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3018"/>
          </a:p>
        </p:txBody>
      </p:sp>
      <p:sp>
        <p:nvSpPr>
          <p:cNvPr id="7" name="Bildeforklaring formet som en ellipse 6">
            <a:extLst>
              <a:ext uri="{FF2B5EF4-FFF2-40B4-BE49-F238E27FC236}">
                <a16:creationId xmlns:a16="http://schemas.microsoft.com/office/drawing/2014/main" id="{CF18B626-8376-4976-B650-AB69DE558D31}"/>
              </a:ext>
            </a:extLst>
          </p:cNvPr>
          <p:cNvSpPr/>
          <p:nvPr/>
        </p:nvSpPr>
        <p:spPr>
          <a:xfrm flipH="1" flipV="1">
            <a:off x="0" y="2792629"/>
            <a:ext cx="3455663" cy="2543752"/>
          </a:xfrm>
          <a:prstGeom prst="wedgeEllipseCallout">
            <a:avLst>
              <a:gd name="adj1" fmla="val -48396"/>
              <a:gd name="adj2" fmla="val 52764"/>
            </a:avLst>
          </a:prstGeom>
          <a:solidFill>
            <a:schemeClr val="bg2">
              <a:lumMod val="9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n-NO" sz="3018" dirty="0"/>
          </a:p>
          <a:p>
            <a:endParaRPr lang="nn-NO" sz="3018" dirty="0">
              <a:solidFill>
                <a:schemeClr val="tx1"/>
              </a:solidFill>
            </a:endParaRP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A955F2D3-AB73-4A23-B7CC-641E0470105A}"/>
              </a:ext>
            </a:extLst>
          </p:cNvPr>
          <p:cNvSpPr txBox="1"/>
          <p:nvPr/>
        </p:nvSpPr>
        <p:spPr>
          <a:xfrm>
            <a:off x="33924" y="2921937"/>
            <a:ext cx="3387813" cy="2414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n-NO" sz="3018" dirty="0"/>
              <a:t>Skriv inn www.nav.no </a:t>
            </a:r>
            <a:br>
              <a:rPr lang="nn-NO" sz="3018" dirty="0"/>
            </a:br>
            <a:r>
              <a:rPr lang="nn-NO" sz="3018" dirty="0"/>
              <a:t>i </a:t>
            </a:r>
            <a:r>
              <a:rPr lang="nn-NO" sz="3018" dirty="0" err="1"/>
              <a:t>adresselinjen</a:t>
            </a:r>
            <a:r>
              <a:rPr lang="nn-NO" sz="3018" dirty="0"/>
              <a:t> i </a:t>
            </a:r>
            <a:r>
              <a:rPr lang="nn-NO" sz="3018" dirty="0" err="1"/>
              <a:t>nettleseren</a:t>
            </a:r>
            <a:endParaRPr lang="nn-NO" sz="3018" dirty="0"/>
          </a:p>
          <a:p>
            <a:endParaRPr lang="nn-NO" sz="3018" dirty="0"/>
          </a:p>
        </p:txBody>
      </p:sp>
      <p:sp>
        <p:nvSpPr>
          <p:cNvPr id="9" name="Bildeforklaring formet som en ellipse 12">
            <a:extLst>
              <a:ext uri="{FF2B5EF4-FFF2-40B4-BE49-F238E27FC236}">
                <a16:creationId xmlns:a16="http://schemas.microsoft.com/office/drawing/2014/main" id="{3F1796A7-BEF9-4743-9C89-DFC8397D2AD4}"/>
              </a:ext>
            </a:extLst>
          </p:cNvPr>
          <p:cNvSpPr/>
          <p:nvPr/>
        </p:nvSpPr>
        <p:spPr>
          <a:xfrm rot="16200000" flipH="1" flipV="1">
            <a:off x="13220781" y="3144901"/>
            <a:ext cx="2543752" cy="3455663"/>
          </a:xfrm>
          <a:prstGeom prst="wedgeEllipseCallout">
            <a:avLst>
              <a:gd name="adj1" fmla="val -42130"/>
              <a:gd name="adj2" fmla="val 54429"/>
            </a:avLst>
          </a:prstGeom>
          <a:solidFill>
            <a:schemeClr val="bg2">
              <a:lumMod val="9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n-NO" sz="3018" dirty="0"/>
          </a:p>
          <a:p>
            <a:endParaRPr lang="nn-NO" sz="3018" dirty="0">
              <a:solidFill>
                <a:schemeClr val="tx1"/>
              </a:solidFill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79D5B2F1-B719-49A9-A887-A605EC9DDBBE}"/>
              </a:ext>
            </a:extLst>
          </p:cNvPr>
          <p:cNvSpPr txBox="1"/>
          <p:nvPr/>
        </p:nvSpPr>
        <p:spPr>
          <a:xfrm>
            <a:off x="13158281" y="3999212"/>
            <a:ext cx="2668838" cy="1485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n-NO" sz="3018" dirty="0"/>
              <a:t>Finn og klikk </a:t>
            </a:r>
          </a:p>
          <a:p>
            <a:pPr algn="ctr"/>
            <a:r>
              <a:rPr lang="nn-NO" sz="3018" dirty="0"/>
              <a:t>på «LOGG INN»</a:t>
            </a:r>
          </a:p>
        </p:txBody>
      </p:sp>
    </p:spTree>
    <p:extLst>
      <p:ext uri="{BB962C8B-B14F-4D97-AF65-F5344CB8AC3E}">
        <p14:creationId xmlns:p14="http://schemas.microsoft.com/office/powerpoint/2010/main" val="68054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3">
            <a:extLst>
              <a:ext uri="{FF2B5EF4-FFF2-40B4-BE49-F238E27FC236}">
                <a16:creationId xmlns:a16="http://schemas.microsoft.com/office/drawing/2014/main" id="{3F010D8E-26EF-4291-954D-BEE5C0CDB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6132" y="1314450"/>
            <a:ext cx="6741667" cy="1509894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  <a:latin typeface="Arial" charset="0"/>
                <a:cs typeface="Arial" charset="0"/>
              </a:rPr>
              <a:t>ID-porten – </a:t>
            </a:r>
            <a:r>
              <a:rPr lang="en-US" dirty="0" err="1">
                <a:solidFill>
                  <a:schemeClr val="accent1"/>
                </a:solidFill>
                <a:latin typeface="Arial" charset="0"/>
                <a:cs typeface="Arial" charset="0"/>
              </a:rPr>
              <a:t>inngangen</a:t>
            </a:r>
            <a:r>
              <a:rPr lang="en-US" dirty="0">
                <a:solidFill>
                  <a:schemeClr val="accent1"/>
                </a:solidFill>
                <a:latin typeface="Arial" charset="0"/>
                <a:cs typeface="Arial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charset="0"/>
                <a:cs typeface="Arial" charset="0"/>
              </a:rPr>
              <a:t>til</a:t>
            </a:r>
            <a:r>
              <a:rPr lang="en-US" dirty="0">
                <a:solidFill>
                  <a:schemeClr val="accent1"/>
                </a:solidFill>
                <a:latin typeface="Arial" charset="0"/>
                <a:cs typeface="Arial" charset="0"/>
              </a:rPr>
              <a:t> </a:t>
            </a:r>
            <a:br>
              <a:rPr lang="en-US" dirty="0">
                <a:solidFill>
                  <a:schemeClr val="accent1"/>
                </a:solidFill>
                <a:latin typeface="Arial" charset="0"/>
                <a:cs typeface="Arial" charset="0"/>
              </a:rPr>
            </a:br>
            <a:r>
              <a:rPr lang="en-US" dirty="0" err="1">
                <a:solidFill>
                  <a:schemeClr val="accent1"/>
                </a:solidFill>
                <a:latin typeface="Arial" charset="0"/>
                <a:cs typeface="Arial" charset="0"/>
              </a:rPr>
              <a:t>offentlige</a:t>
            </a:r>
            <a:r>
              <a:rPr lang="en-US" dirty="0">
                <a:solidFill>
                  <a:schemeClr val="accent1"/>
                </a:solidFill>
                <a:latin typeface="Arial" charset="0"/>
                <a:cs typeface="Arial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charset="0"/>
                <a:cs typeface="Arial" charset="0"/>
              </a:rPr>
              <a:t>tjenester</a:t>
            </a:r>
            <a:endParaRPr lang="en-US" dirty="0"/>
          </a:p>
        </p:txBody>
      </p:sp>
      <p:sp>
        <p:nvSpPr>
          <p:cNvPr id="8" name="Plassholder for innhold 4">
            <a:extLst>
              <a:ext uri="{FF2B5EF4-FFF2-40B4-BE49-F238E27FC236}">
                <a16:creationId xmlns:a16="http://schemas.microsoft.com/office/drawing/2014/main" id="{6EB92F79-2E3E-4AA0-AEC5-63C9549F6350}"/>
              </a:ext>
            </a:extLst>
          </p:cNvPr>
          <p:cNvSpPr txBox="1">
            <a:spLocks/>
          </p:cNvSpPr>
          <p:nvPr/>
        </p:nvSpPr>
        <p:spPr>
          <a:xfrm>
            <a:off x="2687984" y="4006872"/>
            <a:ext cx="3700473" cy="2809186"/>
          </a:xfrm>
          <a:prstGeom prst="wedgeEllipseCallout">
            <a:avLst>
              <a:gd name="adj1" fmla="val 64049"/>
              <a:gd name="adj2" fmla="val -1000"/>
            </a:avLst>
          </a:prstGeom>
          <a:solidFill>
            <a:schemeClr val="bg2">
              <a:lumMod val="90000"/>
            </a:schemeClr>
          </a:solidFill>
          <a:ln w="635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lIns="0" tIns="0" rIns="0" bIns="0" rtlCol="0" anchor="ctr">
            <a:normAutofit/>
          </a:bodyPr>
          <a:lstStyle>
            <a:lvl1pPr marL="540000" indent="-540000" algn="l" defTabSz="1219085" rtl="0" eaLnBrk="1" latinLnBrk="0" hangingPunct="1">
              <a:lnSpc>
                <a:spcPct val="100000"/>
              </a:lnSpc>
              <a:spcBef>
                <a:spcPts val="2500"/>
              </a:spcBef>
              <a:buClr>
                <a:srgbClr val="00ADEE"/>
              </a:buClr>
              <a:buFont typeface="Arial" panose="020B0604020202020204" pitchFamily="34" charset="0"/>
              <a:buChar char="•"/>
              <a:defRPr sz="3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900000" indent="-360000" algn="l" defTabSz="1219085" rtl="0" eaLnBrk="1" latinLnBrk="0" hangingPunct="1">
              <a:lnSpc>
                <a:spcPct val="90000"/>
              </a:lnSpc>
              <a:spcBef>
                <a:spcPts val="1500"/>
              </a:spcBef>
              <a:buClr>
                <a:srgbClr val="00ADEE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60000" indent="-360000" algn="l" defTabSz="1219085" rtl="0" eaLnBrk="1" latinLnBrk="0" hangingPunct="1">
              <a:lnSpc>
                <a:spcPct val="90000"/>
              </a:lnSpc>
              <a:spcBef>
                <a:spcPts val="1500"/>
              </a:spcBef>
              <a:buClr>
                <a:srgbClr val="00ADEE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20000" indent="-360000" algn="l" defTabSz="1219085" rtl="0" eaLnBrk="1" latinLnBrk="0" hangingPunct="1">
              <a:lnSpc>
                <a:spcPct val="90000"/>
              </a:lnSpc>
              <a:spcBef>
                <a:spcPts val="1500"/>
              </a:spcBef>
              <a:buClr>
                <a:srgbClr val="00ADEE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980000" indent="-360000" algn="l" defTabSz="1219085" rtl="0" eaLnBrk="1" latinLnBrk="0" hangingPunct="1">
              <a:lnSpc>
                <a:spcPct val="90000"/>
              </a:lnSpc>
              <a:spcBef>
                <a:spcPts val="1500"/>
              </a:spcBef>
              <a:buClr>
                <a:srgbClr val="00ADEE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352484" indent="-304771" algn="l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962027" indent="-304771" algn="l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571569" indent="-304771" algn="l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5181112" indent="-304771" algn="l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n-NO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Innlogging via ID-porten</a:t>
            </a:r>
            <a:endParaRPr lang="nn-NO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lassholder for innhold 3" descr="Et bilde som inneholder tekst&#10;&#10;Automatisk generert beskrivelse">
            <a:extLst>
              <a:ext uri="{FF2B5EF4-FFF2-40B4-BE49-F238E27FC236}">
                <a16:creationId xmlns:a16="http://schemas.microsoft.com/office/drawing/2014/main" id="{604563A9-F788-4A60-B225-4D8B2E34F5C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9767554" y="2069397"/>
            <a:ext cx="4862848" cy="692220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3259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3">
            <a:extLst>
              <a:ext uri="{FF2B5EF4-FFF2-40B4-BE49-F238E27FC236}">
                <a16:creationId xmlns:a16="http://schemas.microsoft.com/office/drawing/2014/main" id="{3F010D8E-26EF-4291-954D-BEE5C0CDB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6132" y="1314450"/>
            <a:ext cx="6741667" cy="1509894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  <a:latin typeface="Arial" charset="0"/>
                <a:cs typeface="Arial" charset="0"/>
              </a:rPr>
              <a:t>Start </a:t>
            </a:r>
            <a:r>
              <a:rPr lang="en-US" dirty="0" err="1">
                <a:solidFill>
                  <a:schemeClr val="accent1"/>
                </a:solidFill>
                <a:latin typeface="Arial" charset="0"/>
                <a:cs typeface="Arial" charset="0"/>
              </a:rPr>
              <a:t>innlogging</a:t>
            </a:r>
            <a:r>
              <a:rPr lang="en-US" dirty="0">
                <a:solidFill>
                  <a:schemeClr val="accent1"/>
                </a:solidFill>
                <a:latin typeface="Arial" charset="0"/>
                <a:cs typeface="Arial" charset="0"/>
              </a:rPr>
              <a:t> </a:t>
            </a:r>
            <a:r>
              <a:rPr lang="nb-NO" dirty="0">
                <a:solidFill>
                  <a:schemeClr val="accent1"/>
                </a:solidFill>
              </a:rPr>
              <a:t>med </a:t>
            </a:r>
            <a:r>
              <a:rPr lang="nb-NO" dirty="0" err="1">
                <a:solidFill>
                  <a:schemeClr val="accent1"/>
                </a:solidFill>
              </a:rPr>
              <a:t>BankID</a:t>
            </a:r>
            <a:r>
              <a:rPr lang="nb-NO" dirty="0">
                <a:solidFill>
                  <a:schemeClr val="accent1"/>
                </a:solidFill>
              </a:rPr>
              <a:t> på mobil</a:t>
            </a:r>
            <a:endParaRPr lang="en-US" dirty="0"/>
          </a:p>
        </p:txBody>
      </p:sp>
      <p:sp>
        <p:nvSpPr>
          <p:cNvPr id="8" name="Plassholder for innhold 4">
            <a:extLst>
              <a:ext uri="{FF2B5EF4-FFF2-40B4-BE49-F238E27FC236}">
                <a16:creationId xmlns:a16="http://schemas.microsoft.com/office/drawing/2014/main" id="{6EB92F79-2E3E-4AA0-AEC5-63C9549F6350}"/>
              </a:ext>
            </a:extLst>
          </p:cNvPr>
          <p:cNvSpPr txBox="1">
            <a:spLocks/>
          </p:cNvSpPr>
          <p:nvPr/>
        </p:nvSpPr>
        <p:spPr>
          <a:xfrm>
            <a:off x="3981450" y="3510471"/>
            <a:ext cx="4145757" cy="2809186"/>
          </a:xfrm>
          <a:prstGeom prst="wedgeEllipseCallout">
            <a:avLst>
              <a:gd name="adj1" fmla="val 72286"/>
              <a:gd name="adj2" fmla="val -13884"/>
            </a:avLst>
          </a:prstGeom>
          <a:solidFill>
            <a:schemeClr val="bg2">
              <a:lumMod val="90000"/>
            </a:schemeClr>
          </a:solidFill>
          <a:ln w="635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lIns="0" tIns="0" rIns="0" bIns="0" rtlCol="0" anchor="ctr">
            <a:normAutofit/>
          </a:bodyPr>
          <a:lstStyle>
            <a:lvl1pPr marL="540000" indent="-540000" algn="l" defTabSz="1219085" rtl="0" eaLnBrk="1" latinLnBrk="0" hangingPunct="1">
              <a:lnSpc>
                <a:spcPct val="100000"/>
              </a:lnSpc>
              <a:spcBef>
                <a:spcPts val="2500"/>
              </a:spcBef>
              <a:buClr>
                <a:srgbClr val="00ADEE"/>
              </a:buClr>
              <a:buFont typeface="Arial" panose="020B0604020202020204" pitchFamily="34" charset="0"/>
              <a:buChar char="•"/>
              <a:defRPr sz="3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900000" indent="-360000" algn="l" defTabSz="1219085" rtl="0" eaLnBrk="1" latinLnBrk="0" hangingPunct="1">
              <a:lnSpc>
                <a:spcPct val="90000"/>
              </a:lnSpc>
              <a:spcBef>
                <a:spcPts val="1500"/>
              </a:spcBef>
              <a:buClr>
                <a:srgbClr val="00ADEE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60000" indent="-360000" algn="l" defTabSz="1219085" rtl="0" eaLnBrk="1" latinLnBrk="0" hangingPunct="1">
              <a:lnSpc>
                <a:spcPct val="90000"/>
              </a:lnSpc>
              <a:spcBef>
                <a:spcPts val="1500"/>
              </a:spcBef>
              <a:buClr>
                <a:srgbClr val="00ADEE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20000" indent="-360000" algn="l" defTabSz="1219085" rtl="0" eaLnBrk="1" latinLnBrk="0" hangingPunct="1">
              <a:lnSpc>
                <a:spcPct val="90000"/>
              </a:lnSpc>
              <a:spcBef>
                <a:spcPts val="1500"/>
              </a:spcBef>
              <a:buClr>
                <a:srgbClr val="00ADEE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980000" indent="-360000" algn="l" defTabSz="1219085" rtl="0" eaLnBrk="1" latinLnBrk="0" hangingPunct="1">
              <a:lnSpc>
                <a:spcPct val="90000"/>
              </a:lnSpc>
              <a:spcBef>
                <a:spcPts val="1500"/>
              </a:spcBef>
              <a:buClr>
                <a:srgbClr val="00ADEE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352484" indent="-304771" algn="l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962027" indent="-304771" algn="l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571569" indent="-304771" algn="l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5181112" indent="-304771" algn="l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n-NO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Klikk på </a:t>
            </a:r>
            <a:r>
              <a:rPr lang="nn-NO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BankID</a:t>
            </a:r>
            <a:r>
              <a:rPr lang="nn-NO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på mobil</a:t>
            </a:r>
          </a:p>
        </p:txBody>
      </p:sp>
      <p:pic>
        <p:nvPicPr>
          <p:cNvPr id="6" name="Plassholder for innhold 3" descr="Et bilde som inneholder tekst&#10;&#10;Automatisk generert beskrivelse">
            <a:extLst>
              <a:ext uri="{FF2B5EF4-FFF2-40B4-BE49-F238E27FC236}">
                <a16:creationId xmlns:a16="http://schemas.microsoft.com/office/drawing/2014/main" id="{5A8E3C13-BC7C-4530-9B0A-966A07DB907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9767554" y="2069397"/>
            <a:ext cx="4862848" cy="692220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D3EBCDB1-04A4-40DF-8127-FE31DC7988E7}"/>
              </a:ext>
            </a:extLst>
          </p:cNvPr>
          <p:cNvSpPr/>
          <p:nvPr/>
        </p:nvSpPr>
        <p:spPr>
          <a:xfrm>
            <a:off x="10660183" y="4642383"/>
            <a:ext cx="1983054" cy="8445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3018"/>
          </a:p>
        </p:txBody>
      </p:sp>
    </p:spTree>
    <p:extLst>
      <p:ext uri="{BB962C8B-B14F-4D97-AF65-F5344CB8AC3E}">
        <p14:creationId xmlns:p14="http://schemas.microsoft.com/office/powerpoint/2010/main" val="311989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Digdir PPTmal">
  <a:themeElements>
    <a:clrScheme name="Digdir">
      <a:dk1>
        <a:srgbClr val="1E2B3C"/>
      </a:dk1>
      <a:lt1>
        <a:sysClr val="window" lastClr="FFFFFF"/>
      </a:lt1>
      <a:dk2>
        <a:srgbClr val="1E2B3C"/>
      </a:dk2>
      <a:lt2>
        <a:srgbClr val="E7E6E6"/>
      </a:lt2>
      <a:accent1>
        <a:srgbClr val="1E2B3C"/>
      </a:accent1>
      <a:accent2>
        <a:srgbClr val="F05F63"/>
      </a:accent2>
      <a:accent3>
        <a:srgbClr val="C2132C"/>
      </a:accent3>
      <a:accent4>
        <a:srgbClr val="E5AA20"/>
      </a:accent4>
      <a:accent5>
        <a:srgbClr val="1EACF5"/>
      </a:accent5>
      <a:accent6>
        <a:srgbClr val="0062B8"/>
      </a:accent6>
      <a:hlink>
        <a:srgbClr val="0563C1"/>
      </a:hlink>
      <a:folHlink>
        <a:srgbClr val="C2132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gdir_ppt_mal" id="{09402E70-7836-4A76-98C1-D621FB816469}" vid="{F513D9EA-257E-4DB9-BFBF-9A5262E320A6}"/>
    </a:ext>
  </a:extLst>
</a:theme>
</file>

<file path=ppt/theme/theme2.xml><?xml version="1.0" encoding="utf-8"?>
<a:theme xmlns:a="http://schemas.openxmlformats.org/drawingml/2006/main" name="Overgang Introslides - Med lyd">
  <a:themeElements>
    <a:clrScheme name="Digdir">
      <a:dk1>
        <a:srgbClr val="1E2B3C"/>
      </a:dk1>
      <a:lt1>
        <a:sysClr val="window" lastClr="FFFFFF"/>
      </a:lt1>
      <a:dk2>
        <a:srgbClr val="1E2B3C"/>
      </a:dk2>
      <a:lt2>
        <a:srgbClr val="E7E6E6"/>
      </a:lt2>
      <a:accent1>
        <a:srgbClr val="1E2B3C"/>
      </a:accent1>
      <a:accent2>
        <a:srgbClr val="F05F63"/>
      </a:accent2>
      <a:accent3>
        <a:srgbClr val="C2132C"/>
      </a:accent3>
      <a:accent4>
        <a:srgbClr val="E5AA20"/>
      </a:accent4>
      <a:accent5>
        <a:srgbClr val="1EACF5"/>
      </a:accent5>
      <a:accent6>
        <a:srgbClr val="0062B8"/>
      </a:accent6>
      <a:hlink>
        <a:srgbClr val="0563C1"/>
      </a:hlink>
      <a:folHlink>
        <a:srgbClr val="C2132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gdir_ppt_mal" id="{09402E70-7836-4A76-98C1-D621FB816469}" vid="{F8C07AF9-138E-458F-9801-2AB7D1CB6417}"/>
    </a:ext>
  </a:extLst>
</a:theme>
</file>

<file path=ppt/theme/theme3.xml><?xml version="1.0" encoding="utf-8"?>
<a:theme xmlns:a="http://schemas.openxmlformats.org/drawingml/2006/main" name="Overgang Introslides - Uten lyd">
  <a:themeElements>
    <a:clrScheme name="Digdir">
      <a:dk1>
        <a:srgbClr val="1E2B3C"/>
      </a:dk1>
      <a:lt1>
        <a:sysClr val="window" lastClr="FFFFFF"/>
      </a:lt1>
      <a:dk2>
        <a:srgbClr val="1E2B3C"/>
      </a:dk2>
      <a:lt2>
        <a:srgbClr val="E7E6E6"/>
      </a:lt2>
      <a:accent1>
        <a:srgbClr val="1E2B3C"/>
      </a:accent1>
      <a:accent2>
        <a:srgbClr val="F05F63"/>
      </a:accent2>
      <a:accent3>
        <a:srgbClr val="C2132C"/>
      </a:accent3>
      <a:accent4>
        <a:srgbClr val="E5AA20"/>
      </a:accent4>
      <a:accent5>
        <a:srgbClr val="1EACF5"/>
      </a:accent5>
      <a:accent6>
        <a:srgbClr val="0062B8"/>
      </a:accent6>
      <a:hlink>
        <a:srgbClr val="0563C1"/>
      </a:hlink>
      <a:folHlink>
        <a:srgbClr val="C2132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gdir_ppt_mal" id="{09402E70-7836-4A76-98C1-D621FB816469}" vid="{4FA7598C-311E-4D41-AEEE-A0D0A96A8C80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digdir_ppt_mal</Template>
  <TotalTime>4966</TotalTime>
  <Words>1885</Words>
  <Application>Microsoft Office PowerPoint</Application>
  <PresentationFormat>Egendefinert</PresentationFormat>
  <Paragraphs>187</Paragraphs>
  <Slides>16</Slides>
  <Notes>15</Notes>
  <HiddenSlides>0</HiddenSlides>
  <MMClips>0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3</vt:i4>
      </vt:variant>
      <vt:variant>
        <vt:lpstr>Lysbildetitler</vt:lpstr>
      </vt:variant>
      <vt:variant>
        <vt:i4>16</vt:i4>
      </vt:variant>
    </vt:vector>
  </HeadingPairs>
  <TitlesOfParts>
    <vt:vector size="21" baseType="lpstr">
      <vt:lpstr>Arial</vt:lpstr>
      <vt:lpstr>Calibri</vt:lpstr>
      <vt:lpstr>Digdir PPTmal</vt:lpstr>
      <vt:lpstr>Overgang Introslides - Med lyd</vt:lpstr>
      <vt:lpstr>Overgang Introslides - Uten lyd</vt:lpstr>
      <vt:lpstr>Lær å logge inn til offentlige tjenester med BankID på mobil</vt:lpstr>
      <vt:lpstr>Hva er å logge inn med elektronisk ID?</vt:lpstr>
      <vt:lpstr>Hvordan legitimere seg på nett?</vt:lpstr>
      <vt:lpstr>Hva er BankID på mobil?</vt:lpstr>
      <vt:lpstr>Hvordan skaffe seg BankID på mobil?</vt:lpstr>
      <vt:lpstr>PowerPoint-presentasjon</vt:lpstr>
      <vt:lpstr>Slik logger du inn til tjenester fra NAV</vt:lpstr>
      <vt:lpstr>ID-porten – inngangen til  offentlige tjenester</vt:lpstr>
      <vt:lpstr>Start innlogging med BankID på mobil</vt:lpstr>
      <vt:lpstr>Skriv inn mobilnummer og fødselsdato</vt:lpstr>
      <vt:lpstr>Sjekk at referanseord på mobil og innlogging er lik</vt:lpstr>
      <vt:lpstr>Skriv inn den personlige PIN-koden din</vt:lpstr>
      <vt:lpstr>Du er nå logget inn til NAV sine tjenester</vt:lpstr>
      <vt:lpstr>Finn offentlige tjenester på www.norge.no</vt:lpstr>
      <vt:lpstr>Du finner hjelp til innlogging på Norge.no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Lær å logge inn til offentlige tjenester med BankID på mobil</dc:title>
  <dc:creator>England, Norunn</dc:creator>
  <cp:lastModifiedBy>Myren, Helga Maj</cp:lastModifiedBy>
  <cp:revision>9</cp:revision>
  <dcterms:created xsi:type="dcterms:W3CDTF">2021-01-28T08:08:10Z</dcterms:created>
  <dcterms:modified xsi:type="dcterms:W3CDTF">2021-03-24T08:32:34Z</dcterms:modified>
</cp:coreProperties>
</file>