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4" r:id="rId2"/>
    <p:sldMasterId id="2147483738" r:id="rId3"/>
  </p:sldMasterIdLst>
  <p:notesMasterIdLst>
    <p:notesMasterId r:id="rId20"/>
  </p:notesMasterIdLst>
  <p:handoutMasterIdLst>
    <p:handoutMasterId r:id="rId21"/>
  </p:handoutMasterIdLst>
  <p:sldIdLst>
    <p:sldId id="280" r:id="rId4"/>
    <p:sldId id="272" r:id="rId5"/>
    <p:sldId id="273" r:id="rId6"/>
    <p:sldId id="322" r:id="rId7"/>
    <p:sldId id="275" r:id="rId8"/>
    <p:sldId id="276" r:id="rId9"/>
    <p:sldId id="323" r:id="rId10"/>
    <p:sldId id="324" r:id="rId11"/>
    <p:sldId id="309" r:id="rId12"/>
    <p:sldId id="299" r:id="rId13"/>
    <p:sldId id="281" r:id="rId14"/>
    <p:sldId id="282" r:id="rId15"/>
    <p:sldId id="310" r:id="rId16"/>
    <p:sldId id="325" r:id="rId17"/>
    <p:sldId id="326" r:id="rId18"/>
    <p:sldId id="297" r:id="rId19"/>
  </p:sldIdLst>
  <p:sldSz cx="16254413" cy="9144000"/>
  <p:notesSz cx="6858000" cy="9144000"/>
  <p:defaultTextStyle>
    <a:defPPr>
      <a:defRPr lang="nb-NO"/>
    </a:defPPr>
    <a:lvl1pPr marL="0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1pPr>
    <a:lvl2pPr marL="574975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2pPr>
    <a:lvl3pPr marL="1149949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3pPr>
    <a:lvl4pPr marL="1724924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4pPr>
    <a:lvl5pPr marL="2299899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5pPr>
    <a:lvl6pPr marL="2874874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6pPr>
    <a:lvl7pPr marL="3449848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7pPr>
    <a:lvl8pPr marL="4024823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8pPr>
    <a:lvl9pPr marL="4599798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2B3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8" autoAdjust="0"/>
    <p:restoredTop sz="63293" autoAdjust="0"/>
  </p:normalViewPr>
  <p:slideViewPr>
    <p:cSldViewPr snapToGrid="0">
      <p:cViewPr varScale="1">
        <p:scale>
          <a:sx n="32" d="100"/>
          <a:sy n="32" d="100"/>
        </p:scale>
        <p:origin x="1376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C97D9F32-F20C-4DB6-9AA8-FF5CEA8D11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59CB09C-20D6-4E98-B90F-BDF87D963BC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AD78B-924F-4294-8809-135CCCE6CC67}" type="datetimeFigureOut">
              <a:rPr lang="nb-NO" smtClean="0"/>
              <a:t>24.03.2021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6CB1BA3-312D-4209-8EA0-1B3A050A5B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1C6328D-6A92-426F-9F1D-E51EC222C29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377C6-E647-4E98-8F65-2DC6962E8ED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5475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FDC6F-4B7F-494A-A87B-803A9AD5BD3F}" type="datetimeFigureOut">
              <a:rPr lang="nn-NO" smtClean="0"/>
              <a:t>24.03.2021</a:t>
            </a:fld>
            <a:endParaRPr lang="nn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n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0872B4-DFA0-45B1-9DFC-12D3AC798406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627743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dporten.no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course is made for those who wants to learn how to log on to public services with </a:t>
            </a:r>
            <a:r>
              <a:rPr lang="en-US" dirty="0" err="1"/>
              <a:t>BankID</a:t>
            </a:r>
            <a:r>
              <a:rPr lang="en-US" dirty="0"/>
              <a:t> on mobile.</a:t>
            </a:r>
          </a:p>
          <a:p>
            <a:endParaRPr lang="en-US" dirty="0"/>
          </a:p>
          <a:p>
            <a:pPr eaLnBrk="1" hangingPunct="1"/>
            <a:r>
              <a:rPr lang="en-US" dirty="0"/>
              <a:t>If you want the course to be a practical course in how to log on with </a:t>
            </a:r>
            <a:r>
              <a:rPr lang="en-US" dirty="0" err="1"/>
              <a:t>BankID</a:t>
            </a:r>
            <a:r>
              <a:rPr lang="en-US" dirty="0"/>
              <a:t> on mobile, the participants must have obtained a </a:t>
            </a:r>
            <a:r>
              <a:rPr lang="en-US" dirty="0" err="1"/>
              <a:t>BankID</a:t>
            </a:r>
            <a:r>
              <a:rPr lang="en-US" dirty="0"/>
              <a:t> before the course starts.</a:t>
            </a:r>
            <a:endParaRPr lang="en-US" baseline="0" dirty="0"/>
          </a:p>
          <a:p>
            <a:pPr eaLnBrk="1" hangingPunct="1"/>
            <a:endParaRPr lang="en-US" dirty="0"/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0" i="0" baseline="0" dirty="0"/>
              <a:t> «</a:t>
            </a:r>
            <a:r>
              <a:rPr lang="en-US" b="1" i="1" dirty="0" err="1"/>
              <a:t>Manuscipt</a:t>
            </a:r>
            <a:r>
              <a:rPr lang="nb-NO" b="1" i="1" baseline="0" dirty="0"/>
              <a:t>»: </a:t>
            </a:r>
            <a:r>
              <a:rPr lang="en-US" dirty="0"/>
              <a:t>The teacher should use this information to more clearly present the information in the slides.</a:t>
            </a:r>
            <a:endParaRPr lang="en-US" i="1" dirty="0"/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0" i="0" baseline="0" dirty="0"/>
              <a:t> «</a:t>
            </a:r>
            <a:r>
              <a:rPr lang="nb-NO" b="1" i="1" baseline="0" dirty="0" err="1"/>
              <a:t>Additional</a:t>
            </a:r>
            <a:r>
              <a:rPr lang="nb-NO" b="1" i="1" baseline="0" dirty="0"/>
              <a:t> </a:t>
            </a:r>
            <a:r>
              <a:rPr lang="nb-NO" b="1" i="1" baseline="0" dirty="0" err="1"/>
              <a:t>information</a:t>
            </a:r>
            <a:r>
              <a:rPr lang="nb-NO" b="1" i="1" baseline="0" dirty="0"/>
              <a:t> for </a:t>
            </a:r>
            <a:r>
              <a:rPr lang="nb-NO" b="1" i="1" baseline="0" dirty="0" err="1"/>
              <a:t>the</a:t>
            </a:r>
            <a:r>
              <a:rPr lang="nb-NO" b="1" i="1" baseline="0" dirty="0"/>
              <a:t> </a:t>
            </a:r>
            <a:r>
              <a:rPr lang="nb-NO" b="1" i="1" baseline="0" dirty="0" err="1"/>
              <a:t>teacher</a:t>
            </a:r>
            <a:r>
              <a:rPr lang="nb-NO" b="1" i="1" baseline="0" dirty="0"/>
              <a:t>»: </a:t>
            </a:r>
            <a:r>
              <a:rPr lang="en-US" dirty="0"/>
              <a:t>This is only background information for the teacher to have some more knowledge about </a:t>
            </a:r>
            <a:r>
              <a:rPr lang="en-US" dirty="0" err="1"/>
              <a:t>BankID</a:t>
            </a:r>
            <a:r>
              <a:rPr lang="en-US" dirty="0"/>
              <a:t> on mobile, or if the participants have questions.</a:t>
            </a:r>
            <a:endParaRPr lang="nb-NO" b="1" i="1" baseline="0" dirty="0"/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872B4-DFA0-45B1-9DFC-12D3AC798406}" type="slidenum">
              <a:rPr lang="nn-NO" smtClean="0"/>
              <a:t>1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4762192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Manuscript: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Enter </a:t>
            </a:r>
            <a:r>
              <a:rPr lang="nb-NO" i="0" baseline="0" dirty="0" err="1"/>
              <a:t>your</a:t>
            </a:r>
            <a:r>
              <a:rPr lang="nb-NO" i="0" baseline="0" dirty="0"/>
              <a:t> mobile </a:t>
            </a:r>
            <a:r>
              <a:rPr lang="nb-NO" i="0" baseline="0" dirty="0" err="1"/>
              <a:t>phone</a:t>
            </a:r>
            <a:r>
              <a:rPr lang="nb-NO" i="0" baseline="0" dirty="0"/>
              <a:t> </a:t>
            </a:r>
            <a:r>
              <a:rPr lang="nb-NO" i="0" baseline="0" dirty="0" err="1"/>
              <a:t>number</a:t>
            </a:r>
            <a:r>
              <a:rPr lang="nb-NO" i="0" baseline="0" dirty="0"/>
              <a:t>, </a:t>
            </a:r>
            <a:r>
              <a:rPr lang="nb-NO" i="0" baseline="0" dirty="0" err="1"/>
              <a:t>no</a:t>
            </a:r>
            <a:r>
              <a:rPr lang="nb-NO" i="0" baseline="0" dirty="0"/>
              <a:t> </a:t>
            </a:r>
            <a:r>
              <a:rPr lang="nb-NO" i="0" baseline="0" dirty="0" err="1"/>
              <a:t>space</a:t>
            </a:r>
            <a:r>
              <a:rPr lang="nb-NO" i="0" baseline="0" dirty="0"/>
              <a:t>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Enter </a:t>
            </a:r>
            <a:r>
              <a:rPr lang="nb-NO" i="0" baseline="0" dirty="0" err="1"/>
              <a:t>your</a:t>
            </a:r>
            <a:r>
              <a:rPr lang="nb-NO" i="0" baseline="0" dirty="0"/>
              <a:t> date </a:t>
            </a:r>
            <a:r>
              <a:rPr lang="nb-NO" i="0" baseline="0" dirty="0" err="1"/>
              <a:t>of</a:t>
            </a:r>
            <a:r>
              <a:rPr lang="nb-NO" i="0" baseline="0" dirty="0"/>
              <a:t> </a:t>
            </a:r>
            <a:r>
              <a:rPr lang="nb-NO" i="0" baseline="0" dirty="0" err="1"/>
              <a:t>birth</a:t>
            </a:r>
            <a:r>
              <a:rPr lang="nb-NO" i="0" baseline="0" dirty="0"/>
              <a:t>, 6 </a:t>
            </a:r>
            <a:r>
              <a:rPr lang="nb-NO" i="0" baseline="0" dirty="0" err="1"/>
              <a:t>digits</a:t>
            </a:r>
            <a:r>
              <a:rPr lang="nb-NO" i="0" baseline="0" dirty="0"/>
              <a:t> and </a:t>
            </a:r>
            <a:r>
              <a:rPr lang="nb-NO" i="0" baseline="0" dirty="0" err="1"/>
              <a:t>no</a:t>
            </a:r>
            <a:r>
              <a:rPr lang="nb-NO" i="0" baseline="0" dirty="0"/>
              <a:t> </a:t>
            </a:r>
            <a:r>
              <a:rPr lang="nb-NO" i="0" baseline="0" dirty="0" err="1"/>
              <a:t>space</a:t>
            </a:r>
            <a:r>
              <a:rPr lang="nb-NO" i="0" baseline="0" dirty="0"/>
              <a:t>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 err="1"/>
              <a:t>Click</a:t>
            </a:r>
            <a:r>
              <a:rPr lang="nb-NO" i="0" baseline="0" dirty="0"/>
              <a:t> </a:t>
            </a:r>
            <a:r>
              <a:rPr lang="nb-NO" i="0" baseline="0" dirty="0" err="1"/>
              <a:t>on</a:t>
            </a:r>
            <a:r>
              <a:rPr lang="nb-NO" i="0" baseline="0" dirty="0"/>
              <a:t> «</a:t>
            </a:r>
            <a:r>
              <a:rPr lang="nb-NO" i="0" baseline="0" dirty="0" err="1"/>
              <a:t>Next</a:t>
            </a:r>
            <a:r>
              <a:rPr lang="nb-NO" i="0" baseline="0" dirty="0"/>
              <a:t>» </a:t>
            </a:r>
            <a:r>
              <a:rPr lang="en-US" dirty="0"/>
              <a:t>or the enter button on your keyboard.</a:t>
            </a:r>
            <a:endParaRPr lang="nb-NO" i="0" baseline="0" dirty="0"/>
          </a:p>
          <a:p>
            <a:endParaRPr lang="nb-NO" b="1" i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 err="1"/>
              <a:t>Additional</a:t>
            </a:r>
            <a:r>
              <a:rPr lang="nb-NO" b="1" i="1" baseline="0" dirty="0"/>
              <a:t> </a:t>
            </a:r>
            <a:r>
              <a:rPr lang="nb-NO" b="1" i="1" baseline="0" dirty="0" err="1"/>
              <a:t>information</a:t>
            </a:r>
            <a:r>
              <a:rPr lang="nb-NO" b="1" i="1" baseline="0" dirty="0"/>
              <a:t> for </a:t>
            </a:r>
            <a:r>
              <a:rPr lang="nb-NO" b="1" i="1" baseline="0" dirty="0" err="1"/>
              <a:t>the</a:t>
            </a:r>
            <a:r>
              <a:rPr lang="nb-NO" b="1" i="1" baseline="0" dirty="0"/>
              <a:t> </a:t>
            </a:r>
            <a:r>
              <a:rPr lang="nb-NO" b="1" i="1" baseline="0" dirty="0" err="1"/>
              <a:t>teacher</a:t>
            </a:r>
            <a:r>
              <a:rPr lang="nb-NO" b="1" i="1" baseline="0" dirty="0"/>
              <a:t>:</a:t>
            </a:r>
          </a:p>
          <a:p>
            <a:r>
              <a:rPr lang="en-US" dirty="0"/>
              <a:t>If you have a D-number, you can usually not use </a:t>
            </a:r>
            <a:r>
              <a:rPr lang="en-US" dirty="0" err="1"/>
              <a:t>BankID</a:t>
            </a:r>
            <a:r>
              <a:rPr lang="en-US" dirty="0"/>
              <a:t> on mobile.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3959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A reference word will appear on the screen. Make sure the reference word on your mobile phone is the same as the reference word on the screen, click  “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Helvetica Neue"/>
              </a:rPr>
              <a:t>Godta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" on your phone.</a:t>
            </a:r>
            <a:br>
              <a:rPr lang="en-US" dirty="0"/>
            </a:br>
            <a:endParaRPr lang="en-US" b="1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 err="1"/>
              <a:t>Additional</a:t>
            </a:r>
            <a:r>
              <a:rPr lang="nb-NO" b="1" i="1" baseline="0" dirty="0"/>
              <a:t> </a:t>
            </a:r>
            <a:r>
              <a:rPr lang="nb-NO" b="1" i="1" baseline="0" dirty="0" err="1"/>
              <a:t>information</a:t>
            </a:r>
            <a:r>
              <a:rPr lang="nb-NO" b="1" i="1" baseline="0" dirty="0"/>
              <a:t> for </a:t>
            </a:r>
            <a:r>
              <a:rPr lang="nb-NO" b="1" i="1" baseline="0" dirty="0" err="1"/>
              <a:t>the</a:t>
            </a:r>
            <a:r>
              <a:rPr lang="nb-NO" b="1" i="1" baseline="0" dirty="0"/>
              <a:t> </a:t>
            </a:r>
            <a:r>
              <a:rPr lang="nb-NO" b="1" i="1" baseline="0" dirty="0" err="1"/>
              <a:t>teacher</a:t>
            </a:r>
            <a:r>
              <a:rPr lang="nb-NO" b="1" i="1" baseline="0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Contact your bank if you have problems logging in with </a:t>
            </a:r>
            <a:r>
              <a:rPr lang="en-US" dirty="0" err="1"/>
              <a:t>BankID</a:t>
            </a:r>
            <a:r>
              <a:rPr lang="en-US" dirty="0"/>
              <a:t> on mobile.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You can log on from a computer, tablet or from your mobile phone, the procedure is the same</a:t>
            </a:r>
            <a:endParaRPr lang="nb-NO" b="1" i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="1" i="1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32247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Manuscript: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Enter </a:t>
            </a:r>
            <a:r>
              <a:rPr lang="nb-NO" i="0" baseline="0" dirty="0" err="1"/>
              <a:t>your</a:t>
            </a:r>
            <a:r>
              <a:rPr lang="nb-NO" i="0" baseline="0" dirty="0"/>
              <a:t> personal PIN </a:t>
            </a:r>
            <a:r>
              <a:rPr lang="nb-NO" i="0" baseline="0" dirty="0" err="1"/>
              <a:t>code</a:t>
            </a:r>
            <a:r>
              <a:rPr lang="nb-NO" i="0" baseline="0" dirty="0"/>
              <a:t> </a:t>
            </a:r>
            <a:r>
              <a:rPr lang="nb-NO" i="0" baseline="0" dirty="0" err="1"/>
              <a:t>on</a:t>
            </a:r>
            <a:r>
              <a:rPr lang="nb-NO" i="0" baseline="0" dirty="0"/>
              <a:t> </a:t>
            </a:r>
            <a:r>
              <a:rPr lang="nb-NO" i="0" baseline="0" dirty="0" err="1"/>
              <a:t>your</a:t>
            </a:r>
            <a:r>
              <a:rPr lang="nb-NO" i="0" baseline="0" dirty="0"/>
              <a:t> </a:t>
            </a:r>
            <a:r>
              <a:rPr lang="nb-NO" i="0" baseline="0" dirty="0" err="1"/>
              <a:t>phone</a:t>
            </a:r>
            <a:r>
              <a:rPr lang="nb-NO" i="0" baseline="0" dirty="0"/>
              <a:t> to </a:t>
            </a:r>
            <a:r>
              <a:rPr lang="nb-NO" i="0" baseline="0" dirty="0" err="1"/>
              <a:t>complete</a:t>
            </a:r>
            <a:r>
              <a:rPr lang="nb-NO" i="0" baseline="0" dirty="0"/>
              <a:t> </a:t>
            </a:r>
            <a:r>
              <a:rPr lang="nb-NO" i="0" baseline="0" dirty="0" err="1"/>
              <a:t>the</a:t>
            </a:r>
            <a:r>
              <a:rPr lang="nb-NO" i="0" baseline="0" dirty="0"/>
              <a:t> </a:t>
            </a:r>
            <a:r>
              <a:rPr lang="nb-NO" i="0" baseline="0" dirty="0" err="1"/>
              <a:t>login</a:t>
            </a:r>
            <a:r>
              <a:rPr lang="nb-NO" i="0" baseline="0" dirty="0"/>
              <a:t>. The PIN </a:t>
            </a:r>
            <a:r>
              <a:rPr lang="nb-NO" i="0" baseline="0" dirty="0" err="1"/>
              <a:t>code</a:t>
            </a:r>
            <a:r>
              <a:rPr lang="nb-NO" i="0" baseline="0" dirty="0"/>
              <a:t> is </a:t>
            </a:r>
            <a:r>
              <a:rPr lang="nb-NO" i="0" baseline="0" dirty="0" err="1"/>
              <a:t>the</a:t>
            </a:r>
            <a:r>
              <a:rPr lang="nb-NO" i="0" baseline="0" dirty="0"/>
              <a:t> </a:t>
            </a:r>
            <a:r>
              <a:rPr lang="nb-NO" i="0" baseline="0" dirty="0" err="1"/>
              <a:t>one</a:t>
            </a:r>
            <a:r>
              <a:rPr lang="nb-NO" i="0" baseline="0" dirty="0"/>
              <a:t> </a:t>
            </a:r>
            <a:r>
              <a:rPr lang="nb-NO" i="0" baseline="0" dirty="0" err="1"/>
              <a:t>you</a:t>
            </a:r>
            <a:r>
              <a:rPr lang="nb-NO" i="0" baseline="0" dirty="0"/>
              <a:t> </a:t>
            </a:r>
            <a:r>
              <a:rPr lang="nb-NO" i="0" baseline="0" dirty="0" err="1"/>
              <a:t>created</a:t>
            </a:r>
            <a:r>
              <a:rPr lang="nb-NO" i="0" baseline="0" dirty="0"/>
              <a:t> for </a:t>
            </a:r>
            <a:r>
              <a:rPr lang="nb-NO" i="0" baseline="0" dirty="0" err="1"/>
              <a:t>BankID</a:t>
            </a:r>
            <a:r>
              <a:rPr lang="nb-NO" i="0" baseline="0" dirty="0"/>
              <a:t> </a:t>
            </a:r>
            <a:r>
              <a:rPr lang="nb-NO" i="0" baseline="0" dirty="0" err="1"/>
              <a:t>on</a:t>
            </a:r>
            <a:r>
              <a:rPr lang="nb-NO" i="0" baseline="0" dirty="0"/>
              <a:t> mobile in </a:t>
            </a:r>
            <a:r>
              <a:rPr lang="nb-NO" i="0" baseline="0" dirty="0" err="1"/>
              <a:t>your</a:t>
            </a:r>
            <a:r>
              <a:rPr lang="nb-NO" i="0" baseline="0" dirty="0"/>
              <a:t> online bank.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 err="1"/>
              <a:t>Click</a:t>
            </a:r>
            <a:r>
              <a:rPr lang="nb-NO" i="0" baseline="0" dirty="0"/>
              <a:t> </a:t>
            </a:r>
            <a:r>
              <a:rPr lang="nb-NO" i="0" baseline="0" dirty="0" err="1"/>
              <a:t>on</a:t>
            </a:r>
            <a:r>
              <a:rPr lang="nb-NO" i="0" baseline="0" dirty="0"/>
              <a:t> «Send» </a:t>
            </a:r>
            <a:r>
              <a:rPr lang="nb-NO" i="0" baseline="0" dirty="0" err="1"/>
              <a:t>on</a:t>
            </a:r>
            <a:r>
              <a:rPr lang="nb-NO" i="0" baseline="0" dirty="0"/>
              <a:t> </a:t>
            </a:r>
            <a:r>
              <a:rPr lang="nb-NO" i="0" baseline="0" dirty="0" err="1"/>
              <a:t>your</a:t>
            </a:r>
            <a:r>
              <a:rPr lang="nb-NO" i="0" baseline="0" dirty="0"/>
              <a:t> mobile </a:t>
            </a:r>
            <a:r>
              <a:rPr lang="nb-NO" i="0" baseline="0" dirty="0" err="1"/>
              <a:t>phone</a:t>
            </a:r>
            <a:r>
              <a:rPr lang="nb-NO" i="0" baseline="0" dirty="0"/>
              <a:t>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 err="1"/>
              <a:t>Additional</a:t>
            </a:r>
            <a:r>
              <a:rPr lang="nb-NO" b="1" i="1" baseline="0" dirty="0"/>
              <a:t> </a:t>
            </a:r>
            <a:r>
              <a:rPr lang="nb-NO" b="1" i="1" baseline="0" dirty="0" err="1"/>
              <a:t>information</a:t>
            </a:r>
            <a:r>
              <a:rPr lang="nb-NO" b="1" i="1" baseline="0" dirty="0"/>
              <a:t> for </a:t>
            </a:r>
            <a:r>
              <a:rPr lang="nb-NO" b="1" i="1" baseline="0" dirty="0" err="1"/>
              <a:t>the</a:t>
            </a:r>
            <a:r>
              <a:rPr lang="nb-NO" b="1" i="1" baseline="0" dirty="0"/>
              <a:t> </a:t>
            </a:r>
            <a:r>
              <a:rPr lang="nb-NO" b="1" i="1" baseline="0" dirty="0" err="1"/>
              <a:t>teacher</a:t>
            </a:r>
            <a:r>
              <a:rPr lang="nb-NO" b="1" i="1" baseline="0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If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enter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PIN </a:t>
            </a:r>
            <a:r>
              <a:rPr lang="nb-NO" dirty="0" err="1"/>
              <a:t>code</a:t>
            </a:r>
            <a:r>
              <a:rPr lang="nb-NO" dirty="0"/>
              <a:t> </a:t>
            </a:r>
            <a:r>
              <a:rPr lang="nb-NO" dirty="0" err="1"/>
              <a:t>wrong</a:t>
            </a:r>
            <a:r>
              <a:rPr lang="nb-NO" dirty="0"/>
              <a:t> </a:t>
            </a:r>
            <a:r>
              <a:rPr lang="nb-NO" dirty="0" err="1"/>
              <a:t>too</a:t>
            </a:r>
            <a:r>
              <a:rPr lang="nb-NO" dirty="0"/>
              <a:t> </a:t>
            </a:r>
            <a:r>
              <a:rPr lang="nb-NO" dirty="0" err="1"/>
              <a:t>many</a:t>
            </a:r>
            <a:r>
              <a:rPr lang="nb-NO" dirty="0"/>
              <a:t> times, </a:t>
            </a:r>
            <a:r>
              <a:rPr lang="nb-NO" dirty="0" err="1"/>
              <a:t>your</a:t>
            </a:r>
            <a:r>
              <a:rPr lang="nb-NO" dirty="0"/>
              <a:t> </a:t>
            </a:r>
            <a:r>
              <a:rPr lang="nb-NO" dirty="0" err="1"/>
              <a:t>BankID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mobile </a:t>
            </a:r>
            <a:r>
              <a:rPr lang="nb-NO" dirty="0" err="1"/>
              <a:t>will</a:t>
            </a:r>
            <a:r>
              <a:rPr lang="nb-NO" dirty="0"/>
              <a:t> be </a:t>
            </a:r>
            <a:r>
              <a:rPr lang="nb-NO" dirty="0" err="1"/>
              <a:t>blocked</a:t>
            </a:r>
            <a:r>
              <a:rPr lang="nb-NO" dirty="0"/>
              <a:t>. </a:t>
            </a:r>
            <a:r>
              <a:rPr lang="nb-NO" dirty="0" err="1"/>
              <a:t>Please</a:t>
            </a:r>
            <a:r>
              <a:rPr lang="nb-NO" dirty="0"/>
              <a:t> </a:t>
            </a:r>
            <a:r>
              <a:rPr lang="nb-NO" dirty="0" err="1"/>
              <a:t>contact</a:t>
            </a:r>
            <a:r>
              <a:rPr lang="nb-NO" dirty="0"/>
              <a:t> </a:t>
            </a:r>
            <a:r>
              <a:rPr lang="nb-NO" dirty="0" err="1"/>
              <a:t>your</a:t>
            </a:r>
            <a:r>
              <a:rPr lang="nb-NO" dirty="0"/>
              <a:t> bank to </a:t>
            </a:r>
            <a:r>
              <a:rPr lang="nb-NO" dirty="0" err="1"/>
              <a:t>reopen</a:t>
            </a:r>
            <a:r>
              <a:rPr lang="nb-NO" dirty="0"/>
              <a:t> </a:t>
            </a:r>
            <a:r>
              <a:rPr lang="nb-NO" dirty="0" err="1"/>
              <a:t>your</a:t>
            </a:r>
            <a:r>
              <a:rPr lang="nb-NO" dirty="0"/>
              <a:t> </a:t>
            </a:r>
            <a:r>
              <a:rPr lang="nb-NO" dirty="0" err="1"/>
              <a:t>BankID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mobile.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4281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Manuscript: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You have now logged on to NAV's services. Your name will appear on the screen.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You can find information about yourself, change information or submit forms once you have logged on.</a:t>
            </a:r>
            <a:endParaRPr lang="nb-NO" i="0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0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Make sure to log </a:t>
            </a:r>
            <a:r>
              <a:rPr lang="nb-NO" i="0" baseline="0" dirty="0" err="1"/>
              <a:t>out</a:t>
            </a:r>
            <a:r>
              <a:rPr lang="nb-NO" i="0" baseline="0" dirty="0"/>
              <a:t> </a:t>
            </a:r>
            <a:r>
              <a:rPr lang="nb-NO" i="0" baseline="0" dirty="0" err="1"/>
              <a:t>when</a:t>
            </a:r>
            <a:r>
              <a:rPr lang="nb-NO" i="0" baseline="0" dirty="0"/>
              <a:t> </a:t>
            </a:r>
            <a:r>
              <a:rPr lang="nb-NO" i="0" baseline="0" dirty="0" err="1"/>
              <a:t>you</a:t>
            </a:r>
            <a:r>
              <a:rPr lang="nb-NO" i="0" baseline="0" dirty="0"/>
              <a:t> </a:t>
            </a:r>
            <a:r>
              <a:rPr lang="nb-NO" i="0" baseline="0" dirty="0" err="1"/>
              <a:t>are</a:t>
            </a:r>
            <a:r>
              <a:rPr lang="nb-NO" i="0" baseline="0" dirty="0"/>
              <a:t> done.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19717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baseline="0" dirty="0"/>
              <a:t>At Norge.no we have gathered digital services from central and local government you can log on to.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You can look for a specific service, you can find a service based on the life situation you are in, and you can search for services on Norge.no</a:t>
            </a:r>
            <a:endParaRPr lang="en-US" b="1" i="1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 err="1"/>
              <a:t>Additional</a:t>
            </a:r>
            <a:r>
              <a:rPr lang="nb-NO" b="1" i="1" baseline="0" dirty="0"/>
              <a:t> </a:t>
            </a:r>
            <a:r>
              <a:rPr lang="nb-NO" b="1" i="1" baseline="0" dirty="0" err="1"/>
              <a:t>information</a:t>
            </a:r>
            <a:r>
              <a:rPr lang="nb-NO" b="1" i="1" baseline="0" dirty="0"/>
              <a:t> for </a:t>
            </a:r>
            <a:r>
              <a:rPr lang="nb-NO" b="1" i="1" baseline="0" dirty="0" err="1"/>
              <a:t>the</a:t>
            </a:r>
            <a:r>
              <a:rPr lang="nb-NO" b="1" i="1" baseline="0" dirty="0"/>
              <a:t> </a:t>
            </a:r>
            <a:r>
              <a:rPr lang="nb-NO" b="1" i="1" baseline="0" dirty="0" err="1"/>
              <a:t>teacher</a:t>
            </a:r>
            <a:r>
              <a:rPr lang="nb-NO" b="1" i="1" baseline="0" dirty="0"/>
              <a:t>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At Norge.no you can log on and change your contact information that central and local government can reach you at.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You will also find information about digital mailbox.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separate course has been created on how to find services from www.norge.no. There are also separate courses in how to log on with your electronic ID </a:t>
            </a:r>
            <a:r>
              <a:rPr lang="en-US" dirty="0" err="1"/>
              <a:t>MinID</a:t>
            </a:r>
            <a:r>
              <a:rPr lang="en-US" dirty="0"/>
              <a:t> and </a:t>
            </a:r>
            <a:r>
              <a:rPr lang="en-US" dirty="0" err="1"/>
              <a:t>BankID</a:t>
            </a:r>
            <a:r>
              <a:rPr lang="en-US" dirty="0"/>
              <a:t> on mobile.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872B4-DFA0-45B1-9DFC-12D3AC798406}" type="slidenum">
              <a:rPr lang="nn-NO" smtClean="0"/>
              <a:t>14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1551585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Manuscript: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If you need help logging in, go to the bottom of the page. There is a link to our help pages, you can send us an email or a chat. You can call our help desk at tel. 800 30 300.</a:t>
            </a:r>
            <a:endParaRPr lang="nn-NO" i="0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0" baseline="0" dirty="0"/>
          </a:p>
          <a:p>
            <a:endParaRPr lang="nb-NO" b="1" i="1" baseline="0" dirty="0"/>
          </a:p>
          <a:p>
            <a:r>
              <a:rPr lang="nb-NO" b="1" i="1" baseline="0" dirty="0" err="1"/>
              <a:t>Additional</a:t>
            </a:r>
            <a:r>
              <a:rPr lang="nb-NO" b="1" i="1" baseline="0" dirty="0"/>
              <a:t> </a:t>
            </a:r>
            <a:r>
              <a:rPr lang="nb-NO" b="1" i="1" baseline="0" dirty="0" err="1"/>
              <a:t>information</a:t>
            </a:r>
            <a:r>
              <a:rPr lang="nb-NO" b="1" i="1" baseline="0" dirty="0"/>
              <a:t> for </a:t>
            </a:r>
            <a:r>
              <a:rPr lang="nb-NO" b="1" i="1" baseline="0" dirty="0" err="1"/>
              <a:t>the</a:t>
            </a:r>
            <a:r>
              <a:rPr lang="nb-NO" b="1" i="1" baseline="0" dirty="0"/>
              <a:t> </a:t>
            </a:r>
            <a:r>
              <a:rPr lang="nb-NO" b="1" i="1" baseline="0" dirty="0" err="1"/>
              <a:t>teacher</a:t>
            </a:r>
            <a:r>
              <a:rPr lang="nb-NO" b="1" i="1" baseline="0" dirty="0"/>
              <a:t>:</a:t>
            </a:r>
          </a:p>
          <a:p>
            <a:r>
              <a:rPr lang="en-US" dirty="0"/>
              <a:t>Our website address: </a:t>
            </a:r>
            <a:r>
              <a:rPr lang="nb-NO" dirty="0"/>
              <a:t> </a:t>
            </a:r>
            <a:r>
              <a:rPr lang="nn-NO" sz="1200" u="sng" kern="120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  <a:hlinkClick r:id="rId3"/>
              </a:rPr>
              <a:t>www.idporten.no</a:t>
            </a:r>
            <a:r>
              <a:rPr lang="nn-NO" sz="1200" u="sng" kern="120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</a:rPr>
              <a:t> </a:t>
            </a:r>
            <a:r>
              <a:rPr lang="nb-NO" dirty="0"/>
              <a:t>.</a:t>
            </a:r>
          </a:p>
          <a:p>
            <a:r>
              <a:rPr lang="nb-NO" dirty="0"/>
              <a:t>On </a:t>
            </a:r>
            <a:r>
              <a:rPr lang="nb-NO" dirty="0" err="1"/>
              <a:t>our</a:t>
            </a:r>
            <a:r>
              <a:rPr lang="nb-NO" dirty="0"/>
              <a:t> website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find</a:t>
            </a:r>
            <a:r>
              <a:rPr lang="nb-NO" dirty="0"/>
              <a:t> </a:t>
            </a:r>
            <a:r>
              <a:rPr lang="nb-NO" dirty="0" err="1"/>
              <a:t>help</a:t>
            </a:r>
            <a:r>
              <a:rPr lang="nb-NO" dirty="0"/>
              <a:t> and </a:t>
            </a:r>
            <a:r>
              <a:rPr lang="nb-NO" dirty="0" err="1"/>
              <a:t>information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 all </a:t>
            </a:r>
            <a:r>
              <a:rPr lang="nb-NO" dirty="0" err="1"/>
              <a:t>our</a:t>
            </a:r>
            <a:r>
              <a:rPr lang="nb-NO" dirty="0"/>
              <a:t> </a:t>
            </a:r>
            <a:r>
              <a:rPr lang="nb-NO" dirty="0" err="1"/>
              <a:t>electronic</a:t>
            </a:r>
            <a:r>
              <a:rPr lang="nb-NO" dirty="0"/>
              <a:t> </a:t>
            </a:r>
            <a:r>
              <a:rPr lang="nb-NO" dirty="0" err="1"/>
              <a:t>ID’s</a:t>
            </a:r>
            <a:r>
              <a:rPr lang="nb-NO" dirty="0"/>
              <a:t>.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872B4-DFA0-45B1-9DFC-12D3AC798406}" type="slidenum">
              <a:rPr lang="nn-NO" smtClean="0"/>
              <a:t>15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678404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0" i="0" baseline="0" dirty="0"/>
              <a:t>«</a:t>
            </a:r>
            <a:r>
              <a:rPr lang="en-US" b="1" i="1" dirty="0" err="1"/>
              <a:t>Manuscipt</a:t>
            </a:r>
            <a:r>
              <a:rPr lang="nb-NO" b="1" i="1" baseline="0" dirty="0"/>
              <a:t>»: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To log in is a way to access public services.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When you are logged in, you can access information that the public has registered about you. Example: When your car needs mandatory roadworthiness test (EU-</a:t>
            </a:r>
            <a:r>
              <a:rPr lang="en-US" i="0" dirty="0" err="1"/>
              <a:t>kontoll</a:t>
            </a:r>
            <a:r>
              <a:rPr lang="en-US" i="0" dirty="0"/>
              <a:t>), information about your property or information about your tax </a:t>
            </a:r>
            <a:r>
              <a:rPr lang="nb-NO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deduction</a:t>
            </a:r>
            <a:r>
              <a:rPr lang="nb-NO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b-NO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card</a:t>
            </a:r>
            <a:r>
              <a:rPr lang="nb-NO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.</a:t>
            </a:r>
            <a:endParaRPr lang="en-US" i="0" dirty="0"/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baseline="0" dirty="0"/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 err="1"/>
              <a:t>When</a:t>
            </a:r>
            <a:r>
              <a:rPr lang="nb-NO" baseline="0" dirty="0"/>
              <a:t> </a:t>
            </a:r>
            <a:r>
              <a:rPr lang="nb-NO" baseline="0" dirty="0" err="1"/>
              <a:t>you</a:t>
            </a:r>
            <a:r>
              <a:rPr lang="nb-NO" baseline="0" dirty="0"/>
              <a:t> </a:t>
            </a:r>
            <a:r>
              <a:rPr lang="nb-NO" baseline="0" dirty="0" err="1"/>
              <a:t>are</a:t>
            </a:r>
            <a:r>
              <a:rPr lang="nb-NO" baseline="0" dirty="0"/>
              <a:t> </a:t>
            </a:r>
            <a:r>
              <a:rPr lang="nb-NO" baseline="0" dirty="0" err="1"/>
              <a:t>logged</a:t>
            </a:r>
            <a:r>
              <a:rPr lang="nb-NO" baseline="0" dirty="0"/>
              <a:t> in </a:t>
            </a:r>
            <a:r>
              <a:rPr lang="nb-NO" baseline="0" dirty="0" err="1"/>
              <a:t>you</a:t>
            </a:r>
            <a:r>
              <a:rPr lang="nb-NO" baseline="0" dirty="0"/>
              <a:t> </a:t>
            </a:r>
            <a:r>
              <a:rPr lang="nb-NO" baseline="0" dirty="0" err="1"/>
              <a:t>can</a:t>
            </a:r>
            <a:r>
              <a:rPr lang="nb-NO" baseline="0" dirty="0"/>
              <a:t> </a:t>
            </a:r>
            <a:r>
              <a:rPr lang="nb-NO" baseline="0" dirty="0" err="1"/>
              <a:t>submit</a:t>
            </a:r>
            <a:r>
              <a:rPr lang="nb-NO" baseline="0" dirty="0"/>
              <a:t> forms, and </a:t>
            </a:r>
            <a:r>
              <a:rPr lang="nb-NO" baseline="0" dirty="0" err="1"/>
              <a:t>public</a:t>
            </a:r>
            <a:r>
              <a:rPr lang="nb-NO" baseline="0" dirty="0"/>
              <a:t> </a:t>
            </a:r>
            <a:r>
              <a:rPr lang="nb-NO" baseline="0" dirty="0" err="1"/>
              <a:t>agencies</a:t>
            </a:r>
            <a:r>
              <a:rPr lang="nb-NO" baseline="0" dirty="0"/>
              <a:t> </a:t>
            </a:r>
            <a:r>
              <a:rPr lang="en-US" dirty="0"/>
              <a:t>are then sure that it is you who submits. Example: </a:t>
            </a:r>
            <a:r>
              <a:rPr lang="nn-NO" i="0" baseline="0" dirty="0" err="1"/>
              <a:t>application</a:t>
            </a:r>
            <a:r>
              <a:rPr lang="nn-NO" i="0" baseline="0" dirty="0"/>
              <a:t> for </a:t>
            </a:r>
            <a:r>
              <a:rPr lang="nn-NO" i="0" baseline="0" dirty="0" err="1"/>
              <a:t>change</a:t>
            </a:r>
            <a:r>
              <a:rPr lang="nn-NO" i="0" baseline="0" dirty="0"/>
              <a:t> </a:t>
            </a:r>
            <a:r>
              <a:rPr lang="nn-NO" i="0" baseline="0" dirty="0" err="1"/>
              <a:t>of</a:t>
            </a:r>
            <a:r>
              <a:rPr lang="nn-NO" i="0" baseline="0" dirty="0"/>
              <a:t> </a:t>
            </a:r>
            <a:r>
              <a:rPr lang="nn-NO" i="0" baseline="0" dirty="0" err="1"/>
              <a:t>name</a:t>
            </a:r>
            <a:r>
              <a:rPr lang="nn-NO" i="0" baseline="0" dirty="0"/>
              <a:t>, </a:t>
            </a:r>
            <a:r>
              <a:rPr lang="nn-NO" i="0" baseline="0" dirty="0" err="1"/>
              <a:t>apply</a:t>
            </a:r>
            <a:r>
              <a:rPr lang="nn-NO" i="0" baseline="0" dirty="0"/>
              <a:t> for </a:t>
            </a:r>
            <a:r>
              <a:rPr lang="nn-NO" i="0" baseline="0" dirty="0" err="1"/>
              <a:t>pension</a:t>
            </a:r>
            <a:r>
              <a:rPr lang="nn-NO" i="0" baseline="0" dirty="0"/>
              <a:t> or </a:t>
            </a:r>
            <a:r>
              <a:rPr lang="nn-NO" i="0" baseline="0" dirty="0" err="1"/>
              <a:t>change</a:t>
            </a:r>
            <a:r>
              <a:rPr lang="nn-NO" i="0" baseline="0" dirty="0"/>
              <a:t> </a:t>
            </a:r>
            <a:r>
              <a:rPr lang="nn-NO" i="0" baseline="0" dirty="0" err="1"/>
              <a:t>of</a:t>
            </a:r>
            <a:r>
              <a:rPr lang="nn-NO" i="0" baseline="0" dirty="0"/>
              <a:t> </a:t>
            </a:r>
            <a:r>
              <a:rPr lang="nn-NO" i="0" baseline="0" dirty="0" err="1"/>
              <a:t>address</a:t>
            </a:r>
            <a:r>
              <a:rPr lang="nn-NO" i="0" baseline="0" dirty="0"/>
              <a:t>.</a:t>
            </a:r>
            <a:endParaRPr lang="nb-NO" baseline="0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342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Manuscript: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It is not enough to write who you are with words online, to access information related to you.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You must prove with a </a:t>
            </a:r>
            <a:r>
              <a:rPr lang="en-US" b="1" dirty="0"/>
              <a:t>personal electronic ID </a:t>
            </a:r>
            <a:r>
              <a:rPr lang="en-US" dirty="0"/>
              <a:t>that you are who you claim to be.</a:t>
            </a:r>
            <a:endParaRPr lang="en-US" b="1" i="1" dirty="0"/>
          </a:p>
          <a:p>
            <a:endParaRPr lang="nb-NO" i="1" baseline="0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 err="1"/>
              <a:t>Additional</a:t>
            </a:r>
            <a:r>
              <a:rPr lang="nb-NO" b="1" i="1" baseline="0" dirty="0"/>
              <a:t> </a:t>
            </a:r>
            <a:r>
              <a:rPr lang="nb-NO" b="1" i="1" baseline="0" dirty="0" err="1"/>
              <a:t>information</a:t>
            </a:r>
            <a:r>
              <a:rPr lang="nb-NO" b="1" i="1" baseline="0" dirty="0"/>
              <a:t> for </a:t>
            </a:r>
            <a:r>
              <a:rPr lang="nb-NO" b="1" i="1" baseline="0" dirty="0" err="1"/>
              <a:t>the</a:t>
            </a:r>
            <a:r>
              <a:rPr lang="nb-NO" b="1" i="1" baseline="0" dirty="0"/>
              <a:t> </a:t>
            </a:r>
            <a:r>
              <a:rPr lang="nb-NO" b="1" i="1" baseline="0" dirty="0" err="1"/>
              <a:t>teacher</a:t>
            </a:r>
            <a:r>
              <a:rPr lang="nb-NO" b="1" i="1" baseline="0" dirty="0"/>
              <a:t>: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It is the citizens themselves who must obtain electronic identification (e-ID) to use online.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You can select between six electronic ID`s to log on to online public services.</a:t>
            </a:r>
            <a:endParaRPr lang="en-US" dirty="0"/>
          </a:p>
          <a:p>
            <a:pPr eaLnBrk="1" hangingPunct="1"/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3242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Manuscript: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Electronic identification has several names, but means the same thing: electronic identification online, electronic identity, electronic ID, e-ID or </a:t>
            </a:r>
            <a:r>
              <a:rPr lang="en-US" dirty="0" err="1"/>
              <a:t>eID</a:t>
            </a:r>
            <a:r>
              <a:rPr lang="en-US" dirty="0"/>
              <a:t>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log on to a public service, you must log on using a code from a code generator: code unit, code card or code app (some banks) issued to you personally.</a:t>
            </a:r>
            <a:endParaRPr lang="en-US" b="1" i="1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b="1" i="1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 err="1"/>
              <a:t>Additional</a:t>
            </a:r>
            <a:r>
              <a:rPr lang="nb-NO" b="1" i="1" baseline="0" dirty="0"/>
              <a:t> </a:t>
            </a:r>
            <a:r>
              <a:rPr lang="nb-NO" b="1" i="1" baseline="0" dirty="0" err="1"/>
              <a:t>information</a:t>
            </a:r>
            <a:r>
              <a:rPr lang="nb-NO" b="1" i="1" baseline="0" dirty="0"/>
              <a:t> for </a:t>
            </a:r>
            <a:r>
              <a:rPr lang="nb-NO" b="1" i="1" baseline="0" dirty="0" err="1"/>
              <a:t>the</a:t>
            </a:r>
            <a:r>
              <a:rPr lang="nb-NO" b="1" i="1" baseline="0" dirty="0"/>
              <a:t> </a:t>
            </a:r>
            <a:r>
              <a:rPr lang="nb-NO" b="1" i="1" baseline="0" dirty="0" err="1"/>
              <a:t>teacher</a:t>
            </a:r>
            <a:r>
              <a:rPr lang="nb-NO" b="1" i="1" baseline="0" dirty="0"/>
              <a:t>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 err="1">
                <a:solidFill>
                  <a:srgbClr val="202124"/>
                </a:solidFill>
                <a:effectLst/>
                <a:latin typeface="Google Sans"/>
              </a:rPr>
              <a:t>BankID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 is delivered and operated by the banks.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bank decides who can get a </a:t>
            </a:r>
            <a:r>
              <a:rPr lang="en-US" dirty="0" err="1"/>
              <a:t>BankID</a:t>
            </a:r>
            <a:r>
              <a:rPr lang="en-US" dirty="0"/>
              <a:t>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0" i="0" baseline="0" dirty="0" err="1"/>
              <a:t>You</a:t>
            </a:r>
            <a:r>
              <a:rPr lang="nb-NO" b="0" i="0" baseline="0" dirty="0"/>
              <a:t> have to </a:t>
            </a:r>
            <a:r>
              <a:rPr lang="nb-NO" b="0" i="0" baseline="0" dirty="0" err="1"/>
              <a:t>identify</a:t>
            </a:r>
            <a:r>
              <a:rPr lang="nb-NO" b="0" i="0" baseline="0" dirty="0"/>
              <a:t> </a:t>
            </a:r>
            <a:r>
              <a:rPr lang="nb-NO" b="0" i="0" baseline="0" dirty="0" err="1"/>
              <a:t>yourself</a:t>
            </a:r>
            <a:r>
              <a:rPr lang="nb-NO" b="0" i="0" baseline="0" dirty="0"/>
              <a:t> at </a:t>
            </a:r>
            <a:r>
              <a:rPr lang="nb-NO" b="0" i="0" baseline="0" dirty="0" err="1"/>
              <a:t>the</a:t>
            </a:r>
            <a:r>
              <a:rPr lang="nb-NO" b="0" i="0" baseline="0" dirty="0"/>
              <a:t> bank to </a:t>
            </a:r>
            <a:r>
              <a:rPr lang="nb-NO" b="0" i="0" baseline="0" dirty="0" err="1"/>
              <a:t>get</a:t>
            </a:r>
            <a:r>
              <a:rPr lang="nb-NO" b="0" i="0" baseline="0" dirty="0"/>
              <a:t> a </a:t>
            </a:r>
            <a:r>
              <a:rPr lang="nb-NO" b="0" i="0" baseline="0" dirty="0" err="1"/>
              <a:t>BankID</a:t>
            </a:r>
            <a:r>
              <a:rPr lang="nb-NO" b="0" i="0" baseline="0" dirty="0"/>
              <a:t>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0" i="0" baseline="0" dirty="0"/>
              <a:t>The bank </a:t>
            </a:r>
            <a:r>
              <a:rPr lang="nb-NO" b="0" i="0" baseline="0" dirty="0" err="1"/>
              <a:t>decides</a:t>
            </a:r>
            <a:r>
              <a:rPr lang="nb-NO" b="0" i="0" baseline="0" dirty="0"/>
              <a:t> </a:t>
            </a:r>
            <a:r>
              <a:rPr lang="nb-NO" b="0" i="0" baseline="0" dirty="0" err="1"/>
              <a:t>if</a:t>
            </a:r>
            <a:r>
              <a:rPr lang="nb-NO" b="0" i="0" baseline="0" dirty="0"/>
              <a:t> a </a:t>
            </a:r>
            <a:r>
              <a:rPr lang="nb-NO" b="0" i="0" baseline="0" dirty="0" err="1"/>
              <a:t>citizen</a:t>
            </a:r>
            <a:r>
              <a:rPr lang="nb-NO" b="0" i="0" baseline="0" dirty="0"/>
              <a:t> </a:t>
            </a:r>
            <a:r>
              <a:rPr lang="nb-NO" b="0" i="0" baseline="0" dirty="0" err="1"/>
              <a:t>with</a:t>
            </a:r>
            <a:r>
              <a:rPr lang="nb-NO" b="0" i="0" baseline="0" dirty="0"/>
              <a:t> a D-</a:t>
            </a:r>
            <a:r>
              <a:rPr lang="nb-NO" b="0" i="0" baseline="0" dirty="0" err="1"/>
              <a:t>number</a:t>
            </a:r>
            <a:r>
              <a:rPr lang="nb-NO" b="0" i="0" baseline="0" dirty="0"/>
              <a:t> </a:t>
            </a:r>
            <a:r>
              <a:rPr lang="nb-NO" b="0" i="0" baseline="0" dirty="0" err="1"/>
              <a:t>can</a:t>
            </a:r>
            <a:r>
              <a:rPr lang="nb-NO" b="0" i="0" baseline="0" dirty="0"/>
              <a:t> </a:t>
            </a:r>
            <a:r>
              <a:rPr lang="nb-NO" b="0" i="0" baseline="0" dirty="0" err="1"/>
              <a:t>get</a:t>
            </a:r>
            <a:r>
              <a:rPr lang="nb-NO" b="0" i="0" baseline="0" dirty="0"/>
              <a:t> a </a:t>
            </a:r>
            <a:r>
              <a:rPr lang="nb-NO" b="0" i="0" baseline="0" dirty="0" err="1"/>
              <a:t>BankID</a:t>
            </a:r>
            <a:r>
              <a:rPr lang="nb-NO" b="0" i="0" baseline="0" dirty="0"/>
              <a:t>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0" i="0" baseline="0" dirty="0" err="1"/>
              <a:t>BankID</a:t>
            </a:r>
            <a:r>
              <a:rPr lang="nb-NO" b="0" i="0" baseline="0" dirty="0"/>
              <a:t> is </a:t>
            </a:r>
            <a:r>
              <a:rPr lang="nb-NO" b="0" i="0" baseline="0" dirty="0" err="1"/>
              <a:t>one</a:t>
            </a:r>
            <a:r>
              <a:rPr lang="nb-NO" b="0" i="0" baseline="0" dirty="0"/>
              <a:t> </a:t>
            </a:r>
            <a:r>
              <a:rPr lang="nb-NO" b="0" i="0" baseline="0" dirty="0" err="1"/>
              <a:t>of</a:t>
            </a:r>
            <a:r>
              <a:rPr lang="nb-NO" b="0" i="0" baseline="0" dirty="0"/>
              <a:t> </a:t>
            </a:r>
            <a:r>
              <a:rPr lang="nb-NO" b="0" i="0" baseline="0" dirty="0" err="1"/>
              <a:t>several</a:t>
            </a:r>
            <a:r>
              <a:rPr lang="nb-NO" b="0" i="0" baseline="0" dirty="0"/>
              <a:t> </a:t>
            </a:r>
            <a:r>
              <a:rPr lang="nb-NO" b="0" i="0" baseline="0" dirty="0" err="1"/>
              <a:t>electronic</a:t>
            </a:r>
            <a:r>
              <a:rPr lang="nb-NO" b="0" i="0" baseline="0" dirty="0"/>
              <a:t> IDs to </a:t>
            </a:r>
            <a:r>
              <a:rPr lang="nb-NO" b="0" i="0" baseline="0" dirty="0" err="1"/>
              <a:t>choose</a:t>
            </a:r>
            <a:r>
              <a:rPr lang="nb-NO" b="0" i="0" baseline="0" dirty="0"/>
              <a:t> from.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/>
              <a:t>BankID</a:t>
            </a:r>
            <a:r>
              <a:rPr lang="nb-NO" dirty="0"/>
              <a:t> 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provides access to public services at the highest level of security.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You can use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Helvetica Neue"/>
              </a:rPr>
              <a:t>BankID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 on PC, tablet and mobile phone.</a:t>
            </a:r>
            <a:endParaRPr lang="nb-NO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1" baseline="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2D9F30-BE86-4E31-A4D2-52D65D10ADE3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1499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403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Manuscript:</a:t>
            </a:r>
          </a:p>
          <a:p>
            <a:pPr eaLnBrk="1" hangingPunct="1"/>
            <a:r>
              <a:rPr lang="en-US" dirty="0"/>
              <a:t>If you have already obtained a </a:t>
            </a:r>
            <a:r>
              <a:rPr lang="en-US" dirty="0" err="1"/>
              <a:t>BankID</a:t>
            </a:r>
            <a:r>
              <a:rPr lang="en-US" dirty="0"/>
              <a:t>, you can activate </a:t>
            </a:r>
            <a:r>
              <a:rPr lang="en-US" dirty="0" err="1"/>
              <a:t>BankID</a:t>
            </a:r>
            <a:r>
              <a:rPr lang="en-US" dirty="0"/>
              <a:t> on mobile in your online bank.</a:t>
            </a:r>
          </a:p>
          <a:p>
            <a:pPr eaLnBrk="1" hangingPunct="1"/>
            <a:endParaRPr lang="en-US" b="1" i="1" dirty="0"/>
          </a:p>
          <a:p>
            <a:pPr eaLnBrk="1" hangingPunct="1"/>
            <a:r>
              <a:rPr lang="en-US" dirty="0"/>
              <a:t>If you want to order </a:t>
            </a:r>
            <a:r>
              <a:rPr lang="en-US" dirty="0" err="1"/>
              <a:t>BankID</a:t>
            </a:r>
            <a:r>
              <a:rPr lang="en-US" dirty="0"/>
              <a:t> on mobile, ask for </a:t>
            </a:r>
            <a:r>
              <a:rPr lang="en-US" dirty="0" err="1"/>
              <a:t>BankID</a:t>
            </a:r>
            <a:r>
              <a:rPr lang="en-US" dirty="0"/>
              <a:t> with a code unit (someone has a code card or an app) at your bank first. Log on to your online bank and activate your </a:t>
            </a:r>
            <a:r>
              <a:rPr lang="en-US" dirty="0" err="1"/>
              <a:t>BankID</a:t>
            </a:r>
            <a:r>
              <a:rPr lang="en-US" dirty="0"/>
              <a:t> on mobile in the menu. </a:t>
            </a:r>
            <a:endParaRPr lang="en-US" b="1" i="1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The bank </a:t>
            </a:r>
            <a:r>
              <a:rPr lang="nb-NO" baseline="0" dirty="0" err="1"/>
              <a:t>can</a:t>
            </a:r>
            <a:r>
              <a:rPr lang="nb-NO" baseline="0" dirty="0"/>
              <a:t> guide </a:t>
            </a:r>
            <a:r>
              <a:rPr lang="nb-NO" baseline="0" dirty="0" err="1"/>
              <a:t>you</a:t>
            </a:r>
            <a:r>
              <a:rPr lang="nb-NO" baseline="0" dirty="0"/>
              <a:t> </a:t>
            </a:r>
            <a:r>
              <a:rPr lang="nb-NO" baseline="0" dirty="0" err="1"/>
              <a:t>on</a:t>
            </a:r>
            <a:r>
              <a:rPr lang="nb-NO" baseline="0" dirty="0"/>
              <a:t> </a:t>
            </a:r>
            <a:r>
              <a:rPr lang="nb-NO" baseline="0" dirty="0" err="1"/>
              <a:t>how</a:t>
            </a:r>
            <a:r>
              <a:rPr lang="nb-NO" baseline="0" dirty="0"/>
              <a:t> to log </a:t>
            </a:r>
            <a:r>
              <a:rPr lang="nb-NO" baseline="0" dirty="0" err="1"/>
              <a:t>on</a:t>
            </a:r>
            <a:r>
              <a:rPr lang="nb-NO" baseline="0" dirty="0"/>
              <a:t> to </a:t>
            </a:r>
            <a:r>
              <a:rPr lang="nb-NO" baseline="0" dirty="0" err="1"/>
              <a:t>your</a:t>
            </a:r>
            <a:r>
              <a:rPr lang="nb-NO" baseline="0" dirty="0"/>
              <a:t> online bank, and </a:t>
            </a:r>
            <a:r>
              <a:rPr lang="nb-NO" baseline="0" dirty="0" err="1"/>
              <a:t>how</a:t>
            </a:r>
            <a:r>
              <a:rPr lang="nb-NO" baseline="0" dirty="0"/>
              <a:t> to </a:t>
            </a:r>
            <a:r>
              <a:rPr lang="nb-NO" baseline="0" dirty="0" err="1"/>
              <a:t>activate</a:t>
            </a:r>
            <a:r>
              <a:rPr lang="nb-NO" baseline="0" dirty="0"/>
              <a:t> </a:t>
            </a:r>
            <a:r>
              <a:rPr lang="nb-NO" baseline="0" dirty="0" err="1"/>
              <a:t>your</a:t>
            </a:r>
            <a:r>
              <a:rPr lang="nb-NO" baseline="0" dirty="0"/>
              <a:t> </a:t>
            </a:r>
            <a:r>
              <a:rPr lang="nb-NO" baseline="0" dirty="0" err="1"/>
              <a:t>BankID</a:t>
            </a:r>
            <a:r>
              <a:rPr lang="nb-NO" baseline="0" dirty="0"/>
              <a:t> </a:t>
            </a:r>
            <a:r>
              <a:rPr lang="nb-NO" baseline="0" dirty="0" err="1"/>
              <a:t>on</a:t>
            </a:r>
            <a:r>
              <a:rPr lang="nb-NO" baseline="0" dirty="0"/>
              <a:t> mobile.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 </a:t>
            </a:r>
            <a:endParaRPr lang="nb-NO" i="1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 err="1"/>
              <a:t>Additional</a:t>
            </a:r>
            <a:r>
              <a:rPr lang="nb-NO" b="1" i="1" baseline="0" dirty="0"/>
              <a:t> </a:t>
            </a:r>
            <a:r>
              <a:rPr lang="nb-NO" b="1" i="1" baseline="0" dirty="0" err="1"/>
              <a:t>information</a:t>
            </a:r>
            <a:r>
              <a:rPr lang="nb-NO" b="1" i="1" baseline="0" dirty="0"/>
              <a:t> for </a:t>
            </a:r>
            <a:r>
              <a:rPr lang="nb-NO" b="1" i="1" baseline="0" dirty="0" err="1"/>
              <a:t>the</a:t>
            </a:r>
            <a:r>
              <a:rPr lang="nb-NO" b="1" i="1" baseline="0" dirty="0"/>
              <a:t> </a:t>
            </a:r>
            <a:r>
              <a:rPr lang="nb-NO" b="1" i="1" baseline="0" dirty="0" err="1"/>
              <a:t>teacher</a:t>
            </a:r>
            <a:r>
              <a:rPr lang="nb-NO" b="1" i="1" baseline="0" dirty="0"/>
              <a:t>:</a:t>
            </a:r>
          </a:p>
          <a:p>
            <a:r>
              <a:rPr lang="en-US" dirty="0"/>
              <a:t>You must be a customer of a bank to get a </a:t>
            </a:r>
            <a:r>
              <a:rPr lang="en-US" dirty="0" err="1"/>
              <a:t>BankID</a:t>
            </a:r>
            <a:r>
              <a:rPr lang="en-US" dirty="0"/>
              <a:t> on mobile. You must also identify yourself with your passport at the bank.</a:t>
            </a:r>
          </a:p>
          <a:p>
            <a:r>
              <a:rPr lang="en-US" dirty="0"/>
              <a:t>The bank will send you a code generator that is connected only to you and your personal ID number.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baseline="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3596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Manuscript:</a:t>
            </a:r>
          </a:p>
          <a:p>
            <a:r>
              <a:rPr lang="nb-NO" dirty="0"/>
              <a:t>To </a:t>
            </a:r>
            <a:r>
              <a:rPr lang="nb-NO" dirty="0" err="1"/>
              <a:t>use</a:t>
            </a:r>
            <a:r>
              <a:rPr lang="nb-NO" dirty="0"/>
              <a:t> </a:t>
            </a:r>
            <a:r>
              <a:rPr lang="nb-NO" baseline="0" dirty="0" err="1"/>
              <a:t>BankID</a:t>
            </a:r>
            <a:r>
              <a:rPr lang="nb-NO" baseline="0" dirty="0"/>
              <a:t> </a:t>
            </a:r>
            <a:r>
              <a:rPr lang="nb-NO" baseline="0" dirty="0" err="1"/>
              <a:t>on</a:t>
            </a:r>
            <a:r>
              <a:rPr lang="nb-NO" baseline="0" dirty="0"/>
              <a:t> mobil, </a:t>
            </a:r>
            <a:r>
              <a:rPr lang="nb-NO" baseline="0" dirty="0" err="1"/>
              <a:t>you</a:t>
            </a:r>
            <a:r>
              <a:rPr lang="nb-NO" baseline="0" dirty="0"/>
              <a:t> must have a mobile </a:t>
            </a:r>
            <a:r>
              <a:rPr lang="nb-NO" baseline="0" dirty="0" err="1"/>
              <a:t>phone</a:t>
            </a:r>
            <a:r>
              <a:rPr lang="nb-NO" baseline="0" dirty="0"/>
              <a:t> </a:t>
            </a:r>
            <a:r>
              <a:rPr lang="nb-NO" baseline="0" dirty="0" err="1"/>
              <a:t>which</a:t>
            </a:r>
            <a:r>
              <a:rPr lang="nb-NO" baseline="0" dirty="0"/>
              <a:t> support </a:t>
            </a:r>
            <a:r>
              <a:rPr lang="nb-NO" baseline="0" dirty="0" err="1"/>
              <a:t>this</a:t>
            </a:r>
            <a:r>
              <a:rPr lang="nb-NO" baseline="0" dirty="0"/>
              <a:t> service from </a:t>
            </a:r>
            <a:r>
              <a:rPr lang="nb-NO" baseline="0" dirty="0" err="1"/>
              <a:t>the</a:t>
            </a:r>
            <a:r>
              <a:rPr lang="nb-NO" baseline="0" dirty="0"/>
              <a:t> bank. </a:t>
            </a:r>
            <a:r>
              <a:rPr lang="en-US" dirty="0"/>
              <a:t>You can check this from your online bank</a:t>
            </a:r>
            <a:r>
              <a:rPr lang="nb-NO" baseline="0" dirty="0"/>
              <a:t>. </a:t>
            </a:r>
          </a:p>
          <a:p>
            <a:endParaRPr lang="nb-NO" baseline="0" dirty="0"/>
          </a:p>
          <a:p>
            <a:r>
              <a:rPr lang="en-US" dirty="0"/>
              <a:t>You have to create a PIN code that you must use when logging in with </a:t>
            </a:r>
            <a:r>
              <a:rPr lang="en-US" dirty="0" err="1"/>
              <a:t>BankID</a:t>
            </a:r>
            <a:r>
              <a:rPr lang="en-US" dirty="0"/>
              <a:t> on mobile. You create the code when you activate your </a:t>
            </a:r>
            <a:r>
              <a:rPr lang="en-US" dirty="0" err="1"/>
              <a:t>BankID</a:t>
            </a:r>
            <a:r>
              <a:rPr lang="en-US" dirty="0"/>
              <a:t> on mobile in your online bank</a:t>
            </a:r>
            <a:endParaRPr lang="nb-NO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0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1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 err="1"/>
              <a:t>Additional</a:t>
            </a:r>
            <a:r>
              <a:rPr lang="nb-NO" b="1" i="1" baseline="0" dirty="0"/>
              <a:t> </a:t>
            </a:r>
            <a:r>
              <a:rPr lang="nb-NO" b="1" i="1" baseline="0" dirty="0" err="1"/>
              <a:t>information</a:t>
            </a:r>
            <a:r>
              <a:rPr lang="nb-NO" b="1" i="1" baseline="0" dirty="0"/>
              <a:t> for </a:t>
            </a:r>
            <a:r>
              <a:rPr lang="nb-NO" b="1" i="1" baseline="0" dirty="0" err="1"/>
              <a:t>the</a:t>
            </a:r>
            <a:r>
              <a:rPr lang="nb-NO" b="1" i="1" baseline="0" dirty="0"/>
              <a:t> </a:t>
            </a:r>
            <a:r>
              <a:rPr lang="nb-NO" b="1" i="1" baseline="0" dirty="0" err="1"/>
              <a:t>teacher</a:t>
            </a:r>
            <a:r>
              <a:rPr lang="nb-NO" b="1" i="1" baseline="0" dirty="0"/>
              <a:t>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 err="1"/>
              <a:t>You</a:t>
            </a:r>
            <a:r>
              <a:rPr lang="nb-NO" baseline="0" dirty="0"/>
              <a:t> must </a:t>
            </a:r>
            <a:r>
              <a:rPr lang="nb-NO" baseline="0" dirty="0" err="1"/>
              <a:t>always</a:t>
            </a:r>
            <a:r>
              <a:rPr lang="nb-NO" baseline="0" dirty="0"/>
              <a:t> </a:t>
            </a:r>
            <a:r>
              <a:rPr lang="nb-NO" baseline="0" dirty="0" err="1"/>
              <a:t>use</a:t>
            </a:r>
            <a:r>
              <a:rPr lang="nb-NO" baseline="0" dirty="0"/>
              <a:t> </a:t>
            </a:r>
            <a:r>
              <a:rPr lang="nb-NO" baseline="0" dirty="0" err="1"/>
              <a:t>your</a:t>
            </a:r>
            <a:r>
              <a:rPr lang="nb-NO" baseline="0" dirty="0"/>
              <a:t> </a:t>
            </a:r>
            <a:r>
              <a:rPr lang="nb-NO" baseline="0" dirty="0" err="1"/>
              <a:t>own</a:t>
            </a:r>
            <a:r>
              <a:rPr lang="nb-NO" baseline="0" dirty="0"/>
              <a:t> </a:t>
            </a:r>
            <a:r>
              <a:rPr lang="nb-NO" baseline="0" dirty="0" err="1"/>
              <a:t>code</a:t>
            </a:r>
            <a:r>
              <a:rPr lang="nb-NO" baseline="0" dirty="0"/>
              <a:t> generator to log </a:t>
            </a:r>
            <a:r>
              <a:rPr lang="nb-NO" baseline="0" dirty="0" err="1"/>
              <a:t>on</a:t>
            </a:r>
            <a:r>
              <a:rPr lang="nb-NO" baseline="0" dirty="0"/>
              <a:t> and </a:t>
            </a:r>
            <a:r>
              <a:rPr lang="nb-NO" baseline="0" dirty="0" err="1"/>
              <a:t>activate</a:t>
            </a:r>
            <a:r>
              <a:rPr lang="nb-NO" baseline="0" dirty="0"/>
              <a:t> </a:t>
            </a:r>
            <a:r>
              <a:rPr lang="nb-NO" baseline="0" dirty="0" err="1"/>
              <a:t>your</a:t>
            </a:r>
            <a:r>
              <a:rPr lang="nb-NO" baseline="0" dirty="0"/>
              <a:t> </a:t>
            </a:r>
            <a:r>
              <a:rPr lang="nb-NO" baseline="0" dirty="0" err="1"/>
              <a:t>BankID</a:t>
            </a:r>
            <a:r>
              <a:rPr lang="nb-NO" baseline="0" dirty="0"/>
              <a:t> </a:t>
            </a:r>
            <a:r>
              <a:rPr lang="nb-NO" baseline="0" dirty="0" err="1"/>
              <a:t>on</a:t>
            </a:r>
            <a:r>
              <a:rPr lang="nb-NO" baseline="0" dirty="0"/>
              <a:t> mobile. 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993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Manuscript:</a:t>
            </a:r>
          </a:p>
          <a:p>
            <a:pPr eaLnBrk="1" hangingPunct="1"/>
            <a:r>
              <a:rPr lang="en-US" b="0" i="0" dirty="0"/>
              <a:t>To log on to a public website: enter the web address (URL) of the public agency in the address bar in your browser.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On </a:t>
            </a:r>
            <a:r>
              <a:rPr lang="nb-NO" i="0" baseline="0" dirty="0" err="1"/>
              <a:t>some</a:t>
            </a:r>
            <a:r>
              <a:rPr lang="nb-NO" i="0" baseline="0" dirty="0"/>
              <a:t> </a:t>
            </a:r>
            <a:r>
              <a:rPr lang="nb-NO" i="0" baseline="0" dirty="0" err="1"/>
              <a:t>public</a:t>
            </a:r>
            <a:r>
              <a:rPr lang="nb-NO" i="0" baseline="0" dirty="0"/>
              <a:t> websites </a:t>
            </a:r>
            <a:r>
              <a:rPr lang="nb-NO" i="0" baseline="0" dirty="0" err="1"/>
              <a:t>you</a:t>
            </a:r>
            <a:r>
              <a:rPr lang="nb-NO" i="0" baseline="0" dirty="0"/>
              <a:t> have to </a:t>
            </a:r>
            <a:r>
              <a:rPr lang="nb-NO" i="0" baseline="0" dirty="0" err="1"/>
              <a:t>find</a:t>
            </a:r>
            <a:r>
              <a:rPr lang="nb-NO" i="0" baseline="0" dirty="0"/>
              <a:t> </a:t>
            </a:r>
            <a:r>
              <a:rPr lang="nb-NO" i="0" baseline="0" dirty="0" err="1"/>
              <a:t>the</a:t>
            </a:r>
            <a:r>
              <a:rPr lang="nb-NO" i="0" baseline="0" dirty="0"/>
              <a:t> service </a:t>
            </a:r>
            <a:r>
              <a:rPr lang="nb-NO" i="0" baseline="0" dirty="0" err="1"/>
              <a:t>before</a:t>
            </a:r>
            <a:r>
              <a:rPr lang="nb-NO" i="0" baseline="0" dirty="0"/>
              <a:t> </a:t>
            </a:r>
            <a:r>
              <a:rPr lang="nb-NO" i="0" baseline="0" dirty="0" err="1"/>
              <a:t>you</a:t>
            </a:r>
            <a:r>
              <a:rPr lang="nb-NO" i="0" baseline="0" dirty="0"/>
              <a:t> </a:t>
            </a:r>
            <a:r>
              <a:rPr lang="nb-NO" i="0" baseline="0" dirty="0" err="1"/>
              <a:t>can</a:t>
            </a:r>
            <a:r>
              <a:rPr lang="nb-NO" i="0" baseline="0" dirty="0"/>
              <a:t> log on.</a:t>
            </a:r>
            <a:endParaRPr lang="nb-NO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In </a:t>
            </a:r>
            <a:r>
              <a:rPr lang="nb-NO" baseline="0" dirty="0" err="1"/>
              <a:t>this</a:t>
            </a:r>
            <a:r>
              <a:rPr lang="nb-NO" baseline="0" dirty="0"/>
              <a:t> </a:t>
            </a:r>
            <a:r>
              <a:rPr lang="nb-NO" baseline="0" dirty="0" err="1"/>
              <a:t>example</a:t>
            </a:r>
            <a:r>
              <a:rPr lang="nb-NO" baseline="0" dirty="0"/>
              <a:t> </a:t>
            </a:r>
            <a:r>
              <a:rPr lang="nb-NO" baseline="0" dirty="0" err="1"/>
              <a:t>we</a:t>
            </a:r>
            <a:r>
              <a:rPr lang="nb-NO" baseline="0" dirty="0"/>
              <a:t> </a:t>
            </a:r>
            <a:r>
              <a:rPr lang="nb-NO" baseline="0" dirty="0" err="1"/>
              <a:t>are</a:t>
            </a:r>
            <a:r>
              <a:rPr lang="nb-NO" baseline="0" dirty="0"/>
              <a:t> </a:t>
            </a:r>
            <a:r>
              <a:rPr lang="nb-NO" baseline="0" dirty="0" err="1"/>
              <a:t>using</a:t>
            </a:r>
            <a:r>
              <a:rPr lang="nb-NO" baseline="0" dirty="0"/>
              <a:t> NAV. Note </a:t>
            </a:r>
            <a:r>
              <a:rPr lang="nb-NO" baseline="0" dirty="0" err="1"/>
              <a:t>that</a:t>
            </a:r>
            <a:r>
              <a:rPr lang="nb-NO" baseline="0" dirty="0"/>
              <a:t> </a:t>
            </a:r>
            <a:r>
              <a:rPr lang="nb-NO" baseline="0" dirty="0" err="1"/>
              <a:t>you</a:t>
            </a:r>
            <a:r>
              <a:rPr lang="nb-NO" baseline="0" dirty="0"/>
              <a:t> </a:t>
            </a:r>
            <a:r>
              <a:rPr lang="nb-NO" baseline="0" dirty="0" err="1"/>
              <a:t>can</a:t>
            </a:r>
            <a:r>
              <a:rPr lang="nb-NO" baseline="0" dirty="0"/>
              <a:t> </a:t>
            </a:r>
            <a:r>
              <a:rPr lang="nb-NO" baseline="0" dirty="0" err="1"/>
              <a:t>choose</a:t>
            </a:r>
            <a:r>
              <a:rPr lang="nb-NO" baseline="0" dirty="0"/>
              <a:t> </a:t>
            </a:r>
            <a:r>
              <a:rPr lang="nb-NO" baseline="0" dirty="0" err="1"/>
              <a:t>english</a:t>
            </a:r>
            <a:r>
              <a:rPr lang="nb-NO" baseline="0" dirty="0"/>
              <a:t> at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bottom</a:t>
            </a:r>
            <a:r>
              <a:rPr lang="nb-NO" baseline="0" dirty="0"/>
              <a:t> </a:t>
            </a:r>
            <a:r>
              <a:rPr lang="nb-NO" baseline="0" dirty="0" err="1"/>
              <a:t>of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page</a:t>
            </a:r>
            <a:r>
              <a:rPr lang="nb-NO" baseline="0" dirty="0"/>
              <a:t>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0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 err="1"/>
              <a:t>Additional</a:t>
            </a:r>
            <a:r>
              <a:rPr lang="nb-NO" b="1" i="1" baseline="0" dirty="0"/>
              <a:t> </a:t>
            </a:r>
            <a:r>
              <a:rPr lang="nb-NO" b="1" i="1" baseline="0" dirty="0" err="1"/>
              <a:t>information</a:t>
            </a:r>
            <a:r>
              <a:rPr lang="nb-NO" b="1" i="1" baseline="0" dirty="0"/>
              <a:t> for </a:t>
            </a:r>
            <a:r>
              <a:rPr lang="nb-NO" b="1" i="1" baseline="0" dirty="0" err="1"/>
              <a:t>the</a:t>
            </a:r>
            <a:r>
              <a:rPr lang="nb-NO" b="1" i="1" baseline="0" dirty="0"/>
              <a:t> </a:t>
            </a:r>
            <a:r>
              <a:rPr lang="nb-NO" b="1" i="1" baseline="0" dirty="0" err="1"/>
              <a:t>teacher</a:t>
            </a:r>
            <a:r>
              <a:rPr lang="nb-NO" b="1" i="1" baseline="0" dirty="0"/>
              <a:t>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 err="1"/>
              <a:t>You</a:t>
            </a:r>
            <a:r>
              <a:rPr lang="nb-NO" baseline="0" dirty="0"/>
              <a:t> </a:t>
            </a:r>
            <a:r>
              <a:rPr lang="nb-NO" baseline="0" dirty="0" err="1"/>
              <a:t>can</a:t>
            </a:r>
            <a:r>
              <a:rPr lang="nb-NO" baseline="0" dirty="0"/>
              <a:t> </a:t>
            </a:r>
            <a:r>
              <a:rPr lang="nb-NO" baseline="0" dirty="0" err="1"/>
              <a:t>also</a:t>
            </a:r>
            <a:r>
              <a:rPr lang="nb-NO" baseline="0" dirty="0"/>
              <a:t> </a:t>
            </a:r>
            <a:r>
              <a:rPr lang="nb-NO" baseline="0" dirty="0" err="1"/>
              <a:t>use</a:t>
            </a:r>
            <a:r>
              <a:rPr lang="nb-NO" baseline="0" dirty="0"/>
              <a:t> a </a:t>
            </a:r>
            <a:r>
              <a:rPr lang="nb-NO" baseline="0" dirty="0" err="1"/>
              <a:t>search</a:t>
            </a:r>
            <a:r>
              <a:rPr lang="nb-NO" baseline="0" dirty="0"/>
              <a:t> </a:t>
            </a:r>
            <a:r>
              <a:rPr lang="nb-NO" baseline="0" dirty="0" err="1"/>
              <a:t>engine</a:t>
            </a:r>
            <a:r>
              <a:rPr lang="nb-NO" baseline="0" dirty="0"/>
              <a:t> to </a:t>
            </a:r>
            <a:r>
              <a:rPr lang="nb-NO" baseline="0" dirty="0" err="1"/>
              <a:t>find</a:t>
            </a:r>
            <a:r>
              <a:rPr lang="nb-NO" baseline="0" dirty="0"/>
              <a:t> a </a:t>
            </a:r>
            <a:r>
              <a:rPr lang="nb-NO" baseline="0" dirty="0" err="1"/>
              <a:t>public</a:t>
            </a:r>
            <a:r>
              <a:rPr lang="nb-NO" baseline="0" dirty="0"/>
              <a:t> website/</a:t>
            </a:r>
            <a:r>
              <a:rPr lang="nb-NO" baseline="0" dirty="0" err="1"/>
              <a:t>public</a:t>
            </a:r>
            <a:r>
              <a:rPr lang="nb-NO" baseline="0"/>
              <a:t> service </a:t>
            </a:r>
            <a:r>
              <a:rPr lang="nb-NO" baseline="0" dirty="0"/>
              <a:t>or </a:t>
            </a:r>
            <a:r>
              <a:rPr lang="nb-NO" baseline="0" dirty="0" err="1"/>
              <a:t>find</a:t>
            </a:r>
            <a:r>
              <a:rPr lang="nb-NO" baseline="0" dirty="0"/>
              <a:t> a service at www.norge.no.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872B4-DFA0-45B1-9DFC-12D3AC798406}" type="slidenum">
              <a:rPr lang="nn-NO" smtClean="0"/>
              <a:t>7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404265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ID-</a:t>
            </a:r>
            <a:r>
              <a:rPr lang="en-US" b="0" i="0" dirty="0" err="1"/>
              <a:t>porten</a:t>
            </a:r>
            <a:r>
              <a:rPr lang="en-US" b="0" i="0" dirty="0"/>
              <a:t> is a secure entrance to services from central and local government.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If you want to log on to public services with an electronic ID, you must log on with ID-</a:t>
            </a:r>
            <a:r>
              <a:rPr lang="en-US" dirty="0" err="1"/>
              <a:t>porten</a:t>
            </a:r>
            <a:r>
              <a:rPr lang="en-US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ID-</a:t>
            </a:r>
            <a:r>
              <a:rPr lang="en-US" baseline="0" dirty="0" err="1"/>
              <a:t>porten</a:t>
            </a:r>
            <a:r>
              <a:rPr lang="en-US" baseline="0" dirty="0"/>
              <a:t> offers several different types of electronic ID’s. </a:t>
            </a:r>
            <a:endParaRPr lang="nb-NO" i="1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 err="1"/>
              <a:t>Additional</a:t>
            </a:r>
            <a:r>
              <a:rPr lang="nb-NO" b="1" i="1" baseline="0" dirty="0"/>
              <a:t> </a:t>
            </a:r>
            <a:r>
              <a:rPr lang="nb-NO" b="1" i="1" baseline="0" dirty="0" err="1"/>
              <a:t>information</a:t>
            </a:r>
            <a:r>
              <a:rPr lang="nb-NO" b="1" i="1" baseline="0" dirty="0"/>
              <a:t> for </a:t>
            </a:r>
            <a:r>
              <a:rPr lang="nb-NO" b="1" i="1" baseline="0" dirty="0" err="1"/>
              <a:t>the</a:t>
            </a:r>
            <a:r>
              <a:rPr lang="nb-NO" b="1" i="1" baseline="0" dirty="0"/>
              <a:t> </a:t>
            </a:r>
            <a:r>
              <a:rPr lang="nb-NO" b="1" i="1" baseline="0" dirty="0" err="1"/>
              <a:t>teacher</a:t>
            </a:r>
            <a:r>
              <a:rPr lang="nb-NO" b="1" i="1" baseline="0" dirty="0"/>
              <a:t>: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You can have more than one electronic ID. Choose </a:t>
            </a:r>
            <a:r>
              <a:rPr lang="en-US" baseline="0" dirty="0" err="1"/>
              <a:t>BankID</a:t>
            </a:r>
            <a:r>
              <a:rPr lang="en-US" baseline="0" dirty="0"/>
              <a:t> on mobile in this example.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There are two different security levels. </a:t>
            </a:r>
            <a:r>
              <a:rPr lang="en-US" baseline="0" dirty="0" err="1"/>
              <a:t>MinID</a:t>
            </a:r>
            <a:r>
              <a:rPr lang="en-US" baseline="0" dirty="0"/>
              <a:t> has a substantial level of security (level 3), and the others are at the highest level of security (level 4).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872B4-DFA0-45B1-9DFC-12D3AC798406}" type="slidenum">
              <a:rPr lang="nn-NO" smtClean="0"/>
              <a:t>8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896577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Click on </a:t>
            </a:r>
            <a:r>
              <a:rPr lang="en-US" b="0" i="0" dirty="0" err="1"/>
              <a:t>BankID</a:t>
            </a:r>
            <a:r>
              <a:rPr lang="en-US" b="0" i="0" dirty="0"/>
              <a:t> on mobile in ID-</a:t>
            </a:r>
            <a:r>
              <a:rPr lang="en-US" b="0" i="0" dirty="0" err="1"/>
              <a:t>porten</a:t>
            </a:r>
            <a:r>
              <a:rPr lang="en-US" b="0" i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 err="1"/>
              <a:t>BankID</a:t>
            </a:r>
            <a:r>
              <a:rPr lang="en-US" b="0" i="0" dirty="0"/>
              <a:t> on mobile gives you access to all public services.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1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 err="1"/>
              <a:t>Additional</a:t>
            </a:r>
            <a:r>
              <a:rPr lang="nb-NO" b="1" i="1" baseline="0" dirty="0"/>
              <a:t> </a:t>
            </a:r>
            <a:r>
              <a:rPr lang="nb-NO" b="1" i="1" baseline="0" dirty="0" err="1"/>
              <a:t>information</a:t>
            </a:r>
            <a:r>
              <a:rPr lang="nb-NO" b="1" i="1" baseline="0" dirty="0"/>
              <a:t> for </a:t>
            </a:r>
            <a:r>
              <a:rPr lang="nb-NO" b="1" i="1" baseline="0" dirty="0" err="1"/>
              <a:t>the</a:t>
            </a:r>
            <a:r>
              <a:rPr lang="nb-NO" b="1" i="1" baseline="0" dirty="0"/>
              <a:t> </a:t>
            </a:r>
            <a:r>
              <a:rPr lang="nb-NO" b="1" i="1" baseline="0" dirty="0" err="1"/>
              <a:t>teacher</a:t>
            </a:r>
            <a:r>
              <a:rPr lang="nb-NO" b="1" i="1" baseline="0" dirty="0"/>
              <a:t>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Some services </a:t>
            </a:r>
            <a:r>
              <a:rPr lang="nb-NO" dirty="0" err="1"/>
              <a:t>requires</a:t>
            </a:r>
            <a:r>
              <a:rPr lang="nb-NO" dirty="0"/>
              <a:t> an </a:t>
            </a:r>
            <a:r>
              <a:rPr lang="nb-NO" dirty="0" err="1"/>
              <a:t>electronic</a:t>
            </a:r>
            <a:r>
              <a:rPr lang="nb-NO" dirty="0"/>
              <a:t> ID at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highest</a:t>
            </a:r>
            <a:r>
              <a:rPr lang="nb-NO" dirty="0"/>
              <a:t> </a:t>
            </a:r>
            <a:r>
              <a:rPr lang="nb-NO" dirty="0" err="1"/>
              <a:t>level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security</a:t>
            </a:r>
            <a:r>
              <a:rPr lang="nb-NO" dirty="0"/>
              <a:t>. </a:t>
            </a:r>
            <a:r>
              <a:rPr lang="nb-NO" dirty="0" err="1"/>
              <a:t>BankID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mobile has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highest</a:t>
            </a:r>
            <a:r>
              <a:rPr lang="nb-NO" dirty="0"/>
              <a:t> </a:t>
            </a:r>
            <a:r>
              <a:rPr lang="nb-NO" dirty="0" err="1"/>
              <a:t>level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security</a:t>
            </a:r>
            <a:r>
              <a:rPr lang="nb-NO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AA2B4-80BA-47CC-90E3-A710BD19ED21}" type="slidenum">
              <a:rPr lang="nn-NO" smtClean="0"/>
              <a:t>9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637620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rt Animert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8A1D86F2-7076-44AB-A7BD-6AFC9F4E54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pic>
        <p:nvPicPr>
          <p:cNvPr id="3" name="Digdir_Intro_kort_versjon_20201014">
            <a:hlinkClick r:id="" action="ppaction://media"/>
            <a:extLst>
              <a:ext uri="{FF2B5EF4-FFF2-40B4-BE49-F238E27FC236}">
                <a16:creationId xmlns:a16="http://schemas.microsoft.com/office/drawing/2014/main" id="{149D7789-BEBF-4E04-B79D-9078B9E2F8B9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7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8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tegning&#10;&#10;Automatisk generert beskrivelse">
            <a:extLst>
              <a:ext uri="{FF2B5EF4-FFF2-40B4-BE49-F238E27FC236}">
                <a16:creationId xmlns:a16="http://schemas.microsoft.com/office/drawing/2014/main" id="{869FEB36-2120-4C4B-A06E-09E862D5E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5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2AF6A1F0-48BA-4FA0-94B4-925E77FCC2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2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ittel 1">
            <a:extLst>
              <a:ext uri="{FF2B5EF4-FFF2-40B4-BE49-F238E27FC236}">
                <a16:creationId xmlns:a16="http://schemas.microsoft.com/office/drawing/2014/main" id="{F2028190-9615-4857-9215-8E91FE761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tekst 2">
            <a:extLst>
              <a:ext uri="{FF2B5EF4-FFF2-40B4-BE49-F238E27FC236}">
                <a16:creationId xmlns:a16="http://schemas.microsoft.com/office/drawing/2014/main" id="{626F4051-322D-4761-B918-75CA0F940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1255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2364231" y="2510971"/>
            <a:ext cx="5977406" cy="5776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682023" y="2510971"/>
            <a:ext cx="5977406" cy="5776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tittel 1">
            <a:extLst>
              <a:ext uri="{FF2B5EF4-FFF2-40B4-BE49-F238E27FC236}">
                <a16:creationId xmlns:a16="http://schemas.microsoft.com/office/drawing/2014/main" id="{97C25ED5-A7B7-439C-8D7F-2262BCA97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1327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24FAF295-66FF-4DF2-99B8-D49F2A5145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6256033" cy="9145143"/>
          </a:xfrm>
          <a:prstGeom prst="rect">
            <a:avLst/>
          </a:prstGeom>
        </p:spPr>
        <p:txBody>
          <a:bodyPr lIns="0" tIns="288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27467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/m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6256033" cy="4572572"/>
          </a:xfrm>
          <a:prstGeom prst="rect">
            <a:avLst/>
          </a:prstGeom>
        </p:spPr>
        <p:txBody>
          <a:bodyPr lIns="0" tIns="288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660222DE-83EE-4E47-896F-8C78F30A2D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64232" y="5309936"/>
            <a:ext cx="12295196" cy="2971097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9885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502D847-EF0A-40D6-98D4-363AD03B4F25}"/>
              </a:ext>
            </a:extLst>
          </p:cNvPr>
          <p:cNvSpPr/>
          <p:nvPr userDrawn="1"/>
        </p:nvSpPr>
        <p:spPr>
          <a:xfrm>
            <a:off x="1944914" y="101600"/>
            <a:ext cx="13628915" cy="10740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4597" y="0"/>
            <a:ext cx="8129816" cy="9145143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DBF69321-80D9-4A39-90B0-968EC64466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1589" y="566057"/>
            <a:ext cx="6480810" cy="8049032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6446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kstbokser og 2x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334645B-223F-4526-8D89-BC20DD382EAF}"/>
              </a:ext>
            </a:extLst>
          </p:cNvPr>
          <p:cNvSpPr/>
          <p:nvPr userDrawn="1"/>
        </p:nvSpPr>
        <p:spPr>
          <a:xfrm>
            <a:off x="1306286" y="130629"/>
            <a:ext cx="14557828" cy="19158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572572"/>
            <a:ext cx="8129816" cy="4571428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70691A1F-0C65-4936-A3D1-75D553931D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0135" y="338378"/>
            <a:ext cx="5760720" cy="2520315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bilde 6">
            <a:extLst>
              <a:ext uri="{FF2B5EF4-FFF2-40B4-BE49-F238E27FC236}">
                <a16:creationId xmlns:a16="http://schemas.microsoft.com/office/drawing/2014/main" id="{A6665869-579D-4D0A-8BB5-C514B896A3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9816" y="0"/>
            <a:ext cx="8124596" cy="4572572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DBF69321-80D9-4A39-90B0-968EC64466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81147" y="4856071"/>
            <a:ext cx="5760720" cy="2520315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5060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ta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innhold 14">
            <a:extLst>
              <a:ext uri="{FF2B5EF4-FFF2-40B4-BE49-F238E27FC236}">
                <a16:creationId xmlns:a16="http://schemas.microsoft.com/office/drawing/2014/main" id="{BA50970E-2AEF-4397-90BC-068B1C7C1E6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365830" y="900110"/>
            <a:ext cx="11771736" cy="7532689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0271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gning&#10;&#10;Automatisk generert beskrivelse">
            <a:extLst>
              <a:ext uri="{FF2B5EF4-FFF2-40B4-BE49-F238E27FC236}">
                <a16:creationId xmlns:a16="http://schemas.microsoft.com/office/drawing/2014/main" id="{B32B5ECC-2D7D-48D0-B8D9-C63BF3D353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"/>
            <a:ext cx="16254413" cy="9141965"/>
          </a:xfrm>
          <a:prstGeom prst="rect">
            <a:avLst/>
          </a:prstGeom>
        </p:spPr>
      </p:pic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2365963" y="3681198"/>
            <a:ext cx="6120080" cy="141961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1623D34C-1926-4810-91BE-D6B95CA93B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63" y="600106"/>
            <a:ext cx="439149" cy="440948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AEEAA6E5-76EB-4149-A5FA-6F5AED27612D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25841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ng Animert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igdir_Intro_01_20201014">
            <a:hlinkClick r:id="" action="ppaction://media"/>
            <a:extLst>
              <a:ext uri="{FF2B5EF4-FFF2-40B4-BE49-F238E27FC236}">
                <a16:creationId xmlns:a16="http://schemas.microsoft.com/office/drawing/2014/main" id="{3A2F5C53-3D67-48E6-8586-4DB169ED894C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0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vslutning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D1E0FE9-5097-4A7A-849E-80C6670E41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"/>
            <a:ext cx="16254413" cy="9141965"/>
          </a:xfrm>
          <a:prstGeom prst="rect">
            <a:avLst/>
          </a:prstGeom>
        </p:spPr>
      </p:pic>
      <p:pic>
        <p:nvPicPr>
          <p:cNvPr id="4" name="Bilde 3" descr="Et bilde som inneholder tegning&#10;&#10;Automatisk generert beskrivelse">
            <a:extLst>
              <a:ext uri="{FF2B5EF4-FFF2-40B4-BE49-F238E27FC236}">
                <a16:creationId xmlns:a16="http://schemas.microsoft.com/office/drawing/2014/main" id="{55ABA1C8-70E5-466F-8965-C04932D886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206" y="4295660"/>
            <a:ext cx="1489437" cy="149554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A278092D-6D2E-4BF9-9025-D1CB6046007B}"/>
              </a:ext>
            </a:extLst>
          </p:cNvPr>
          <p:cNvSpPr txBox="1"/>
          <p:nvPr userDrawn="1"/>
        </p:nvSpPr>
        <p:spPr>
          <a:xfrm>
            <a:off x="8054543" y="7302500"/>
            <a:ext cx="3048000" cy="11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Digitaliseringsdirektoratet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 dirty="0">
                <a:solidFill>
                  <a:schemeClr val="bg1"/>
                </a:solidFill>
              </a:rPr>
              <a:t>postmottak@digdir.no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 dirty="0">
                <a:solidFill>
                  <a:schemeClr val="bg1"/>
                </a:solidFill>
              </a:rPr>
              <a:t>22 45 10 00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 dirty="0">
                <a:solidFill>
                  <a:schemeClr val="bg1"/>
                </a:solidFill>
              </a:rPr>
              <a:t>Postboks 1382 Vika, 0114 Oslo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63D8E4ED-29EB-4D5B-8A83-7BF70D2626F8}"/>
              </a:ext>
            </a:extLst>
          </p:cNvPr>
          <p:cNvSpPr txBox="1"/>
          <p:nvPr userDrawn="1"/>
        </p:nvSpPr>
        <p:spPr>
          <a:xfrm>
            <a:off x="11102543" y="7302500"/>
            <a:ext cx="3048000" cy="11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Besøksadresser: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Industriveien 1, 8900 Brønnøysund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Skrivarevegen 2, 6863 Leikanger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Grev Wedels Plass 9, 0151 Oslo</a:t>
            </a:r>
            <a:endParaRPr lang="nb-NO" sz="1200" b="0" dirty="0">
              <a:solidFill>
                <a:schemeClr val="bg1"/>
              </a:solidFill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60842A71-D675-4BCF-A694-A088EB0F8293}"/>
              </a:ext>
            </a:extLst>
          </p:cNvPr>
          <p:cNvSpPr txBox="1"/>
          <p:nvPr userDrawn="1"/>
        </p:nvSpPr>
        <p:spPr>
          <a:xfrm>
            <a:off x="3393643" y="7302500"/>
            <a:ext cx="3048000" cy="335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rgbClr val="1E2B3C"/>
                </a:solidFill>
              </a:rPr>
              <a:t>digdir.no</a:t>
            </a:r>
            <a:endParaRPr lang="nb-NO" sz="1200" b="0" dirty="0">
              <a:solidFill>
                <a:srgbClr val="1E2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63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1">
            <a:hlinkClick r:id="" action="ppaction://media"/>
            <a:extLst>
              <a:ext uri="{FF2B5EF4-FFF2-40B4-BE49-F238E27FC236}">
                <a16:creationId xmlns:a16="http://schemas.microsoft.com/office/drawing/2014/main" id="{9D8054C2-404C-4902-A00B-CDC21692948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3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2">
            <a:hlinkClick r:id="" action="ppaction://media"/>
            <a:extLst>
              <a:ext uri="{FF2B5EF4-FFF2-40B4-BE49-F238E27FC236}">
                <a16:creationId xmlns:a16="http://schemas.microsoft.com/office/drawing/2014/main" id="{BAEB2C08-6275-4E05-A719-5423DA108A6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2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3">
            <a:hlinkClick r:id="" action="ppaction://media"/>
            <a:extLst>
              <a:ext uri="{FF2B5EF4-FFF2-40B4-BE49-F238E27FC236}">
                <a16:creationId xmlns:a16="http://schemas.microsoft.com/office/drawing/2014/main" id="{16636BD1-6D01-43C8-9703-319789A8E9C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4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4">
            <a:hlinkClick r:id="" action="ppaction://media"/>
            <a:extLst>
              <a:ext uri="{FF2B5EF4-FFF2-40B4-BE49-F238E27FC236}">
                <a16:creationId xmlns:a16="http://schemas.microsoft.com/office/drawing/2014/main" id="{01948658-E107-4673-853B-7E4EC79DD00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7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5">
            <a:hlinkClick r:id="" action="ppaction://media"/>
            <a:extLst>
              <a:ext uri="{FF2B5EF4-FFF2-40B4-BE49-F238E27FC236}">
                <a16:creationId xmlns:a16="http://schemas.microsoft.com/office/drawing/2014/main" id="{9CAB091A-4D4F-4D56-AD2B-62225BB722F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0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6">
            <a:hlinkClick r:id="" action="ppaction://media"/>
            <a:extLst>
              <a:ext uri="{FF2B5EF4-FFF2-40B4-BE49-F238E27FC236}">
                <a16:creationId xmlns:a16="http://schemas.microsoft.com/office/drawing/2014/main" id="{BA551B63-9795-46AD-AD4F-E5D9D654D57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8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7">
            <a:hlinkClick r:id="" action="ppaction://media"/>
            <a:extLst>
              <a:ext uri="{FF2B5EF4-FFF2-40B4-BE49-F238E27FC236}">
                <a16:creationId xmlns:a16="http://schemas.microsoft.com/office/drawing/2014/main" id="{02FF6D17-3B7F-41FF-A026-44065259C7C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9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8">
            <a:hlinkClick r:id="" action="ppaction://media"/>
            <a:extLst>
              <a:ext uri="{FF2B5EF4-FFF2-40B4-BE49-F238E27FC236}">
                <a16:creationId xmlns:a16="http://schemas.microsoft.com/office/drawing/2014/main" id="{B7C49D2E-8481-48C5-982E-FBA05A32864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1B9EAEB-567D-46AB-BDCF-F0F067B4F97C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48068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9">
            <a:hlinkClick r:id="" action="ppaction://media"/>
            <a:extLst>
              <a:ext uri="{FF2B5EF4-FFF2-40B4-BE49-F238E27FC236}">
                <a16:creationId xmlns:a16="http://schemas.microsoft.com/office/drawing/2014/main" id="{8E5F1F34-6F1E-47AE-832E-FE861F723E2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6254413" cy="9143107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0442EF8D-8DD1-4D21-8B66-6BDC9E811030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0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e 22">
            <a:extLst>
              <a:ext uri="{FF2B5EF4-FFF2-40B4-BE49-F238E27FC236}">
                <a16:creationId xmlns:a16="http://schemas.microsoft.com/office/drawing/2014/main" id="{B2A23DC1-5111-42B6-BB17-35AC458FDD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65404134-5F34-4B94-A9B6-316CBDACD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511E4814-F717-4C61-A710-7E70E4ACD4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21" name="TextBox 6">
            <a:extLst>
              <a:ext uri="{FF2B5EF4-FFF2-40B4-BE49-F238E27FC236}">
                <a16:creationId xmlns:a16="http://schemas.microsoft.com/office/drawing/2014/main" id="{1F4A38C3-D8E7-404C-9494-8A3CD442BE93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34884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1">
            <a:hlinkClick r:id="" action="ppaction://media"/>
            <a:extLst>
              <a:ext uri="{FF2B5EF4-FFF2-40B4-BE49-F238E27FC236}">
                <a16:creationId xmlns:a16="http://schemas.microsoft.com/office/drawing/2014/main" id="{9D8054C2-404C-4902-A00B-CDC21692948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4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2">
            <a:hlinkClick r:id="" action="ppaction://media"/>
            <a:extLst>
              <a:ext uri="{FF2B5EF4-FFF2-40B4-BE49-F238E27FC236}">
                <a16:creationId xmlns:a16="http://schemas.microsoft.com/office/drawing/2014/main" id="{BAEB2C08-6275-4E05-A719-5423DA108A6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3">
            <a:hlinkClick r:id="" action="ppaction://media"/>
            <a:extLst>
              <a:ext uri="{FF2B5EF4-FFF2-40B4-BE49-F238E27FC236}">
                <a16:creationId xmlns:a16="http://schemas.microsoft.com/office/drawing/2014/main" id="{16636BD1-6D01-43C8-9703-319789A8E9C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1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4">
            <a:hlinkClick r:id="" action="ppaction://media"/>
            <a:extLst>
              <a:ext uri="{FF2B5EF4-FFF2-40B4-BE49-F238E27FC236}">
                <a16:creationId xmlns:a16="http://schemas.microsoft.com/office/drawing/2014/main" id="{01948658-E107-4673-853B-7E4EC79DD00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9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5">
            <a:hlinkClick r:id="" action="ppaction://media"/>
            <a:extLst>
              <a:ext uri="{FF2B5EF4-FFF2-40B4-BE49-F238E27FC236}">
                <a16:creationId xmlns:a16="http://schemas.microsoft.com/office/drawing/2014/main" id="{9CAB091A-4D4F-4D56-AD2B-62225BB722F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6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6">
            <a:hlinkClick r:id="" action="ppaction://media"/>
            <a:extLst>
              <a:ext uri="{FF2B5EF4-FFF2-40B4-BE49-F238E27FC236}">
                <a16:creationId xmlns:a16="http://schemas.microsoft.com/office/drawing/2014/main" id="{BA551B63-9795-46AD-AD4F-E5D9D654D57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1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7">
            <a:hlinkClick r:id="" action="ppaction://media"/>
            <a:extLst>
              <a:ext uri="{FF2B5EF4-FFF2-40B4-BE49-F238E27FC236}">
                <a16:creationId xmlns:a16="http://schemas.microsoft.com/office/drawing/2014/main" id="{02FF6D17-3B7F-41FF-A026-44065259C7C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2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8">
            <a:hlinkClick r:id="" action="ppaction://media"/>
            <a:extLst>
              <a:ext uri="{FF2B5EF4-FFF2-40B4-BE49-F238E27FC236}">
                <a16:creationId xmlns:a16="http://schemas.microsoft.com/office/drawing/2014/main" id="{B7C49D2E-8481-48C5-982E-FBA05A32864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1B9EAEB-567D-46AB-BDCF-F0F067B4F97C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243423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9">
            <a:hlinkClick r:id="" action="ppaction://media"/>
            <a:extLst>
              <a:ext uri="{FF2B5EF4-FFF2-40B4-BE49-F238E27FC236}">
                <a16:creationId xmlns:a16="http://schemas.microsoft.com/office/drawing/2014/main" id="{8E5F1F34-6F1E-47AE-832E-FE861F723E2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893"/>
            <a:ext cx="16254413" cy="9143107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0442EF8D-8DD1-4D21-8B66-6BDC9E811030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9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t bilde som inneholder tegning&#10;&#10;Automatisk generert beskrivelse">
            <a:extLst>
              <a:ext uri="{FF2B5EF4-FFF2-40B4-BE49-F238E27FC236}">
                <a16:creationId xmlns:a16="http://schemas.microsoft.com/office/drawing/2014/main" id="{52AAE27E-7FBA-4ECE-92AB-3A3C39E632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5FE4CE4-134D-4788-A6F4-BC91B10574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57D81D62-A055-4B15-80BD-929468DE16B6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355237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7932DB0C-BAFA-498B-B552-68CBCFE5CF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1E3279-D715-4827-9A13-05F2C36B5E51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57F43DFE-C8AB-4A89-875F-908F84F621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0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F68E54C7-4E92-4D7E-AE3A-BBBEE9879B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BBDBD0-71F1-4AEB-9367-24166E6A24AD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CAC403A-A759-4525-ACE7-2FACC03B96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1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698C1FA3-9361-4B71-8FB6-9F9D34E83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4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C1421C68-4400-4B62-A3FC-DFDD0D1A83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4BDA1AFF-68C0-4650-8E52-6263233596B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730FB02-9270-497B-BF5B-66B5BB7B62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5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7D83A18E-4B0C-454E-81E7-91F1C4D484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4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7DA5B237-216F-496A-9C1D-773EFC9118DD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64385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07" r:id="rId2"/>
    <p:sldLayoutId id="2147483717" r:id="rId3"/>
    <p:sldLayoutId id="2147483713" r:id="rId4"/>
    <p:sldLayoutId id="2147483721" r:id="rId5"/>
    <p:sldLayoutId id="2147483720" r:id="rId6"/>
    <p:sldLayoutId id="2147483719" r:id="rId7"/>
    <p:sldLayoutId id="2147483718" r:id="rId8"/>
    <p:sldLayoutId id="2147483735" r:id="rId9"/>
    <p:sldLayoutId id="2147483736" r:id="rId10"/>
    <p:sldLayoutId id="2147483737" r:id="rId11"/>
    <p:sldLayoutId id="2147483650" r:id="rId12"/>
    <p:sldLayoutId id="2147483652" r:id="rId13"/>
    <p:sldLayoutId id="2147483657" r:id="rId14"/>
    <p:sldLayoutId id="2147483656" r:id="rId15"/>
    <p:sldLayoutId id="2147483669" r:id="rId16"/>
    <p:sldLayoutId id="2147483658" r:id="rId17"/>
    <p:sldLayoutId id="2147483659" r:id="rId18"/>
    <p:sldLayoutId id="2147483651" r:id="rId19"/>
    <p:sldLayoutId id="2147483671" r:id="rId2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11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7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71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>
            <a:extLst>
              <a:ext uri="{FF2B5EF4-FFF2-40B4-BE49-F238E27FC236}">
                <a16:creationId xmlns:a16="http://schemas.microsoft.com/office/drawing/2014/main" id="{86B62DA1-65D5-497C-AF34-21B9EF27415A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0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</p:sldLayoutIdLs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11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7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71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>
            <a:extLst>
              <a:ext uri="{FF2B5EF4-FFF2-40B4-BE49-F238E27FC236}">
                <a16:creationId xmlns:a16="http://schemas.microsoft.com/office/drawing/2014/main" id="{86B62DA1-65D5-497C-AF34-21B9EF27415A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1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</p:sldLayoutIdLs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11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7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71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B8C20A48-9FA4-4C14-A361-E46B3567FA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16279" y="4833236"/>
            <a:ext cx="12238134" cy="1530351"/>
          </a:xfrm>
        </p:spPr>
        <p:txBody>
          <a:bodyPr>
            <a:normAutofit/>
          </a:bodyPr>
          <a:lstStyle/>
          <a:p>
            <a:r>
              <a:rPr lang="nn-NO" b="1" dirty="0" err="1">
                <a:latin typeface="Arial" charset="0"/>
                <a:cs typeface="Arial" charset="0"/>
              </a:rPr>
              <a:t>Learn</a:t>
            </a:r>
            <a:r>
              <a:rPr lang="nn-NO" b="1" dirty="0">
                <a:latin typeface="Arial" charset="0"/>
                <a:cs typeface="Arial" charset="0"/>
              </a:rPr>
              <a:t> </a:t>
            </a:r>
            <a:r>
              <a:rPr lang="nn-NO" b="1" dirty="0" err="1">
                <a:latin typeface="Arial" charset="0"/>
                <a:cs typeface="Arial" charset="0"/>
              </a:rPr>
              <a:t>how</a:t>
            </a:r>
            <a:r>
              <a:rPr lang="nn-NO" b="1" dirty="0">
                <a:latin typeface="Arial" charset="0"/>
                <a:cs typeface="Arial" charset="0"/>
              </a:rPr>
              <a:t> to log </a:t>
            </a:r>
            <a:r>
              <a:rPr lang="nn-NO" b="1" dirty="0" err="1">
                <a:latin typeface="Arial" charset="0"/>
                <a:cs typeface="Arial" charset="0"/>
              </a:rPr>
              <a:t>on</a:t>
            </a:r>
            <a:r>
              <a:rPr lang="nn-NO" b="1" dirty="0">
                <a:latin typeface="Arial" charset="0"/>
                <a:cs typeface="Arial" charset="0"/>
              </a:rPr>
              <a:t> to public services </a:t>
            </a:r>
            <a:r>
              <a:rPr lang="nn-NO" b="1" dirty="0" err="1">
                <a:latin typeface="Arial" charset="0"/>
                <a:cs typeface="Arial" charset="0"/>
              </a:rPr>
              <a:t>with</a:t>
            </a:r>
            <a:r>
              <a:rPr lang="nn-NO" b="1" dirty="0">
                <a:latin typeface="Arial" charset="0"/>
                <a:cs typeface="Arial" charset="0"/>
              </a:rPr>
              <a:t> </a:t>
            </a:r>
            <a:r>
              <a:rPr lang="nn-NO" b="1" dirty="0" err="1">
                <a:latin typeface="Arial" charset="0"/>
                <a:cs typeface="Arial" charset="0"/>
              </a:rPr>
              <a:t>BankID</a:t>
            </a:r>
            <a:r>
              <a:rPr lang="nn-NO" b="1" dirty="0">
                <a:latin typeface="Arial" charset="0"/>
                <a:cs typeface="Arial" charset="0"/>
              </a:rPr>
              <a:t> </a:t>
            </a:r>
            <a:r>
              <a:rPr lang="nn-NO" b="1" dirty="0" err="1">
                <a:latin typeface="Arial" charset="0"/>
                <a:cs typeface="Arial" charset="0"/>
              </a:rPr>
              <a:t>on</a:t>
            </a:r>
            <a:r>
              <a:rPr lang="nn-NO" b="1" dirty="0">
                <a:latin typeface="Arial" charset="0"/>
                <a:cs typeface="Arial" charset="0"/>
              </a:rPr>
              <a:t> mobile</a:t>
            </a: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9DB32D4-3503-4F76-824D-80734728B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326" y="3611336"/>
            <a:ext cx="1918099" cy="1221900"/>
          </a:xfrm>
          <a:prstGeom prst="wedgeEllipseCallout">
            <a:avLst>
              <a:gd name="adj1" fmla="val 51229"/>
              <a:gd name="adj2" fmla="val 33502"/>
            </a:avLst>
          </a:prstGeom>
        </p:spPr>
      </p:pic>
    </p:spTree>
    <p:extLst>
      <p:ext uri="{BB962C8B-B14F-4D97-AF65-F5344CB8AC3E}">
        <p14:creationId xmlns:p14="http://schemas.microsoft.com/office/powerpoint/2010/main" val="292505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66808" y="1243890"/>
            <a:ext cx="13148008" cy="1047366"/>
          </a:xfrm>
        </p:spPr>
        <p:txBody>
          <a:bodyPr/>
          <a:lstStyle/>
          <a:p>
            <a:r>
              <a:rPr lang="nb-NO" dirty="0">
                <a:solidFill>
                  <a:schemeClr val="accent1"/>
                </a:solidFill>
              </a:rPr>
              <a:t>Enter </a:t>
            </a:r>
            <a:r>
              <a:rPr lang="nb-NO" dirty="0" err="1">
                <a:solidFill>
                  <a:schemeClr val="accent1"/>
                </a:solidFill>
              </a:rPr>
              <a:t>your</a:t>
            </a:r>
            <a:r>
              <a:rPr lang="nb-NO" dirty="0">
                <a:solidFill>
                  <a:schemeClr val="accent1"/>
                </a:solidFill>
              </a:rPr>
              <a:t> mobile </a:t>
            </a:r>
            <a:r>
              <a:rPr lang="nb-NO" dirty="0" err="1">
                <a:solidFill>
                  <a:schemeClr val="accent1"/>
                </a:solidFill>
              </a:rPr>
              <a:t>number</a:t>
            </a:r>
            <a:r>
              <a:rPr lang="nb-NO" dirty="0">
                <a:solidFill>
                  <a:schemeClr val="accent1"/>
                </a:solidFill>
              </a:rPr>
              <a:t> and date </a:t>
            </a:r>
            <a:r>
              <a:rPr lang="nb-NO" dirty="0" err="1">
                <a:solidFill>
                  <a:schemeClr val="accent1"/>
                </a:solidFill>
              </a:rPr>
              <a:t>of</a:t>
            </a:r>
            <a:r>
              <a:rPr lang="nb-NO" dirty="0">
                <a:solidFill>
                  <a:schemeClr val="accent1"/>
                </a:solidFill>
              </a:rPr>
              <a:t> </a:t>
            </a:r>
            <a:r>
              <a:rPr lang="nb-NO" dirty="0" err="1">
                <a:solidFill>
                  <a:schemeClr val="accent1"/>
                </a:solidFill>
              </a:rPr>
              <a:t>birth</a:t>
            </a:r>
            <a:endParaRPr lang="nb-NO" dirty="0">
              <a:solidFill>
                <a:schemeClr val="accent1"/>
              </a:solidFill>
            </a:endParaRPr>
          </a:p>
        </p:txBody>
      </p:sp>
      <p:sp>
        <p:nvSpPr>
          <p:cNvPr id="9" name="TekstSylinder 8"/>
          <p:cNvSpPr txBox="1"/>
          <p:nvPr/>
        </p:nvSpPr>
        <p:spPr>
          <a:xfrm>
            <a:off x="1895475" y="3240259"/>
            <a:ext cx="449798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54" indent="-457154"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/>
            </a:pPr>
            <a:r>
              <a:rPr lang="nb-NO" sz="3200" dirty="0"/>
              <a:t>Enter </a:t>
            </a:r>
            <a:r>
              <a:rPr lang="nb-NO" sz="3200" dirty="0" err="1"/>
              <a:t>your</a:t>
            </a:r>
            <a:r>
              <a:rPr lang="nb-NO" sz="3200" dirty="0"/>
              <a:t> mobile </a:t>
            </a:r>
            <a:r>
              <a:rPr lang="nb-NO" sz="3200" dirty="0" err="1"/>
              <a:t>phone</a:t>
            </a:r>
            <a:r>
              <a:rPr lang="nb-NO" sz="3200" dirty="0"/>
              <a:t> </a:t>
            </a:r>
            <a:r>
              <a:rPr lang="nb-NO" sz="3200" dirty="0" err="1"/>
              <a:t>number</a:t>
            </a:r>
            <a:endParaRPr lang="nb-NO" sz="3200" dirty="0"/>
          </a:p>
          <a:p>
            <a:pPr marL="457154" indent="-457154"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/>
            </a:pPr>
            <a:endParaRPr lang="nb-NO" sz="3200" dirty="0"/>
          </a:p>
          <a:p>
            <a:pPr marL="457154" indent="-457154"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/>
            </a:pPr>
            <a:r>
              <a:rPr lang="nb-NO" sz="3200" dirty="0"/>
              <a:t>Enter </a:t>
            </a:r>
            <a:r>
              <a:rPr lang="nb-NO" sz="3200" dirty="0" err="1"/>
              <a:t>your</a:t>
            </a:r>
            <a:r>
              <a:rPr lang="nb-NO" sz="3200" dirty="0"/>
              <a:t> date </a:t>
            </a:r>
            <a:r>
              <a:rPr lang="nb-NO" sz="3200" dirty="0" err="1"/>
              <a:t>of</a:t>
            </a:r>
            <a:r>
              <a:rPr lang="nb-NO" sz="3200" dirty="0"/>
              <a:t> </a:t>
            </a:r>
            <a:r>
              <a:rPr lang="nb-NO" sz="3200" dirty="0" err="1"/>
              <a:t>birth</a:t>
            </a:r>
            <a:endParaRPr lang="nb-NO" sz="3200" dirty="0"/>
          </a:p>
          <a:p>
            <a:pPr marL="457154" indent="-457154"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/>
            </a:pPr>
            <a:endParaRPr lang="nb-NO" sz="3200" dirty="0"/>
          </a:p>
          <a:p>
            <a:pPr marL="457154" indent="-457154"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/>
            </a:pPr>
            <a:r>
              <a:rPr lang="nb-NO" sz="3200" dirty="0" err="1"/>
              <a:t>Click</a:t>
            </a:r>
            <a:r>
              <a:rPr lang="nb-NO" sz="3200" dirty="0"/>
              <a:t> </a:t>
            </a:r>
            <a:r>
              <a:rPr lang="nb-NO" sz="3200" dirty="0" err="1"/>
              <a:t>on</a:t>
            </a:r>
            <a:r>
              <a:rPr lang="nb-NO" sz="3200" dirty="0"/>
              <a:t> «</a:t>
            </a:r>
            <a:r>
              <a:rPr lang="nb-NO" sz="3200" dirty="0" err="1"/>
              <a:t>Next</a:t>
            </a:r>
            <a:r>
              <a:rPr lang="nb-NO" sz="3200" dirty="0"/>
              <a:t>»</a:t>
            </a:r>
            <a:r>
              <a:rPr lang="nb-NO" sz="3018" dirty="0"/>
              <a:t> 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2EDBD3F-8BC1-4BC0-9763-7CB21AFCE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8756" y="2386739"/>
            <a:ext cx="5486060" cy="6210220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C84846AE-0EAD-4894-BF65-482439E4000D}"/>
              </a:ext>
            </a:extLst>
          </p:cNvPr>
          <p:cNvSpPr/>
          <p:nvPr/>
        </p:nvSpPr>
        <p:spPr>
          <a:xfrm>
            <a:off x="9438468" y="5497346"/>
            <a:ext cx="2080266" cy="8682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018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DC2C2C6-AD37-4914-98BB-7F480EFFD1D3}"/>
              </a:ext>
            </a:extLst>
          </p:cNvPr>
          <p:cNvSpPr/>
          <p:nvPr/>
        </p:nvSpPr>
        <p:spPr>
          <a:xfrm>
            <a:off x="12429394" y="6779689"/>
            <a:ext cx="2080266" cy="8682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018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87F355F-5AC3-49D5-97D4-D36524FA4712}"/>
              </a:ext>
            </a:extLst>
          </p:cNvPr>
          <p:cNvSpPr/>
          <p:nvPr/>
        </p:nvSpPr>
        <p:spPr>
          <a:xfrm>
            <a:off x="9761939" y="4297814"/>
            <a:ext cx="2080266" cy="8682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018"/>
          </a:p>
        </p:txBody>
      </p:sp>
    </p:spTree>
    <p:extLst>
      <p:ext uri="{BB962C8B-B14F-4D97-AF65-F5344CB8AC3E}">
        <p14:creationId xmlns:p14="http://schemas.microsoft.com/office/powerpoint/2010/main" val="95016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08969" y="451472"/>
            <a:ext cx="14628971" cy="1523851"/>
          </a:xfrm>
        </p:spPr>
        <p:txBody>
          <a:bodyPr/>
          <a:lstStyle/>
          <a:p>
            <a:r>
              <a:rPr lang="nb-NO" sz="5733" dirty="0">
                <a:solidFill>
                  <a:schemeClr val="accent1"/>
                </a:solidFill>
              </a:rPr>
              <a:t>Make sure </a:t>
            </a:r>
            <a:r>
              <a:rPr lang="nb-NO" sz="5733" dirty="0" err="1">
                <a:solidFill>
                  <a:schemeClr val="accent1"/>
                </a:solidFill>
              </a:rPr>
              <a:t>the</a:t>
            </a:r>
            <a:r>
              <a:rPr lang="nb-NO" sz="5733" dirty="0">
                <a:solidFill>
                  <a:schemeClr val="accent1"/>
                </a:solidFill>
              </a:rPr>
              <a:t> </a:t>
            </a:r>
            <a:r>
              <a:rPr lang="nb-NO" sz="5733" dirty="0" err="1">
                <a:solidFill>
                  <a:schemeClr val="accent1"/>
                </a:solidFill>
              </a:rPr>
              <a:t>reference</a:t>
            </a:r>
            <a:r>
              <a:rPr lang="nb-NO" sz="5733" dirty="0">
                <a:solidFill>
                  <a:schemeClr val="accent1"/>
                </a:solidFill>
              </a:rPr>
              <a:t> </a:t>
            </a:r>
            <a:r>
              <a:rPr lang="nb-NO" sz="5733" dirty="0" err="1">
                <a:solidFill>
                  <a:schemeClr val="accent1"/>
                </a:solidFill>
              </a:rPr>
              <a:t>word</a:t>
            </a:r>
            <a:r>
              <a:rPr lang="nb-NO" sz="5733" dirty="0">
                <a:solidFill>
                  <a:schemeClr val="accent1"/>
                </a:solidFill>
              </a:rPr>
              <a:t> is </a:t>
            </a:r>
            <a:r>
              <a:rPr lang="nb-NO" sz="5733" dirty="0" err="1">
                <a:solidFill>
                  <a:schemeClr val="accent1"/>
                </a:solidFill>
              </a:rPr>
              <a:t>the</a:t>
            </a:r>
            <a:r>
              <a:rPr lang="nb-NO" sz="5733" dirty="0">
                <a:solidFill>
                  <a:schemeClr val="accent1"/>
                </a:solidFill>
              </a:rPr>
              <a:t> same </a:t>
            </a:r>
            <a:endParaRPr lang="nn-NO" sz="5733" dirty="0">
              <a:solidFill>
                <a:schemeClr val="accent1"/>
              </a:solidFill>
            </a:endParaRPr>
          </a:p>
        </p:txBody>
      </p:sp>
      <p:sp>
        <p:nvSpPr>
          <p:cNvPr id="16" name="Bildeforklaring formet som en ellipse 15"/>
          <p:cNvSpPr/>
          <p:nvPr/>
        </p:nvSpPr>
        <p:spPr>
          <a:xfrm rot="10800000" flipH="1" flipV="1">
            <a:off x="11235556" y="5579594"/>
            <a:ext cx="3754165" cy="2537997"/>
          </a:xfrm>
          <a:prstGeom prst="wedgeEllipseCallout">
            <a:avLst>
              <a:gd name="adj1" fmla="val -55643"/>
              <a:gd name="adj2" fmla="val 26209"/>
            </a:avLst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kstSylinder 16"/>
          <p:cNvSpPr txBox="1"/>
          <p:nvPr/>
        </p:nvSpPr>
        <p:spPr>
          <a:xfrm>
            <a:off x="11480897" y="6063762"/>
            <a:ext cx="32634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3200" dirty="0" err="1">
                <a:latin typeface="Arial" panose="020B0604020202020204" pitchFamily="34" charset="0"/>
                <a:cs typeface="Arial" panose="020B0604020202020204" pitchFamily="34" charset="0"/>
              </a:rPr>
              <a:t>Click</a:t>
            </a:r>
            <a:r>
              <a:rPr lang="nn-NO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n-NO" sz="32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nn-NO" sz="3200" dirty="0">
                <a:latin typeface="Arial" panose="020B0604020202020204" pitchFamily="34" charset="0"/>
                <a:cs typeface="Arial" panose="020B0604020202020204" pitchFamily="34" charset="0"/>
              </a:rPr>
              <a:t> «godta» </a:t>
            </a:r>
            <a:r>
              <a:rPr lang="nn-NO" sz="32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nn-NO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n-NO" sz="32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nn-NO" sz="3200" dirty="0">
                <a:latin typeface="Arial" panose="020B0604020202020204" pitchFamily="34" charset="0"/>
                <a:cs typeface="Arial" panose="020B0604020202020204" pitchFamily="34" charset="0"/>
              </a:rPr>
              <a:t> mobile </a:t>
            </a:r>
            <a:r>
              <a:rPr lang="nn-NO" sz="3200" dirty="0" err="1">
                <a:latin typeface="Arial" panose="020B0604020202020204" pitchFamily="34" charset="0"/>
                <a:cs typeface="Arial" panose="020B0604020202020204" pitchFamily="34" charset="0"/>
              </a:rPr>
              <a:t>phone</a:t>
            </a:r>
            <a:endParaRPr lang="nb-NO" sz="3018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24B833E7-BDCE-4534-94D2-D4A66BA914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69" y="2340753"/>
            <a:ext cx="9716519" cy="647768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7A416D4C-09CE-4013-AA8E-DF06CF187E0C}"/>
              </a:ext>
            </a:extLst>
          </p:cNvPr>
          <p:cNvSpPr/>
          <p:nvPr/>
        </p:nvSpPr>
        <p:spPr>
          <a:xfrm>
            <a:off x="8730343" y="7819538"/>
            <a:ext cx="1415144" cy="714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018"/>
          </a:p>
        </p:txBody>
      </p:sp>
    </p:spTree>
    <p:extLst>
      <p:ext uri="{BB962C8B-B14F-4D97-AF65-F5344CB8AC3E}">
        <p14:creationId xmlns:p14="http://schemas.microsoft.com/office/powerpoint/2010/main" val="257617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accent1"/>
                </a:solidFill>
              </a:rPr>
              <a:t>Enter </a:t>
            </a:r>
            <a:r>
              <a:rPr lang="nb-NO" dirty="0" err="1">
                <a:solidFill>
                  <a:schemeClr val="accent1"/>
                </a:solidFill>
              </a:rPr>
              <a:t>your</a:t>
            </a:r>
            <a:r>
              <a:rPr lang="nb-NO" dirty="0">
                <a:solidFill>
                  <a:schemeClr val="accent1"/>
                </a:solidFill>
              </a:rPr>
              <a:t> personal PIN </a:t>
            </a:r>
            <a:r>
              <a:rPr lang="nb-NO" dirty="0" err="1">
                <a:solidFill>
                  <a:schemeClr val="accent1"/>
                </a:solidFill>
              </a:rPr>
              <a:t>code</a:t>
            </a:r>
            <a:endParaRPr lang="nb-NO" dirty="0">
              <a:solidFill>
                <a:schemeClr val="accent1"/>
              </a:solidFill>
            </a:endParaRPr>
          </a:p>
        </p:txBody>
      </p:sp>
      <p:sp>
        <p:nvSpPr>
          <p:cNvPr id="9" name="Bildeforklaring formet som en ellipse 8"/>
          <p:cNvSpPr/>
          <p:nvPr/>
        </p:nvSpPr>
        <p:spPr>
          <a:xfrm>
            <a:off x="8189907" y="2857739"/>
            <a:ext cx="5327480" cy="5327480"/>
          </a:xfrm>
          <a:prstGeom prst="wedgeEllipseCallout">
            <a:avLst>
              <a:gd name="adj1" fmla="val -59174"/>
              <a:gd name="adj2" fmla="val -1373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658" t="86" r="-20524" b="-804"/>
            </a:stretch>
          </a:blipFill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  <p:sp>
        <p:nvSpPr>
          <p:cNvPr id="11" name="TekstSylinder 10"/>
          <p:cNvSpPr txBox="1"/>
          <p:nvPr/>
        </p:nvSpPr>
        <p:spPr>
          <a:xfrm>
            <a:off x="1800225" y="3463633"/>
            <a:ext cx="62642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39" indent="-609539"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/>
            </a:pPr>
            <a:r>
              <a:rPr lang="nn-NO" sz="3200" dirty="0"/>
              <a:t>«Tast ID-PIN», </a:t>
            </a:r>
            <a:r>
              <a:rPr lang="nn-NO" sz="3200" dirty="0" err="1"/>
              <a:t>enter</a:t>
            </a:r>
            <a:r>
              <a:rPr lang="nn-NO" sz="3200" dirty="0"/>
              <a:t> </a:t>
            </a:r>
            <a:r>
              <a:rPr lang="nn-NO" sz="3200" dirty="0" err="1"/>
              <a:t>your</a:t>
            </a:r>
            <a:r>
              <a:rPr lang="nn-NO" sz="3200" dirty="0"/>
              <a:t> PIN </a:t>
            </a:r>
            <a:r>
              <a:rPr lang="nn-NO" sz="3200" dirty="0" err="1"/>
              <a:t>code</a:t>
            </a:r>
            <a:endParaRPr lang="nn-NO" sz="3200" dirty="0"/>
          </a:p>
          <a:p>
            <a:pPr marL="457154" indent="-457154"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/>
            </a:pPr>
            <a:endParaRPr lang="nb-NO" sz="3200" dirty="0"/>
          </a:p>
          <a:p>
            <a:pPr marL="609539" indent="-609539"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/>
            </a:pPr>
            <a:r>
              <a:rPr lang="nb-NO" sz="3200" dirty="0" err="1"/>
              <a:t>Click</a:t>
            </a:r>
            <a:r>
              <a:rPr lang="nb-NO" sz="3200" dirty="0"/>
              <a:t> </a:t>
            </a:r>
            <a:r>
              <a:rPr lang="nb-NO" sz="3200" dirty="0" err="1"/>
              <a:t>on</a:t>
            </a:r>
            <a:r>
              <a:rPr lang="nb-NO" sz="3200" dirty="0"/>
              <a:t> «Send»</a:t>
            </a:r>
          </a:p>
          <a:p>
            <a:pPr marL="457154" indent="-457154">
              <a:buFont typeface="+mj-lt"/>
              <a:buAutoNum type="arabicPeriod"/>
            </a:pPr>
            <a:endParaRPr lang="nb-NO" sz="3200" dirty="0"/>
          </a:p>
          <a:p>
            <a:pPr marL="457154" indent="-457154">
              <a:buFont typeface="+mj-lt"/>
              <a:buAutoNum type="arabicPeriod"/>
            </a:pPr>
            <a:endParaRPr lang="nb-NO" sz="3200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392DE80-6076-4C2F-8A18-2AD351E5B178}"/>
              </a:ext>
            </a:extLst>
          </p:cNvPr>
          <p:cNvSpPr/>
          <p:nvPr/>
        </p:nvSpPr>
        <p:spPr>
          <a:xfrm>
            <a:off x="11153775" y="6318983"/>
            <a:ext cx="1647825" cy="6533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018"/>
          </a:p>
        </p:txBody>
      </p:sp>
    </p:spTree>
    <p:extLst>
      <p:ext uri="{BB962C8B-B14F-4D97-AF65-F5344CB8AC3E}">
        <p14:creationId xmlns:p14="http://schemas.microsoft.com/office/powerpoint/2010/main" val="229620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err="1">
                <a:solidFill>
                  <a:schemeClr val="accent1"/>
                </a:solidFill>
              </a:rPr>
              <a:t>You</a:t>
            </a:r>
            <a:r>
              <a:rPr lang="nn-NO" dirty="0">
                <a:solidFill>
                  <a:schemeClr val="accent1"/>
                </a:solidFill>
              </a:rPr>
              <a:t> </a:t>
            </a:r>
            <a:r>
              <a:rPr lang="nn-NO" dirty="0" err="1">
                <a:solidFill>
                  <a:schemeClr val="accent1"/>
                </a:solidFill>
              </a:rPr>
              <a:t>have</a:t>
            </a:r>
            <a:r>
              <a:rPr lang="nn-NO" dirty="0">
                <a:solidFill>
                  <a:schemeClr val="accent1"/>
                </a:solidFill>
              </a:rPr>
              <a:t> </a:t>
            </a:r>
            <a:r>
              <a:rPr lang="nn-NO" dirty="0" err="1">
                <a:solidFill>
                  <a:schemeClr val="accent1"/>
                </a:solidFill>
              </a:rPr>
              <a:t>now</a:t>
            </a:r>
            <a:r>
              <a:rPr lang="nn-NO" dirty="0">
                <a:solidFill>
                  <a:schemeClr val="accent1"/>
                </a:solidFill>
              </a:rPr>
              <a:t> </a:t>
            </a:r>
            <a:r>
              <a:rPr lang="nn-NO" dirty="0" err="1">
                <a:solidFill>
                  <a:schemeClr val="accent1"/>
                </a:solidFill>
              </a:rPr>
              <a:t>logged</a:t>
            </a:r>
            <a:r>
              <a:rPr lang="nn-NO" dirty="0">
                <a:solidFill>
                  <a:schemeClr val="accent1"/>
                </a:solidFill>
              </a:rPr>
              <a:t> </a:t>
            </a:r>
            <a:r>
              <a:rPr lang="nn-NO" dirty="0" err="1">
                <a:solidFill>
                  <a:schemeClr val="accent1"/>
                </a:solidFill>
              </a:rPr>
              <a:t>on</a:t>
            </a:r>
            <a:r>
              <a:rPr lang="nn-NO" dirty="0">
                <a:solidFill>
                  <a:schemeClr val="accent1"/>
                </a:solidFill>
              </a:rPr>
              <a:t> to NAV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E51218C6-2A1D-4423-809D-769DD6A6D3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599" y="2458530"/>
            <a:ext cx="7993633" cy="65511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4" name="Bildeforklaring formet som en ellipse 4">
            <a:extLst>
              <a:ext uri="{FF2B5EF4-FFF2-40B4-BE49-F238E27FC236}">
                <a16:creationId xmlns:a16="http://schemas.microsoft.com/office/drawing/2014/main" id="{BF326C8A-016F-424A-8110-4004D1B76695}"/>
              </a:ext>
            </a:extLst>
          </p:cNvPr>
          <p:cNvSpPr/>
          <p:nvPr/>
        </p:nvSpPr>
        <p:spPr>
          <a:xfrm rot="13978349" flipH="1" flipV="1">
            <a:off x="11479552" y="4000353"/>
            <a:ext cx="2069562" cy="2095815"/>
          </a:xfrm>
          <a:prstGeom prst="wedgeEllipseCallout">
            <a:avLst>
              <a:gd name="adj1" fmla="val -61480"/>
              <a:gd name="adj2" fmla="val 69356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n-NO" dirty="0"/>
          </a:p>
          <a:p>
            <a:pPr marL="0" indent="0">
              <a:buNone/>
            </a:pPr>
            <a:endParaRPr lang="nn-NO" dirty="0">
              <a:solidFill>
                <a:schemeClr val="tx1"/>
              </a:solidFill>
            </a:endParaRP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53D50CB7-2B39-43F1-A6A6-32B4B63A7EC7}"/>
              </a:ext>
            </a:extLst>
          </p:cNvPr>
          <p:cNvSpPr txBox="1"/>
          <p:nvPr/>
        </p:nvSpPr>
        <p:spPr>
          <a:xfrm>
            <a:off x="11550747" y="4540428"/>
            <a:ext cx="19271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2000" dirty="0"/>
              <a:t>Your </a:t>
            </a:r>
            <a:r>
              <a:rPr lang="nn-NO" sz="2000" dirty="0" err="1"/>
              <a:t>personal</a:t>
            </a:r>
            <a:r>
              <a:rPr lang="nn-NO" sz="2000" dirty="0"/>
              <a:t> services at NAV</a:t>
            </a:r>
          </a:p>
        </p:txBody>
      </p:sp>
    </p:spTree>
    <p:extLst>
      <p:ext uri="{BB962C8B-B14F-4D97-AF65-F5344CB8AC3E}">
        <p14:creationId xmlns:p14="http://schemas.microsoft.com/office/powerpoint/2010/main" val="149769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F41ACB96-8829-4684-BD64-F7F02546031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tretch/>
        </p:blipFill>
        <p:spPr>
          <a:xfrm>
            <a:off x="0" y="561"/>
            <a:ext cx="16256033" cy="91440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410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bilde 3">
            <a:extLst>
              <a:ext uri="{FF2B5EF4-FFF2-40B4-BE49-F238E27FC236}">
                <a16:creationId xmlns:a16="http://schemas.microsoft.com/office/drawing/2014/main" id="{DF12F191-E2A7-41D0-B1BB-8AEBBB7DAD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r="12"/>
          <a:stretch/>
        </p:blipFill>
        <p:spPr>
          <a:xfrm>
            <a:off x="20" y="10"/>
            <a:ext cx="16256013" cy="91451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274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42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/>
          </p:cNvSpPr>
          <p:nvPr>
            <p:ph type="title"/>
          </p:nvPr>
        </p:nvSpPr>
        <p:spPr>
          <a:xfrm>
            <a:off x="1594984" y="1250723"/>
            <a:ext cx="13546860" cy="692497"/>
          </a:xfrm>
        </p:spPr>
        <p:txBody>
          <a:bodyPr/>
          <a:lstStyle/>
          <a:p>
            <a:pPr eaLnBrk="1" hangingPunct="1"/>
            <a:r>
              <a:rPr lang="nb-NO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What</a:t>
            </a:r>
            <a:r>
              <a:rPr lang="nb-NO" dirty="0">
                <a:solidFill>
                  <a:schemeClr val="accent1"/>
                </a:solidFill>
                <a:latin typeface="Arial" charset="0"/>
                <a:cs typeface="Arial" charset="0"/>
              </a:rPr>
              <a:t> </a:t>
            </a:r>
            <a:r>
              <a:rPr lang="nb-NO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does</a:t>
            </a:r>
            <a:r>
              <a:rPr lang="nb-NO" dirty="0">
                <a:solidFill>
                  <a:schemeClr val="accent1"/>
                </a:solidFill>
                <a:latin typeface="Arial" charset="0"/>
                <a:cs typeface="Arial" charset="0"/>
              </a:rPr>
              <a:t> it </a:t>
            </a:r>
            <a:r>
              <a:rPr lang="nb-NO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mean</a:t>
            </a:r>
            <a:r>
              <a:rPr lang="nb-NO" dirty="0">
                <a:solidFill>
                  <a:schemeClr val="accent1"/>
                </a:solidFill>
                <a:latin typeface="Arial" charset="0"/>
                <a:cs typeface="Arial" charset="0"/>
              </a:rPr>
              <a:t> to log in </a:t>
            </a:r>
            <a:r>
              <a:rPr lang="nb-NO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with</a:t>
            </a:r>
            <a:r>
              <a:rPr lang="nb-NO" dirty="0">
                <a:solidFill>
                  <a:schemeClr val="accent1"/>
                </a:solidFill>
                <a:latin typeface="Arial" charset="0"/>
                <a:cs typeface="Arial" charset="0"/>
              </a:rPr>
              <a:t> an </a:t>
            </a:r>
            <a:r>
              <a:rPr lang="nb-NO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electronic</a:t>
            </a:r>
            <a:r>
              <a:rPr lang="nb-NO" dirty="0">
                <a:solidFill>
                  <a:schemeClr val="accent1"/>
                </a:solidFill>
                <a:latin typeface="Arial" charset="0"/>
                <a:cs typeface="Arial" charset="0"/>
              </a:rPr>
              <a:t> ID?</a:t>
            </a:r>
            <a:endParaRPr lang="en-US" dirty="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sp>
        <p:nvSpPr>
          <p:cNvPr id="20485" name="Rectangle 3"/>
          <p:cNvSpPr>
            <a:spLocks noGrp="1"/>
          </p:cNvSpPr>
          <p:nvPr>
            <p:ph type="body" idx="1"/>
          </p:nvPr>
        </p:nvSpPr>
        <p:spPr>
          <a:xfrm>
            <a:off x="1784310" y="2230842"/>
            <a:ext cx="6727520" cy="4687154"/>
          </a:xfrm>
        </p:spPr>
        <p:txBody>
          <a:bodyPr/>
          <a:lstStyle/>
          <a:p>
            <a:pPr marL="0" indent="0">
              <a:buNone/>
            </a:pPr>
            <a:endParaRPr lang="nn-NO" dirty="0"/>
          </a:p>
          <a:p>
            <a:pPr>
              <a:buClrTx/>
            </a:pPr>
            <a:r>
              <a:rPr lang="nn-NO" dirty="0"/>
              <a:t>to </a:t>
            </a:r>
            <a:r>
              <a:rPr lang="nn-NO" dirty="0" err="1"/>
              <a:t>identify</a:t>
            </a:r>
            <a:r>
              <a:rPr lang="nn-NO" dirty="0"/>
              <a:t> </a:t>
            </a:r>
            <a:r>
              <a:rPr lang="nn-NO" dirty="0" err="1"/>
              <a:t>oneself</a:t>
            </a:r>
            <a:r>
              <a:rPr lang="nn-NO" dirty="0"/>
              <a:t> </a:t>
            </a:r>
            <a:r>
              <a:rPr lang="nn-NO" dirty="0" err="1"/>
              <a:t>electronically</a:t>
            </a:r>
            <a:endParaRPr lang="nn-NO" dirty="0"/>
          </a:p>
          <a:p>
            <a:pPr>
              <a:buClrTx/>
            </a:pPr>
            <a:endParaRPr lang="nn-NO" dirty="0"/>
          </a:p>
          <a:p>
            <a:pPr>
              <a:buClrTx/>
            </a:pPr>
            <a:r>
              <a:rPr lang="nn-NO" dirty="0"/>
              <a:t>to </a:t>
            </a:r>
            <a:r>
              <a:rPr lang="nn-NO" dirty="0" err="1"/>
              <a:t>access</a:t>
            </a:r>
            <a:r>
              <a:rPr lang="nn-NO" dirty="0"/>
              <a:t> </a:t>
            </a:r>
            <a:r>
              <a:rPr lang="nn-NO" dirty="0" err="1"/>
              <a:t>information</a:t>
            </a:r>
            <a:r>
              <a:rPr lang="nn-NO" dirty="0"/>
              <a:t> </a:t>
            </a:r>
            <a:r>
              <a:rPr lang="nn-NO" dirty="0" err="1"/>
              <a:t>about</a:t>
            </a:r>
            <a:r>
              <a:rPr lang="nn-NO" dirty="0"/>
              <a:t> </a:t>
            </a:r>
            <a:r>
              <a:rPr lang="nn-NO" dirty="0" err="1"/>
              <a:t>yourself</a:t>
            </a:r>
            <a:r>
              <a:rPr lang="nn-NO" dirty="0"/>
              <a:t> </a:t>
            </a:r>
          </a:p>
          <a:p>
            <a:endParaRPr lang="nn-NO" dirty="0"/>
          </a:p>
        </p:txBody>
      </p:sp>
      <p:sp>
        <p:nvSpPr>
          <p:cNvPr id="3" name="Bildeforklaring formet som en ellipse 2"/>
          <p:cNvSpPr/>
          <p:nvPr/>
        </p:nvSpPr>
        <p:spPr>
          <a:xfrm>
            <a:off x="8899990" y="2133839"/>
            <a:ext cx="6241853" cy="5759438"/>
          </a:xfrm>
          <a:prstGeom prst="wedgeEllipseCallout">
            <a:avLst>
              <a:gd name="adj1" fmla="val -48465"/>
              <a:gd name="adj2" fmla="val -13112"/>
            </a:avLst>
          </a:prstGeom>
          <a:blipFill dpi="0"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accent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 dirty="0"/>
          </a:p>
        </p:txBody>
      </p:sp>
      <p:sp>
        <p:nvSpPr>
          <p:cNvPr id="4" name="TekstSylinder 3"/>
          <p:cNvSpPr txBox="1"/>
          <p:nvPr/>
        </p:nvSpPr>
        <p:spPr>
          <a:xfrm>
            <a:off x="9444048" y="3756477"/>
            <a:ext cx="5459376" cy="2143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666" dirty="0" err="1"/>
              <a:t>Example</a:t>
            </a:r>
            <a:r>
              <a:rPr lang="nn-NO" sz="2666" dirty="0"/>
              <a:t> </a:t>
            </a:r>
            <a:r>
              <a:rPr lang="nn-NO" sz="2666" dirty="0" err="1"/>
              <a:t>of</a:t>
            </a:r>
            <a:r>
              <a:rPr lang="nn-NO" sz="2666" dirty="0"/>
              <a:t> digitale public services:</a:t>
            </a:r>
          </a:p>
          <a:p>
            <a:pPr marL="457154" indent="-457154">
              <a:buFont typeface="Arial" panose="020B0604020202020204" pitchFamily="34" charset="0"/>
              <a:buChar char="•"/>
            </a:pPr>
            <a:r>
              <a:rPr lang="nn-NO" sz="2666" dirty="0" err="1"/>
              <a:t>your</a:t>
            </a:r>
            <a:r>
              <a:rPr lang="nn-NO" sz="2666" dirty="0"/>
              <a:t> </a:t>
            </a:r>
            <a:r>
              <a:rPr lang="nn-NO" sz="2666" dirty="0" err="1"/>
              <a:t>tax</a:t>
            </a:r>
            <a:r>
              <a:rPr lang="nn-NO" sz="2666" dirty="0"/>
              <a:t> return</a:t>
            </a:r>
            <a:endParaRPr lang="nb-NO" sz="2000" b="1" i="0" dirty="0">
              <a:solidFill>
                <a:srgbClr val="000000"/>
              </a:solidFill>
              <a:effectLst/>
              <a:latin typeface="Source Sans Pro" panose="020B0604020202020204" pitchFamily="34" charset="0"/>
            </a:endParaRPr>
          </a:p>
          <a:p>
            <a:pPr marL="457154" indent="-457154">
              <a:buFont typeface="Arial" panose="020B0604020202020204" pitchFamily="34" charset="0"/>
              <a:buChar char="•"/>
            </a:pPr>
            <a:r>
              <a:rPr lang="nn-NO" sz="2666" dirty="0"/>
              <a:t>e-prescription </a:t>
            </a:r>
            <a:r>
              <a:rPr lang="nn-NO" sz="2666" dirty="0" err="1"/>
              <a:t>on</a:t>
            </a:r>
            <a:r>
              <a:rPr lang="nn-NO" sz="2666" dirty="0"/>
              <a:t> </a:t>
            </a:r>
            <a:r>
              <a:rPr lang="nn-NO" sz="2666" dirty="0" err="1"/>
              <a:t>Helsenorge</a:t>
            </a:r>
            <a:r>
              <a:rPr lang="nn-NO" sz="2666" dirty="0"/>
              <a:t> </a:t>
            </a:r>
          </a:p>
          <a:p>
            <a:pPr marL="457154" indent="-457154">
              <a:buFont typeface="Arial" panose="020B0604020202020204" pitchFamily="34" charset="0"/>
              <a:buChar char="•"/>
            </a:pPr>
            <a:r>
              <a:rPr lang="nn-NO" sz="2666" dirty="0" err="1"/>
              <a:t>your</a:t>
            </a:r>
            <a:r>
              <a:rPr lang="nn-NO" sz="2666" dirty="0"/>
              <a:t> </a:t>
            </a:r>
            <a:r>
              <a:rPr lang="nn-NO" sz="2666" dirty="0" err="1"/>
              <a:t>pension</a:t>
            </a:r>
            <a:r>
              <a:rPr lang="nn-NO" sz="2666" dirty="0"/>
              <a:t> from NAV</a:t>
            </a:r>
          </a:p>
          <a:p>
            <a:r>
              <a:rPr lang="nn-NO" sz="2666" dirty="0"/>
              <a:t> </a:t>
            </a:r>
            <a:endParaRPr lang="nn-NO" sz="3018" dirty="0"/>
          </a:p>
        </p:txBody>
      </p:sp>
    </p:spTree>
    <p:extLst>
      <p:ext uri="{BB962C8B-B14F-4D97-AF65-F5344CB8AC3E}">
        <p14:creationId xmlns:p14="http://schemas.microsoft.com/office/powerpoint/2010/main" val="199866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08798" y="1442856"/>
            <a:ext cx="12295197" cy="692497"/>
          </a:xfrm>
        </p:spPr>
        <p:txBody>
          <a:bodyPr/>
          <a:lstStyle/>
          <a:p>
            <a:r>
              <a:rPr lang="nn-NO" dirty="0">
                <a:solidFill>
                  <a:schemeClr val="accent1"/>
                </a:solidFill>
              </a:rPr>
              <a:t>How to </a:t>
            </a:r>
            <a:r>
              <a:rPr lang="nn-NO" dirty="0" err="1">
                <a:solidFill>
                  <a:schemeClr val="accent1"/>
                </a:solidFill>
              </a:rPr>
              <a:t>identify</a:t>
            </a:r>
            <a:r>
              <a:rPr lang="nn-NO" dirty="0">
                <a:solidFill>
                  <a:schemeClr val="accent1"/>
                </a:solidFill>
              </a:rPr>
              <a:t> </a:t>
            </a:r>
            <a:r>
              <a:rPr lang="nn-NO" dirty="0" err="1">
                <a:solidFill>
                  <a:schemeClr val="accent1"/>
                </a:solidFill>
              </a:rPr>
              <a:t>yourself</a:t>
            </a:r>
            <a:r>
              <a:rPr lang="nn-NO" dirty="0">
                <a:solidFill>
                  <a:schemeClr val="accent1"/>
                </a:solidFill>
              </a:rPr>
              <a:t> online?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08798" y="2568724"/>
            <a:ext cx="7482059" cy="6034028"/>
          </a:xfrm>
        </p:spPr>
        <p:txBody>
          <a:bodyPr/>
          <a:lstStyle/>
          <a:p>
            <a:pPr marL="0" indent="0">
              <a:buNone/>
            </a:pPr>
            <a:r>
              <a:rPr lang="nn-NO" sz="3600" b="1" dirty="0"/>
              <a:t>In person</a:t>
            </a:r>
            <a:r>
              <a:rPr lang="nn-NO" sz="3600" dirty="0"/>
              <a:t> </a:t>
            </a:r>
            <a:r>
              <a:rPr lang="nn-NO" sz="3600" dirty="0" err="1"/>
              <a:t>you</a:t>
            </a:r>
            <a:r>
              <a:rPr lang="nn-NO" sz="3600" dirty="0"/>
              <a:t> </a:t>
            </a:r>
            <a:r>
              <a:rPr lang="nn-NO" sz="3600" dirty="0" err="1"/>
              <a:t>identify</a:t>
            </a:r>
            <a:r>
              <a:rPr lang="nn-NO" sz="3600" dirty="0"/>
              <a:t> </a:t>
            </a:r>
            <a:r>
              <a:rPr lang="nn-NO" sz="3600" dirty="0" err="1"/>
              <a:t>yourself</a:t>
            </a:r>
            <a:r>
              <a:rPr lang="nn-NO" sz="3600" dirty="0"/>
              <a:t> </a:t>
            </a:r>
            <a:r>
              <a:rPr lang="nn-NO" sz="3600" dirty="0" err="1"/>
              <a:t>with</a:t>
            </a:r>
            <a:r>
              <a:rPr lang="nn-NO" sz="3600" dirty="0"/>
              <a:t> a </a:t>
            </a:r>
            <a:r>
              <a:rPr lang="nn-NO" sz="3600" dirty="0" err="1"/>
              <a:t>passport</a:t>
            </a:r>
            <a:r>
              <a:rPr lang="nn-NO" sz="3600" dirty="0"/>
              <a:t>, </a:t>
            </a:r>
            <a:r>
              <a:rPr lang="nn-NO" sz="3600" dirty="0" err="1"/>
              <a:t>driver’s</a:t>
            </a:r>
            <a:r>
              <a:rPr lang="nn-NO" sz="3600" dirty="0"/>
              <a:t> </a:t>
            </a:r>
            <a:r>
              <a:rPr lang="nn-NO" sz="3600" dirty="0" err="1"/>
              <a:t>license</a:t>
            </a:r>
            <a:r>
              <a:rPr lang="nn-NO" sz="3600" dirty="0"/>
              <a:t> or </a:t>
            </a:r>
            <a:r>
              <a:rPr lang="nn-NO" sz="3600" dirty="0" err="1"/>
              <a:t>national</a:t>
            </a:r>
            <a:r>
              <a:rPr lang="nn-NO" sz="3600" dirty="0"/>
              <a:t> ID-</a:t>
            </a:r>
            <a:r>
              <a:rPr lang="nn-NO" sz="3600" dirty="0" err="1"/>
              <a:t>card</a:t>
            </a:r>
            <a:r>
              <a:rPr lang="nn-NO" sz="3600" dirty="0"/>
              <a:t>.</a:t>
            </a:r>
          </a:p>
          <a:p>
            <a:pPr marL="0" indent="0">
              <a:buNone/>
            </a:pPr>
            <a:endParaRPr lang="nn-NO" sz="3600" dirty="0"/>
          </a:p>
          <a:p>
            <a:pPr marL="0" indent="0">
              <a:buNone/>
            </a:pPr>
            <a:r>
              <a:rPr lang="nn-NO" sz="3600" b="1" dirty="0"/>
              <a:t>Online </a:t>
            </a:r>
            <a:r>
              <a:rPr lang="nn-NO" sz="3600" dirty="0" err="1"/>
              <a:t>you</a:t>
            </a:r>
            <a:r>
              <a:rPr lang="nn-NO" sz="3600" dirty="0"/>
              <a:t> </a:t>
            </a:r>
            <a:r>
              <a:rPr lang="nn-NO" sz="3600" dirty="0" err="1"/>
              <a:t>identify</a:t>
            </a:r>
            <a:r>
              <a:rPr lang="nn-NO" sz="3600" dirty="0"/>
              <a:t> </a:t>
            </a:r>
            <a:r>
              <a:rPr lang="nn-NO" sz="3600" dirty="0" err="1"/>
              <a:t>yourself</a:t>
            </a:r>
            <a:r>
              <a:rPr lang="nn-NO" sz="3600" dirty="0"/>
              <a:t> </a:t>
            </a:r>
            <a:r>
              <a:rPr lang="nn-NO" sz="3600" dirty="0" err="1"/>
              <a:t>with</a:t>
            </a:r>
            <a:r>
              <a:rPr lang="nn-NO" sz="3600" dirty="0"/>
              <a:t> a </a:t>
            </a:r>
            <a:r>
              <a:rPr lang="nn-NO" sz="3600" dirty="0" err="1"/>
              <a:t>personal</a:t>
            </a:r>
            <a:r>
              <a:rPr lang="nn-NO" sz="3600" dirty="0"/>
              <a:t> </a:t>
            </a:r>
            <a:r>
              <a:rPr lang="nn-NO" sz="3600" dirty="0" err="1"/>
              <a:t>electronic</a:t>
            </a:r>
            <a:r>
              <a:rPr lang="nn-NO" sz="3600" dirty="0"/>
              <a:t> ID, </a:t>
            </a:r>
            <a:r>
              <a:rPr lang="nn-NO" sz="3600" dirty="0" err="1"/>
              <a:t>such</a:t>
            </a:r>
            <a:r>
              <a:rPr lang="nn-NO" sz="3600" dirty="0"/>
              <a:t> as </a:t>
            </a:r>
            <a:r>
              <a:rPr lang="nn-NO" sz="3600" dirty="0" err="1"/>
              <a:t>BankID</a:t>
            </a:r>
            <a:r>
              <a:rPr lang="nn-NO" sz="3600" dirty="0"/>
              <a:t> </a:t>
            </a:r>
            <a:r>
              <a:rPr lang="nn-NO" sz="3600" dirty="0" err="1"/>
              <a:t>on</a:t>
            </a:r>
            <a:r>
              <a:rPr lang="nn-NO" sz="3600" dirty="0"/>
              <a:t> mobile.</a:t>
            </a:r>
          </a:p>
          <a:p>
            <a:pPr marL="0" indent="0">
              <a:buNone/>
            </a:pPr>
            <a:endParaRPr lang="nn-NO" dirty="0"/>
          </a:p>
          <a:p>
            <a:endParaRPr lang="nn-NO" dirty="0"/>
          </a:p>
        </p:txBody>
      </p:sp>
      <p:sp>
        <p:nvSpPr>
          <p:cNvPr id="5" name="Snakkeboble: oval 4">
            <a:extLst>
              <a:ext uri="{FF2B5EF4-FFF2-40B4-BE49-F238E27FC236}">
                <a16:creationId xmlns:a16="http://schemas.microsoft.com/office/drawing/2014/main" id="{8BE17708-5ACA-4192-94DD-8E2C61981248}"/>
              </a:ext>
            </a:extLst>
          </p:cNvPr>
          <p:cNvSpPr/>
          <p:nvPr/>
        </p:nvSpPr>
        <p:spPr>
          <a:xfrm>
            <a:off x="9579428" y="2307771"/>
            <a:ext cx="5448471" cy="5816009"/>
          </a:xfrm>
          <a:prstGeom prst="wedgeEllipseCallout">
            <a:avLst>
              <a:gd name="adj1" fmla="val -55956"/>
              <a:gd name="adj2" fmla="val 26072"/>
            </a:avLst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>
              <a:blipFill>
                <a:blip r:embed="rId3"/>
                <a:stretch>
                  <a:fillRect/>
                </a:stretch>
              </a:blipFill>
            </a:endParaRPr>
          </a:p>
        </p:txBody>
      </p:sp>
    </p:spTree>
    <p:extLst>
      <p:ext uri="{BB962C8B-B14F-4D97-AF65-F5344CB8AC3E}">
        <p14:creationId xmlns:p14="http://schemas.microsoft.com/office/powerpoint/2010/main" val="137274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216" y="609989"/>
            <a:ext cx="14628971" cy="1523851"/>
          </a:xfrm>
        </p:spPr>
        <p:txBody>
          <a:bodyPr/>
          <a:lstStyle/>
          <a:p>
            <a:r>
              <a:rPr lang="nn-NO" dirty="0" err="1">
                <a:solidFill>
                  <a:schemeClr val="accent1"/>
                </a:solidFill>
              </a:rPr>
              <a:t>What</a:t>
            </a:r>
            <a:r>
              <a:rPr lang="nn-NO" dirty="0">
                <a:solidFill>
                  <a:schemeClr val="accent1"/>
                </a:solidFill>
              </a:rPr>
              <a:t> is </a:t>
            </a:r>
            <a:r>
              <a:rPr lang="nn-NO" dirty="0" err="1">
                <a:solidFill>
                  <a:schemeClr val="accent1"/>
                </a:solidFill>
              </a:rPr>
              <a:t>BankID</a:t>
            </a:r>
            <a:r>
              <a:rPr lang="nn-NO" dirty="0">
                <a:solidFill>
                  <a:schemeClr val="accent1"/>
                </a:solidFill>
              </a:rPr>
              <a:t> </a:t>
            </a:r>
            <a:r>
              <a:rPr lang="nn-NO" dirty="0" err="1">
                <a:solidFill>
                  <a:schemeClr val="accent1"/>
                </a:solidFill>
              </a:rPr>
              <a:t>on</a:t>
            </a:r>
            <a:r>
              <a:rPr lang="nn-NO" dirty="0">
                <a:solidFill>
                  <a:schemeClr val="accent1"/>
                </a:solidFill>
              </a:rPr>
              <a:t> mobile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09216" y="2499983"/>
            <a:ext cx="6490486" cy="6034028"/>
          </a:xfrm>
        </p:spPr>
        <p:txBody>
          <a:bodyPr/>
          <a:lstStyle/>
          <a:p>
            <a:pPr marL="0" lvl="1" indent="0">
              <a:buNone/>
            </a:pPr>
            <a:endParaRPr lang="nn-NO" sz="3733" dirty="0">
              <a:latin typeface="Arial" charset="0"/>
              <a:cs typeface="Arial" charset="0"/>
            </a:endParaRPr>
          </a:p>
          <a:p>
            <a:pPr marL="0" lvl="1" indent="0" algn="just">
              <a:buNone/>
            </a:pPr>
            <a:r>
              <a:rPr lang="nn-NO" sz="3733" spc="-150" dirty="0" err="1">
                <a:latin typeface="Arial" charset="0"/>
                <a:cs typeface="Arial" charset="0"/>
              </a:rPr>
              <a:t>BankID</a:t>
            </a:r>
            <a:r>
              <a:rPr lang="nn-NO" sz="3733" spc="-150" dirty="0">
                <a:latin typeface="Arial" charset="0"/>
                <a:cs typeface="Arial" charset="0"/>
              </a:rPr>
              <a:t> is a </a:t>
            </a:r>
            <a:r>
              <a:rPr lang="nn-NO" sz="3733" b="1" spc="-150" dirty="0" err="1">
                <a:latin typeface="Arial" charset="0"/>
                <a:cs typeface="Arial" charset="0"/>
              </a:rPr>
              <a:t>personal</a:t>
            </a:r>
            <a:r>
              <a:rPr lang="nn-NO" sz="3733" b="1" spc="-150" dirty="0">
                <a:latin typeface="Arial" charset="0"/>
                <a:cs typeface="Arial" charset="0"/>
              </a:rPr>
              <a:t> </a:t>
            </a:r>
            <a:r>
              <a:rPr lang="nn-NO" sz="3733" b="1" spc="-150" dirty="0" err="1">
                <a:latin typeface="Arial" charset="0"/>
                <a:cs typeface="Arial" charset="0"/>
              </a:rPr>
              <a:t>electronic</a:t>
            </a:r>
            <a:r>
              <a:rPr lang="nn-NO" sz="3733" b="1" spc="-150" dirty="0">
                <a:latin typeface="Arial" charset="0"/>
                <a:cs typeface="Arial" charset="0"/>
              </a:rPr>
              <a:t> </a:t>
            </a:r>
            <a:r>
              <a:rPr lang="nn-NO" sz="3733" b="1" spc="-150" dirty="0" err="1">
                <a:latin typeface="Arial" charset="0"/>
                <a:cs typeface="Arial" charset="0"/>
              </a:rPr>
              <a:t>identification</a:t>
            </a:r>
            <a:r>
              <a:rPr lang="nn-NO" sz="3733" spc="-150" dirty="0">
                <a:latin typeface="Arial" charset="0"/>
                <a:cs typeface="Arial" charset="0"/>
              </a:rPr>
              <a:t> (</a:t>
            </a:r>
            <a:r>
              <a:rPr lang="nn-NO" sz="3733" spc="-150" dirty="0" err="1">
                <a:latin typeface="Arial" charset="0"/>
                <a:cs typeface="Arial" charset="0"/>
              </a:rPr>
              <a:t>electronic</a:t>
            </a:r>
            <a:r>
              <a:rPr lang="nn-NO" sz="3733" spc="-150" dirty="0">
                <a:latin typeface="Arial" charset="0"/>
                <a:cs typeface="Arial" charset="0"/>
              </a:rPr>
              <a:t> ID)</a:t>
            </a:r>
            <a:endParaRPr lang="nn-NO" sz="3733" b="1" spc="-150" dirty="0">
              <a:latin typeface="Arial" charset="0"/>
              <a:cs typeface="Arial" charset="0"/>
            </a:endParaRPr>
          </a:p>
          <a:p>
            <a:pPr marL="0" lvl="1" indent="0">
              <a:buNone/>
            </a:pPr>
            <a:endParaRPr lang="nn-NO" sz="3733" b="1" dirty="0">
              <a:latin typeface="Arial" charset="0"/>
              <a:cs typeface="Arial" charset="0"/>
            </a:endParaRPr>
          </a:p>
          <a:p>
            <a:pPr marL="0" lvl="1" indent="0">
              <a:buNone/>
            </a:pPr>
            <a:endParaRPr lang="nn-NO" sz="3733" dirty="0"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nn-NO" dirty="0"/>
          </a:p>
        </p:txBody>
      </p:sp>
      <p:sp>
        <p:nvSpPr>
          <p:cNvPr id="9" name="Snakkeboble: oval 8">
            <a:extLst>
              <a:ext uri="{FF2B5EF4-FFF2-40B4-BE49-F238E27FC236}">
                <a16:creationId xmlns:a16="http://schemas.microsoft.com/office/drawing/2014/main" id="{406B644E-AA11-4902-A2ED-6EEA818CF682}"/>
              </a:ext>
            </a:extLst>
          </p:cNvPr>
          <p:cNvSpPr/>
          <p:nvPr/>
        </p:nvSpPr>
        <p:spPr>
          <a:xfrm>
            <a:off x="8617445" y="2133840"/>
            <a:ext cx="6134942" cy="5653417"/>
          </a:xfrm>
          <a:prstGeom prst="wedgeEllipseCallout">
            <a:avLst>
              <a:gd name="adj1" fmla="val -54971"/>
              <a:gd name="adj2" fmla="val -9385"/>
            </a:avLst>
          </a:prstGeom>
          <a:blipFill>
            <a:blip r:embed="rId3"/>
            <a:stretch>
              <a:fillRect/>
            </a:stretch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3E39219-F4B9-43FC-AED1-D43AEB36F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5068" y="5327553"/>
            <a:ext cx="4682134" cy="211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7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10933" y="1727062"/>
            <a:ext cx="12295197" cy="692497"/>
          </a:xfrm>
        </p:spPr>
        <p:txBody>
          <a:bodyPr/>
          <a:lstStyle/>
          <a:p>
            <a:r>
              <a:rPr lang="nn-NO" dirty="0">
                <a:solidFill>
                  <a:schemeClr val="accent1"/>
                </a:solidFill>
              </a:rPr>
              <a:t>How to </a:t>
            </a:r>
            <a:r>
              <a:rPr lang="nn-NO" dirty="0" err="1">
                <a:solidFill>
                  <a:schemeClr val="accent1"/>
                </a:solidFill>
              </a:rPr>
              <a:t>get</a:t>
            </a:r>
            <a:r>
              <a:rPr lang="nn-NO" dirty="0">
                <a:solidFill>
                  <a:schemeClr val="accent1"/>
                </a:solidFill>
              </a:rPr>
              <a:t> </a:t>
            </a:r>
            <a:r>
              <a:rPr lang="nn-NO" dirty="0" err="1">
                <a:solidFill>
                  <a:schemeClr val="accent1"/>
                </a:solidFill>
              </a:rPr>
              <a:t>BankID</a:t>
            </a:r>
            <a:r>
              <a:rPr lang="nn-NO" dirty="0">
                <a:solidFill>
                  <a:schemeClr val="accent1"/>
                </a:solidFill>
              </a:rPr>
              <a:t> </a:t>
            </a:r>
            <a:r>
              <a:rPr lang="nn-NO" dirty="0" err="1">
                <a:solidFill>
                  <a:schemeClr val="accent1"/>
                </a:solidFill>
              </a:rPr>
              <a:t>on</a:t>
            </a:r>
            <a:r>
              <a:rPr lang="nn-NO" dirty="0">
                <a:solidFill>
                  <a:schemeClr val="accent1"/>
                </a:solidFill>
              </a:rPr>
              <a:t> mobile?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47853" y="2876789"/>
            <a:ext cx="7268945" cy="6034028"/>
          </a:xfrm>
        </p:spPr>
        <p:txBody>
          <a:bodyPr>
            <a:normAutofit/>
          </a:bodyPr>
          <a:lstStyle/>
          <a:p>
            <a:pPr marL="742950" lvl="1" indent="-74295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nn-NO" sz="3733" dirty="0" err="1">
                <a:latin typeface="Arial" charset="0"/>
                <a:cs typeface="Arial" charset="0"/>
              </a:rPr>
              <a:t>Contact</a:t>
            </a:r>
            <a:r>
              <a:rPr lang="nn-NO" sz="3733" dirty="0">
                <a:latin typeface="Arial" charset="0"/>
                <a:cs typeface="Arial" charset="0"/>
              </a:rPr>
              <a:t> </a:t>
            </a:r>
            <a:r>
              <a:rPr lang="nn-NO" sz="3733" dirty="0" err="1">
                <a:latin typeface="Arial" charset="0"/>
                <a:cs typeface="Arial" charset="0"/>
              </a:rPr>
              <a:t>your</a:t>
            </a:r>
            <a:r>
              <a:rPr lang="nn-NO" sz="3733" dirty="0">
                <a:latin typeface="Arial" charset="0"/>
                <a:cs typeface="Arial" charset="0"/>
              </a:rPr>
              <a:t> </a:t>
            </a:r>
            <a:r>
              <a:rPr lang="nn-NO" sz="3733" dirty="0" err="1">
                <a:latin typeface="Arial" charset="0"/>
                <a:cs typeface="Arial" charset="0"/>
              </a:rPr>
              <a:t>BankID</a:t>
            </a:r>
            <a:r>
              <a:rPr lang="nn-NO" sz="3733" dirty="0">
                <a:latin typeface="Arial" charset="0"/>
                <a:cs typeface="Arial" charset="0"/>
              </a:rPr>
              <a:t> and ask for </a:t>
            </a:r>
            <a:r>
              <a:rPr lang="nn-NO" sz="3733" dirty="0" err="1">
                <a:latin typeface="Arial" charset="0"/>
                <a:cs typeface="Arial" charset="0"/>
              </a:rPr>
              <a:t>BankID</a:t>
            </a:r>
            <a:endParaRPr lang="nn-NO" sz="3733" dirty="0">
              <a:latin typeface="Arial" charset="0"/>
              <a:cs typeface="Arial" charset="0"/>
            </a:endParaRPr>
          </a:p>
          <a:p>
            <a:pPr marL="742950" lvl="1" indent="-74295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endParaRPr lang="nn-NO" sz="3733" dirty="0">
              <a:latin typeface="Arial" charset="0"/>
              <a:cs typeface="Arial" charset="0"/>
            </a:endParaRPr>
          </a:p>
          <a:p>
            <a:pPr marL="742950" lvl="1" indent="-74295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nn-NO" sz="3733" dirty="0">
                <a:latin typeface="Arial" charset="0"/>
                <a:cs typeface="Arial" charset="0"/>
              </a:rPr>
              <a:t>The Bank </a:t>
            </a:r>
            <a:r>
              <a:rPr lang="nn-NO" sz="3733" dirty="0" err="1">
                <a:latin typeface="Arial" charset="0"/>
                <a:cs typeface="Arial" charset="0"/>
              </a:rPr>
              <a:t>will</a:t>
            </a:r>
            <a:r>
              <a:rPr lang="nn-NO" sz="3733" dirty="0">
                <a:latin typeface="Arial" charset="0"/>
                <a:cs typeface="Arial" charset="0"/>
              </a:rPr>
              <a:t> send </a:t>
            </a:r>
            <a:r>
              <a:rPr lang="nn-NO" sz="3733" dirty="0" err="1">
                <a:latin typeface="Arial" charset="0"/>
                <a:cs typeface="Arial" charset="0"/>
              </a:rPr>
              <a:t>you</a:t>
            </a:r>
            <a:r>
              <a:rPr lang="nn-NO" sz="3733" dirty="0">
                <a:latin typeface="Arial" charset="0"/>
                <a:cs typeface="Arial" charset="0"/>
              </a:rPr>
              <a:t> a </a:t>
            </a:r>
            <a:r>
              <a:rPr lang="nn-NO" sz="3733" dirty="0" err="1">
                <a:latin typeface="Arial" charset="0"/>
                <a:cs typeface="Arial" charset="0"/>
              </a:rPr>
              <a:t>code</a:t>
            </a:r>
            <a:r>
              <a:rPr lang="nn-NO" sz="3733" dirty="0">
                <a:latin typeface="Arial" charset="0"/>
                <a:cs typeface="Arial" charset="0"/>
              </a:rPr>
              <a:t> generator</a:t>
            </a:r>
          </a:p>
          <a:p>
            <a:pPr marL="742950" lvl="1" indent="-74295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endParaRPr lang="nn-NO" sz="3733" dirty="0">
              <a:latin typeface="Arial" charset="0"/>
              <a:cs typeface="Arial" charset="0"/>
            </a:endParaRPr>
          </a:p>
          <a:p>
            <a:pPr marL="685731" lvl="1" indent="-685731"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/>
            </a:pPr>
            <a:r>
              <a:rPr lang="nn-NO" sz="3733" dirty="0">
                <a:latin typeface="Arial" charset="0"/>
                <a:cs typeface="Arial" charset="0"/>
              </a:rPr>
              <a:t>Log in to </a:t>
            </a:r>
            <a:r>
              <a:rPr lang="nn-NO" sz="3733" dirty="0" err="1">
                <a:latin typeface="Arial" charset="0"/>
                <a:cs typeface="Arial" charset="0"/>
              </a:rPr>
              <a:t>your</a:t>
            </a:r>
            <a:r>
              <a:rPr lang="nn-NO" sz="3733" dirty="0">
                <a:latin typeface="Arial" charset="0"/>
                <a:cs typeface="Arial" charset="0"/>
              </a:rPr>
              <a:t> online bank </a:t>
            </a:r>
            <a:r>
              <a:rPr lang="nn-NO" sz="3733" dirty="0" err="1">
                <a:latin typeface="Arial" charset="0"/>
                <a:cs typeface="Arial" charset="0"/>
              </a:rPr>
              <a:t>with</a:t>
            </a:r>
            <a:r>
              <a:rPr lang="nn-NO" sz="3733" dirty="0">
                <a:latin typeface="Arial" charset="0"/>
                <a:cs typeface="Arial" charset="0"/>
              </a:rPr>
              <a:t> </a:t>
            </a:r>
            <a:r>
              <a:rPr lang="nn-NO" sz="3733" dirty="0" err="1">
                <a:latin typeface="Arial" charset="0"/>
                <a:cs typeface="Arial" charset="0"/>
              </a:rPr>
              <a:t>BankID</a:t>
            </a:r>
            <a:r>
              <a:rPr lang="nn-NO" sz="3733" dirty="0">
                <a:latin typeface="Arial" charset="0"/>
                <a:cs typeface="Arial" charset="0"/>
              </a:rPr>
              <a:t> and </a:t>
            </a:r>
            <a:r>
              <a:rPr lang="nn-NO" sz="3733" dirty="0" err="1">
                <a:latin typeface="Arial" charset="0"/>
                <a:cs typeface="Arial" charset="0"/>
              </a:rPr>
              <a:t>activate</a:t>
            </a:r>
            <a:r>
              <a:rPr lang="nn-NO" sz="3733" dirty="0">
                <a:latin typeface="Arial" charset="0"/>
                <a:cs typeface="Arial" charset="0"/>
              </a:rPr>
              <a:t> </a:t>
            </a:r>
            <a:r>
              <a:rPr lang="nn-NO" sz="3733" dirty="0" err="1">
                <a:latin typeface="Arial" charset="0"/>
                <a:cs typeface="Arial" charset="0"/>
              </a:rPr>
              <a:t>your</a:t>
            </a:r>
            <a:r>
              <a:rPr lang="nn-NO" sz="3733" dirty="0">
                <a:latin typeface="Arial" charset="0"/>
                <a:cs typeface="Arial" charset="0"/>
              </a:rPr>
              <a:t> </a:t>
            </a:r>
            <a:r>
              <a:rPr lang="nn-NO" sz="3733" dirty="0" err="1">
                <a:latin typeface="Arial" charset="0"/>
                <a:cs typeface="Arial" charset="0"/>
              </a:rPr>
              <a:t>BankID</a:t>
            </a:r>
            <a:r>
              <a:rPr lang="nn-NO" sz="3733" dirty="0">
                <a:latin typeface="Arial" charset="0"/>
                <a:cs typeface="Arial" charset="0"/>
              </a:rPr>
              <a:t> </a:t>
            </a:r>
            <a:r>
              <a:rPr lang="nn-NO" sz="3733" dirty="0" err="1">
                <a:latin typeface="Arial" charset="0"/>
                <a:cs typeface="Arial" charset="0"/>
              </a:rPr>
              <a:t>on</a:t>
            </a:r>
            <a:r>
              <a:rPr lang="nn-NO" sz="3733" dirty="0">
                <a:latin typeface="Arial" charset="0"/>
                <a:cs typeface="Arial" charset="0"/>
              </a:rPr>
              <a:t> mobile</a:t>
            </a:r>
            <a:endParaRPr lang="nn-NO" dirty="0"/>
          </a:p>
        </p:txBody>
      </p:sp>
      <p:pic>
        <p:nvPicPr>
          <p:cNvPr id="5" name="Plassholder for bilde 5" descr="Et bilde som inneholder tekst, bærbar PC, innendørs, datamaskin&#10;&#10;Automatisk generert beskrivelse">
            <a:extLst>
              <a:ext uri="{FF2B5EF4-FFF2-40B4-BE49-F238E27FC236}">
                <a16:creationId xmlns:a16="http://schemas.microsoft.com/office/drawing/2014/main" id="{F22A5888-3E07-4418-AC1B-F0646356E7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7" r="12697"/>
          <a:stretch>
            <a:fillRect/>
          </a:stretch>
        </p:blipFill>
        <p:spPr>
          <a:xfrm>
            <a:off x="9187543" y="2876789"/>
            <a:ext cx="5138057" cy="5149993"/>
          </a:xfrm>
          <a:prstGeom prst="wedgeEllipseCallout">
            <a:avLst>
              <a:gd name="adj1" fmla="val -53661"/>
              <a:gd name="adj2" fmla="val 21600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62843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eforklaring formet som en ellipse 11"/>
          <p:cNvSpPr/>
          <p:nvPr/>
        </p:nvSpPr>
        <p:spPr>
          <a:xfrm rot="10956564" flipV="1">
            <a:off x="9704852" y="2566001"/>
            <a:ext cx="3950428" cy="2687664"/>
          </a:xfrm>
          <a:prstGeom prst="wedgeEllipseCallout">
            <a:avLst>
              <a:gd name="adj1" fmla="val 61645"/>
              <a:gd name="adj2" fmla="val 25311"/>
            </a:avLst>
          </a:prstGeom>
          <a:solidFill>
            <a:schemeClr val="bg2">
              <a:lumMod val="9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n-NO" sz="3018" dirty="0"/>
          </a:p>
          <a:p>
            <a:endParaRPr lang="nn-NO" sz="3018" dirty="0">
              <a:solidFill>
                <a:schemeClr val="tx1"/>
              </a:solidFill>
            </a:endParaRPr>
          </a:p>
        </p:txBody>
      </p:sp>
      <p:sp>
        <p:nvSpPr>
          <p:cNvPr id="13" name="TekstSylinder 12"/>
          <p:cNvSpPr txBox="1"/>
          <p:nvPr/>
        </p:nvSpPr>
        <p:spPr>
          <a:xfrm>
            <a:off x="9787904" y="3515716"/>
            <a:ext cx="3784324" cy="1049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3200" dirty="0"/>
              <a:t>A mobile </a:t>
            </a:r>
            <a:r>
              <a:rPr lang="nn-NO" sz="3200" dirty="0" err="1"/>
              <a:t>phone</a:t>
            </a:r>
            <a:r>
              <a:rPr lang="nn-NO" sz="3200" dirty="0"/>
              <a:t> </a:t>
            </a:r>
            <a:endParaRPr lang="nn-NO" sz="3018" dirty="0"/>
          </a:p>
          <a:p>
            <a:endParaRPr lang="nn-NO" sz="3018" dirty="0"/>
          </a:p>
        </p:txBody>
      </p:sp>
      <p:sp>
        <p:nvSpPr>
          <p:cNvPr id="15" name="Bildeforklaring formet som en ellipse 14"/>
          <p:cNvSpPr/>
          <p:nvPr/>
        </p:nvSpPr>
        <p:spPr>
          <a:xfrm rot="10643436" flipH="1" flipV="1">
            <a:off x="7890627" y="5425053"/>
            <a:ext cx="3702370" cy="2745229"/>
          </a:xfrm>
          <a:prstGeom prst="wedgeEllipseCallout">
            <a:avLst>
              <a:gd name="adj1" fmla="val -67244"/>
              <a:gd name="adj2" fmla="val 13586"/>
            </a:avLst>
          </a:prstGeom>
          <a:solidFill>
            <a:schemeClr val="bg2">
              <a:lumMod val="9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n-NO" sz="3018" dirty="0"/>
          </a:p>
          <a:p>
            <a:endParaRPr lang="nn-NO" sz="3018" dirty="0">
              <a:solidFill>
                <a:schemeClr val="tx1"/>
              </a:solidFill>
            </a:endParaRPr>
          </a:p>
        </p:txBody>
      </p:sp>
      <p:sp>
        <p:nvSpPr>
          <p:cNvPr id="16" name="TekstSylinder 15"/>
          <p:cNvSpPr txBox="1"/>
          <p:nvPr/>
        </p:nvSpPr>
        <p:spPr>
          <a:xfrm>
            <a:off x="8071158" y="6275346"/>
            <a:ext cx="3582411" cy="154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3200" dirty="0"/>
              <a:t>Your PIN </a:t>
            </a:r>
            <a:r>
              <a:rPr lang="nn-NO" sz="3200" dirty="0" err="1"/>
              <a:t>code</a:t>
            </a:r>
            <a:r>
              <a:rPr lang="nn-NO" sz="3200" dirty="0"/>
              <a:t> for </a:t>
            </a:r>
            <a:r>
              <a:rPr lang="nn-NO" sz="3200" dirty="0" err="1"/>
              <a:t>BankID</a:t>
            </a:r>
            <a:r>
              <a:rPr lang="nn-NO" sz="3200" dirty="0"/>
              <a:t> </a:t>
            </a:r>
            <a:r>
              <a:rPr lang="nn-NO" sz="3200" dirty="0" err="1"/>
              <a:t>on</a:t>
            </a:r>
            <a:r>
              <a:rPr lang="nn-NO" sz="3200" dirty="0"/>
              <a:t> mobil</a:t>
            </a:r>
            <a:endParaRPr lang="nn-NO" sz="3018" dirty="0"/>
          </a:p>
          <a:p>
            <a:endParaRPr lang="nn-NO" sz="3018" dirty="0"/>
          </a:p>
        </p:txBody>
      </p:sp>
      <p:sp>
        <p:nvSpPr>
          <p:cNvPr id="9" name="Tittel 3"/>
          <p:cNvSpPr txBox="1">
            <a:spLocks/>
          </p:cNvSpPr>
          <p:nvPr/>
        </p:nvSpPr>
        <p:spPr bwMode="auto">
          <a:xfrm>
            <a:off x="756671" y="767953"/>
            <a:ext cx="14628974" cy="1709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08" tIns="60954" rIns="121908" bIns="60954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/>
                <a:ea typeface="Arial" pitchFamily="37" charset="0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7" charset="0"/>
                <a:ea typeface="Arial" pitchFamily="37" charset="0"/>
                <a:cs typeface="Arial" pitchFamily="37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7" charset="0"/>
                <a:ea typeface="Arial" pitchFamily="37" charset="0"/>
                <a:cs typeface="Arial" pitchFamily="37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7" charset="0"/>
                <a:ea typeface="Arial" pitchFamily="37" charset="0"/>
                <a:cs typeface="Arial" pitchFamily="37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7" charset="0"/>
                <a:ea typeface="Arial" pitchFamily="37" charset="0"/>
                <a:cs typeface="Arial" pitchFamily="37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7" charset="0"/>
                <a:ea typeface="Arial" pitchFamily="37" charset="0"/>
                <a:cs typeface="Arial" pitchFamily="37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7" charset="0"/>
                <a:ea typeface="Arial" pitchFamily="37" charset="0"/>
                <a:cs typeface="Arial" pitchFamily="37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7" charset="0"/>
                <a:ea typeface="Arial" pitchFamily="37" charset="0"/>
                <a:cs typeface="Arial" pitchFamily="37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7" charset="0"/>
                <a:ea typeface="Arial" pitchFamily="37" charset="0"/>
                <a:cs typeface="Arial" pitchFamily="37" charset="0"/>
              </a:defRPr>
            </a:lvl9pPr>
          </a:lstStyle>
          <a:p>
            <a:pPr algn="ctr"/>
            <a:r>
              <a:rPr lang="nb-NO" sz="5866" dirty="0">
                <a:solidFill>
                  <a:schemeClr val="accent1"/>
                </a:solidFill>
              </a:rPr>
              <a:t>To </a:t>
            </a:r>
            <a:r>
              <a:rPr lang="nb-NO" sz="5866" dirty="0" err="1">
                <a:solidFill>
                  <a:schemeClr val="accent1"/>
                </a:solidFill>
              </a:rPr>
              <a:t>use</a:t>
            </a:r>
            <a:r>
              <a:rPr lang="nb-NO" sz="5866" dirty="0">
                <a:solidFill>
                  <a:schemeClr val="accent1"/>
                </a:solidFill>
              </a:rPr>
              <a:t> </a:t>
            </a:r>
            <a:r>
              <a:rPr lang="nn-NO" sz="5866" dirty="0" err="1">
                <a:solidFill>
                  <a:schemeClr val="accent1"/>
                </a:solidFill>
              </a:rPr>
              <a:t>BankID</a:t>
            </a:r>
            <a:r>
              <a:rPr lang="nn-NO" sz="5866" dirty="0">
                <a:solidFill>
                  <a:schemeClr val="accent1"/>
                </a:solidFill>
              </a:rPr>
              <a:t> på mobil </a:t>
            </a:r>
            <a:r>
              <a:rPr lang="nn-NO" sz="5866" dirty="0" err="1">
                <a:solidFill>
                  <a:schemeClr val="accent1"/>
                </a:solidFill>
              </a:rPr>
              <a:t>you</a:t>
            </a:r>
            <a:r>
              <a:rPr lang="nn-NO" sz="5866" dirty="0">
                <a:solidFill>
                  <a:schemeClr val="accent1"/>
                </a:solidFill>
              </a:rPr>
              <a:t> </a:t>
            </a:r>
            <a:r>
              <a:rPr lang="nn-NO" sz="5866" dirty="0" err="1">
                <a:solidFill>
                  <a:schemeClr val="accent1"/>
                </a:solidFill>
              </a:rPr>
              <a:t>need</a:t>
            </a:r>
            <a:r>
              <a:rPr lang="nn-NO" sz="5866" dirty="0">
                <a:solidFill>
                  <a:schemeClr val="accent1"/>
                </a:solidFill>
              </a:rPr>
              <a:t>:</a:t>
            </a:r>
          </a:p>
        </p:txBody>
      </p:sp>
      <p:pic>
        <p:nvPicPr>
          <p:cNvPr id="3" name="Bilde 2" descr="Et bilde som inneholder tekst, elektronikk, mobil&#10;&#10;Automatisk generert beskrivelse">
            <a:extLst>
              <a:ext uri="{FF2B5EF4-FFF2-40B4-BE49-F238E27FC236}">
                <a16:creationId xmlns:a16="http://schemas.microsoft.com/office/drawing/2014/main" id="{995C201C-F147-466B-A848-DF4E476E9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620" y="2516548"/>
            <a:ext cx="4309485" cy="6284309"/>
          </a:xfrm>
          <a:prstGeom prst="rect">
            <a:avLst/>
          </a:prstGeom>
          <a:ln w="28575">
            <a:solidFill>
              <a:srgbClr val="1E2B3C"/>
            </a:solidFill>
          </a:ln>
        </p:spPr>
      </p:pic>
    </p:spTree>
    <p:extLst>
      <p:ext uri="{BB962C8B-B14F-4D97-AF65-F5344CB8AC3E}">
        <p14:creationId xmlns:p14="http://schemas.microsoft.com/office/powerpoint/2010/main" val="68279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08975F0E-46BA-46CC-B5FC-735C0D4A5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1"/>
            <a:ext cx="16256033" cy="91440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370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AA0503DA-3CBE-4AD4-8B88-6419B782BC6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tretch/>
        </p:blipFill>
        <p:spPr>
          <a:xfrm>
            <a:off x="0" y="561"/>
            <a:ext cx="16256033" cy="91440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763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>
            <a:extLst>
              <a:ext uri="{FF2B5EF4-FFF2-40B4-BE49-F238E27FC236}">
                <a16:creationId xmlns:a16="http://schemas.microsoft.com/office/drawing/2014/main" id="{3F010D8E-26EF-4291-954D-BEE5C0CDB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6132" y="1314450"/>
            <a:ext cx="6741667" cy="150989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Arial" charset="0"/>
                <a:cs typeface="Arial" charset="0"/>
              </a:rPr>
              <a:t>Select </a:t>
            </a:r>
            <a:r>
              <a:rPr lang="nb-NO" dirty="0" err="1">
                <a:solidFill>
                  <a:schemeClr val="accent1"/>
                </a:solidFill>
              </a:rPr>
              <a:t>BankID</a:t>
            </a:r>
            <a:r>
              <a:rPr lang="nb-NO" dirty="0">
                <a:solidFill>
                  <a:schemeClr val="accent1"/>
                </a:solidFill>
              </a:rPr>
              <a:t> på mobil to log </a:t>
            </a:r>
            <a:r>
              <a:rPr lang="nb-NO" dirty="0" err="1">
                <a:solidFill>
                  <a:schemeClr val="accent1"/>
                </a:solidFill>
              </a:rPr>
              <a:t>on</a:t>
            </a:r>
            <a:endParaRPr lang="en-US" dirty="0"/>
          </a:p>
        </p:txBody>
      </p:sp>
      <p:sp>
        <p:nvSpPr>
          <p:cNvPr id="8" name="Plassholder for innhold 4">
            <a:extLst>
              <a:ext uri="{FF2B5EF4-FFF2-40B4-BE49-F238E27FC236}">
                <a16:creationId xmlns:a16="http://schemas.microsoft.com/office/drawing/2014/main" id="{6EB92F79-2E3E-4AA0-AEC5-63C9549F6350}"/>
              </a:ext>
            </a:extLst>
          </p:cNvPr>
          <p:cNvSpPr txBox="1">
            <a:spLocks/>
          </p:cNvSpPr>
          <p:nvPr/>
        </p:nvSpPr>
        <p:spPr>
          <a:xfrm>
            <a:off x="3981450" y="3510471"/>
            <a:ext cx="4145757" cy="2809186"/>
          </a:xfrm>
          <a:prstGeom prst="wedgeEllipseCallout">
            <a:avLst>
              <a:gd name="adj1" fmla="val 72286"/>
              <a:gd name="adj2" fmla="val -13884"/>
            </a:avLst>
          </a:prstGeom>
          <a:solidFill>
            <a:schemeClr val="bg2">
              <a:lumMod val="90000"/>
            </a:schemeClr>
          </a:solidFill>
          <a:ln w="635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0" tIns="0" rIns="0" bIns="0" rtlCol="0" anchor="ctr">
            <a:normAutofit/>
          </a:bodyPr>
          <a:lstStyle>
            <a:lvl1pPr marL="540000" indent="-540000" algn="l" defTabSz="1219085" rtl="0" eaLnBrk="1" latinLnBrk="0" hangingPunct="1">
              <a:lnSpc>
                <a:spcPct val="100000"/>
              </a:lnSpc>
              <a:spcBef>
                <a:spcPts val="2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3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0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6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2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8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352484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962027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571569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181112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n-NO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</a:t>
            </a:r>
            <a:r>
              <a:rPr lang="nn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n-NO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nn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n-NO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BankID</a:t>
            </a:r>
            <a:r>
              <a:rPr lang="nn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n-NO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nn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mobile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9F1232AC-4082-45F5-8C2D-78403513A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8150" y="1397367"/>
            <a:ext cx="5060119" cy="7035394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D3EBCDB1-04A4-40DF-8127-FE31DC7988E7}"/>
              </a:ext>
            </a:extLst>
          </p:cNvPr>
          <p:cNvSpPr/>
          <p:nvPr/>
        </p:nvSpPr>
        <p:spPr>
          <a:xfrm>
            <a:off x="10994757" y="4070492"/>
            <a:ext cx="1983054" cy="8445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018"/>
          </a:p>
        </p:txBody>
      </p:sp>
    </p:spTree>
    <p:extLst>
      <p:ext uri="{BB962C8B-B14F-4D97-AF65-F5344CB8AC3E}">
        <p14:creationId xmlns:p14="http://schemas.microsoft.com/office/powerpoint/2010/main" val="311989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Digdir PPTmal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gdir_ppt_mal" id="{09402E70-7836-4A76-98C1-D621FB816469}" vid="{F513D9EA-257E-4DB9-BFBF-9A5262E320A6}"/>
    </a:ext>
  </a:extLst>
</a:theme>
</file>

<file path=ppt/theme/theme2.xml><?xml version="1.0" encoding="utf-8"?>
<a:theme xmlns:a="http://schemas.openxmlformats.org/drawingml/2006/main" name="Overgang Introslides - Med lyd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gdir_ppt_mal" id="{09402E70-7836-4A76-98C1-D621FB816469}" vid="{F8C07AF9-138E-458F-9801-2AB7D1CB6417}"/>
    </a:ext>
  </a:extLst>
</a:theme>
</file>

<file path=ppt/theme/theme3.xml><?xml version="1.0" encoding="utf-8"?>
<a:theme xmlns:a="http://schemas.openxmlformats.org/drawingml/2006/main" name="Overgang Introslides - Uten lyd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gdir_ppt_mal" id="{09402E70-7836-4A76-98C1-D621FB816469}" vid="{4FA7598C-311E-4D41-AEEE-A0D0A96A8C80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digdir_ppt_mal</Template>
  <TotalTime>3712</TotalTime>
  <Words>1640</Words>
  <Application>Microsoft Office PowerPoint</Application>
  <PresentationFormat>Egendefinert</PresentationFormat>
  <Paragraphs>167</Paragraphs>
  <Slides>16</Slides>
  <Notes>15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16</vt:i4>
      </vt:variant>
    </vt:vector>
  </HeadingPairs>
  <TitlesOfParts>
    <vt:vector size="24" baseType="lpstr">
      <vt:lpstr>Arial</vt:lpstr>
      <vt:lpstr>Calibri</vt:lpstr>
      <vt:lpstr>Google Sans</vt:lpstr>
      <vt:lpstr>Helvetica Neue</vt:lpstr>
      <vt:lpstr>Source Sans Pro</vt:lpstr>
      <vt:lpstr>Digdir PPTmal</vt:lpstr>
      <vt:lpstr>Overgang Introslides - Med lyd</vt:lpstr>
      <vt:lpstr>Overgang Introslides - Uten lyd</vt:lpstr>
      <vt:lpstr>Learn how to log on to public services with BankID on mobile</vt:lpstr>
      <vt:lpstr>What does it mean to log in with an electronic ID?</vt:lpstr>
      <vt:lpstr>How to identify yourself online?</vt:lpstr>
      <vt:lpstr>What is BankID on mobile</vt:lpstr>
      <vt:lpstr>How to get BankID on mobile? </vt:lpstr>
      <vt:lpstr>PowerPoint-presentasjon</vt:lpstr>
      <vt:lpstr>PowerPoint-presentasjon</vt:lpstr>
      <vt:lpstr>PowerPoint-presentasjon</vt:lpstr>
      <vt:lpstr>Select BankID på mobil to log on</vt:lpstr>
      <vt:lpstr>Enter your mobile number and date of birth</vt:lpstr>
      <vt:lpstr>Make sure the reference word is the same </vt:lpstr>
      <vt:lpstr>Enter your personal PIN code</vt:lpstr>
      <vt:lpstr>You have now logged on to NAV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Lær å logge inn til offentlige tjenester med BankID på mobil</dc:title>
  <dc:creator>England, Norunn</dc:creator>
  <cp:lastModifiedBy>Myren, Helga Maj</cp:lastModifiedBy>
  <cp:revision>20</cp:revision>
  <dcterms:created xsi:type="dcterms:W3CDTF">2021-01-28T08:08:10Z</dcterms:created>
  <dcterms:modified xsi:type="dcterms:W3CDTF">2021-03-24T11:03:46Z</dcterms:modified>
</cp:coreProperties>
</file>