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18"/>
  </p:notesMasterIdLst>
  <p:handoutMasterIdLst>
    <p:handoutMasterId r:id="rId19"/>
  </p:handoutMasterIdLst>
  <p:sldIdLst>
    <p:sldId id="280" r:id="rId4"/>
    <p:sldId id="272" r:id="rId5"/>
    <p:sldId id="273" r:id="rId6"/>
    <p:sldId id="274" r:id="rId7"/>
    <p:sldId id="275" r:id="rId8"/>
    <p:sldId id="276" r:id="rId9"/>
    <p:sldId id="277" r:id="rId10"/>
    <p:sldId id="278" r:id="rId11"/>
    <p:sldId id="279" r:id="rId12"/>
    <p:sldId id="299" r:id="rId13"/>
    <p:sldId id="281" r:id="rId14"/>
    <p:sldId id="300" r:id="rId15"/>
    <p:sldId id="283" r:id="rId16"/>
    <p:sldId id="269" r:id="rId17"/>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F1977-058B-4EA6-B30A-CBDBBB790363}" v="7" dt="2021-04-12T13:10:11.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60518" autoAdjust="0"/>
  </p:normalViewPr>
  <p:slideViewPr>
    <p:cSldViewPr snapToGrid="0">
      <p:cViewPr varScale="1">
        <p:scale>
          <a:sx n="30" d="100"/>
          <a:sy n="30" d="100"/>
        </p:scale>
        <p:origin x="1484" y="3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23.04.2021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C7C6D-83B8-4A45-87E2-2193EC414577}" type="datetimeFigureOut">
              <a:rPr lang="nn-NO" smtClean="0"/>
              <a:t>23.04.2021</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3A050-636F-463D-9D03-275D58695AA6}" type="slidenum">
              <a:rPr lang="nn-NO" smtClean="0"/>
              <a:t>‹#›</a:t>
            </a:fld>
            <a:endParaRPr lang="nn-NO"/>
          </a:p>
        </p:txBody>
      </p:sp>
    </p:spTree>
    <p:extLst>
      <p:ext uri="{BB962C8B-B14F-4D97-AF65-F5344CB8AC3E}">
        <p14:creationId xmlns:p14="http://schemas.microsoft.com/office/powerpoint/2010/main" val="174750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n-NO" noProof="0" dirty="0"/>
              <a:t>Dette kurset er laget for de som vil </a:t>
            </a:r>
            <a:r>
              <a:rPr lang="nn-NO" baseline="0" noProof="0" dirty="0"/>
              <a:t>lære å sjekke eller oppdatere kontaktinformasjonen sin Kontakt- og reservasjonsregisteret.</a:t>
            </a:r>
          </a:p>
          <a:p>
            <a:pPr eaLnBrk="1" hangingPunct="1"/>
            <a:endParaRPr lang="nn-NO" baseline="0" noProof="0" dirty="0"/>
          </a:p>
          <a:p>
            <a:pPr eaLnBrk="1" hangingPunct="1"/>
            <a:r>
              <a:rPr lang="nn-NO" baseline="0" noProof="0" dirty="0"/>
              <a:t>De som </a:t>
            </a:r>
            <a:r>
              <a:rPr lang="nn-NO" b="1" baseline="0" noProof="0" dirty="0"/>
              <a:t>aldri har brukt </a:t>
            </a:r>
            <a:r>
              <a:rPr lang="nn-NO" baseline="0" noProof="0" dirty="0"/>
              <a:t>en elektronisk ID for </a:t>
            </a:r>
            <a:r>
              <a:rPr lang="nn-NO" baseline="0" noProof="0" dirty="0" err="1"/>
              <a:t>innlogging</a:t>
            </a:r>
            <a:r>
              <a:rPr lang="nn-NO" baseline="0" noProof="0" dirty="0"/>
              <a:t> til </a:t>
            </a:r>
            <a:r>
              <a:rPr lang="nn-NO" baseline="0" noProof="0" dirty="0" err="1"/>
              <a:t>offentlige</a:t>
            </a:r>
            <a:r>
              <a:rPr lang="nn-NO" baseline="0" noProof="0" dirty="0"/>
              <a:t> </a:t>
            </a:r>
            <a:r>
              <a:rPr lang="nn-NO" baseline="0" noProof="0" dirty="0" err="1"/>
              <a:t>tjenester</a:t>
            </a:r>
            <a:r>
              <a:rPr lang="nn-NO" baseline="0" noProof="0" dirty="0"/>
              <a:t>, </a:t>
            </a:r>
            <a:r>
              <a:rPr lang="nn-NO" b="1" baseline="0" noProof="0" dirty="0"/>
              <a:t>er </a:t>
            </a:r>
            <a:r>
              <a:rPr lang="nn-NO" b="1" baseline="0" noProof="0" dirty="0" err="1"/>
              <a:t>ikke</a:t>
            </a:r>
            <a:r>
              <a:rPr lang="nn-NO" b="1" baseline="0" noProof="0" dirty="0"/>
              <a:t> registrert </a:t>
            </a:r>
            <a:r>
              <a:rPr lang="nn-NO" baseline="0" noProof="0" dirty="0"/>
              <a:t>i kontaktregisteret. </a:t>
            </a:r>
          </a:p>
          <a:p>
            <a:pPr eaLnBrk="1" hangingPunct="1"/>
            <a:endParaRPr lang="nn-NO"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b="0" i="0" baseline="0" noProof="0" dirty="0"/>
              <a:t>Under teksten: ‘</a:t>
            </a:r>
            <a:r>
              <a:rPr lang="nn-NO" b="1" i="1" noProof="0" dirty="0"/>
              <a:t>Manus for </a:t>
            </a:r>
            <a:r>
              <a:rPr lang="nn-NO" b="1" i="1" noProof="0" dirty="0" err="1"/>
              <a:t>læreren</a:t>
            </a:r>
            <a:r>
              <a:rPr lang="nn-NO" b="1" i="1" baseline="0" noProof="0" dirty="0"/>
              <a:t>’. </a:t>
            </a:r>
            <a:r>
              <a:rPr lang="nn-NO" i="0" noProof="0" dirty="0"/>
              <a:t>Denne</a:t>
            </a:r>
            <a:r>
              <a:rPr lang="nn-NO" i="0" baseline="0" noProof="0" dirty="0"/>
              <a:t> informasjonen skal </a:t>
            </a:r>
            <a:r>
              <a:rPr lang="nn-NO" i="0" baseline="0" noProof="0" dirty="0" err="1"/>
              <a:t>læreren</a:t>
            </a:r>
            <a:r>
              <a:rPr lang="nn-NO" i="0" baseline="0" noProof="0" dirty="0"/>
              <a:t> bruke for å </a:t>
            </a:r>
            <a:r>
              <a:rPr lang="nn-NO" i="0" baseline="0" noProof="0" dirty="0" err="1"/>
              <a:t>tydeliggjøre</a:t>
            </a:r>
            <a:r>
              <a:rPr lang="nn-NO" i="0" baseline="0" noProof="0" dirty="0"/>
              <a:t> informasjonen i </a:t>
            </a:r>
            <a:r>
              <a:rPr lang="nn-NO" i="0" baseline="0" noProof="0" dirty="0" err="1"/>
              <a:t>lysbildene</a:t>
            </a:r>
            <a:r>
              <a:rPr lang="nn-NO" i="0" baseline="0" noProof="0" dirty="0"/>
              <a:t>.</a:t>
            </a:r>
            <a:endParaRPr lang="nn-NO" i="1"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b="0" i="0" baseline="0" noProof="0" dirty="0"/>
              <a:t>Under teksten: ‘</a:t>
            </a:r>
            <a:r>
              <a:rPr lang="nn-NO" b="1" i="1" baseline="0" noProof="0" dirty="0"/>
              <a:t>Bakgrunnsinformasjon til </a:t>
            </a:r>
            <a:r>
              <a:rPr lang="nn-NO" b="1" i="1" baseline="0" noProof="0" dirty="0" err="1"/>
              <a:t>læreren</a:t>
            </a:r>
            <a:r>
              <a:rPr lang="nn-NO" b="1" i="1" baseline="0" noProof="0" dirty="0"/>
              <a:t>’. </a:t>
            </a:r>
            <a:r>
              <a:rPr lang="nn-NO" i="0" noProof="0" dirty="0"/>
              <a:t>Dette</a:t>
            </a:r>
            <a:r>
              <a:rPr lang="nn-NO" i="0" baseline="0" noProof="0" dirty="0"/>
              <a:t> er KUN bakgrunnsinformasjon til læraren, dersom det kommer spørsmål, og for at lærer skal få </a:t>
            </a:r>
            <a:r>
              <a:rPr lang="nn-NO" i="0" baseline="0" noProof="0" dirty="0" err="1"/>
              <a:t>noe</a:t>
            </a:r>
            <a:r>
              <a:rPr lang="nn-NO" i="0" baseline="0" noProof="0" dirty="0"/>
              <a:t> </a:t>
            </a:r>
            <a:r>
              <a:rPr lang="nn-NO" i="0" baseline="0" noProof="0" dirty="0" err="1"/>
              <a:t>mer</a:t>
            </a:r>
            <a:r>
              <a:rPr lang="nn-NO" i="0" baseline="0" noProof="0" dirty="0"/>
              <a:t> kjennskap til elektronisk ID, ID-porten og kontakt- og reservasjonsregisteret. </a:t>
            </a:r>
          </a:p>
          <a:p>
            <a:pPr marL="0" marR="0" indent="0" algn="l" defTabSz="457200" rtl="0" eaLnBrk="1" fontAlgn="base" latinLnBrk="0" hangingPunct="1">
              <a:lnSpc>
                <a:spcPct val="100000"/>
              </a:lnSpc>
              <a:spcBef>
                <a:spcPct val="30000"/>
              </a:spcBef>
              <a:spcAft>
                <a:spcPct val="0"/>
              </a:spcAft>
              <a:buClrTx/>
              <a:buSzTx/>
              <a:buFontTx/>
              <a:buNone/>
              <a:tabLst/>
              <a:defRPr/>
            </a:pPr>
            <a:endParaRPr lang="nn-NO" i="0" baseline="0" noProof="0" dirty="0"/>
          </a:p>
          <a:p>
            <a:pPr marL="0" marR="0" indent="0" algn="l" defTabSz="457200" rtl="0" eaLnBrk="1" fontAlgn="base" latinLnBrk="0" hangingPunct="1">
              <a:lnSpc>
                <a:spcPct val="100000"/>
              </a:lnSpc>
              <a:spcBef>
                <a:spcPct val="30000"/>
              </a:spcBef>
              <a:spcAft>
                <a:spcPct val="0"/>
              </a:spcAft>
              <a:buClrTx/>
              <a:buSzTx/>
              <a:buFontTx/>
              <a:buNone/>
              <a:tabLst/>
              <a:defRPr/>
            </a:pPr>
            <a:r>
              <a:rPr lang="nn-NO" i="0" baseline="0" noProof="0" dirty="0"/>
              <a:t>Digdir har også </a:t>
            </a:r>
            <a:r>
              <a:rPr lang="nn-NO" i="0" baseline="0" noProof="0" dirty="0" err="1"/>
              <a:t>utarbeidet</a:t>
            </a:r>
            <a:r>
              <a:rPr lang="nn-NO" i="0" baseline="0" noProof="0" dirty="0"/>
              <a:t> egne kurs om å lære å skaffe seg elektronisk ID, lære å logge inn, lære å </a:t>
            </a:r>
            <a:r>
              <a:rPr lang="nn-NO" i="0" baseline="0" noProof="0" dirty="0" err="1"/>
              <a:t>velge</a:t>
            </a:r>
            <a:r>
              <a:rPr lang="nn-NO" i="0" baseline="0" noProof="0" dirty="0"/>
              <a:t> digital postkasse, lære å finne </a:t>
            </a:r>
            <a:r>
              <a:rPr lang="nn-NO" i="0" baseline="0" noProof="0" dirty="0" err="1"/>
              <a:t>offentlige</a:t>
            </a:r>
            <a:r>
              <a:rPr lang="nn-NO" i="0" baseline="0" noProof="0" dirty="0"/>
              <a:t> </a:t>
            </a:r>
            <a:r>
              <a:rPr lang="nn-NO" i="0" baseline="0" noProof="0" dirty="0" err="1"/>
              <a:t>tjenester</a:t>
            </a:r>
            <a:r>
              <a:rPr lang="nn-NO" i="0" baseline="0" noProof="0" dirty="0"/>
              <a:t> på Norge.no.</a:t>
            </a:r>
            <a:endParaRPr lang="nn-NO" i="1" baseline="0" noProof="0" dirty="0"/>
          </a:p>
          <a:p>
            <a:endParaRPr lang="nn-NO" dirty="0"/>
          </a:p>
        </p:txBody>
      </p:sp>
      <p:sp>
        <p:nvSpPr>
          <p:cNvPr id="4" name="Plassholder for lysbildenummer 3"/>
          <p:cNvSpPr>
            <a:spLocks noGrp="1"/>
          </p:cNvSpPr>
          <p:nvPr>
            <p:ph type="sldNum" sz="quarter" idx="5"/>
          </p:nvPr>
        </p:nvSpPr>
        <p:spPr/>
        <p:txBody>
          <a:bodyPr/>
          <a:lstStyle/>
          <a:p>
            <a:fld id="{C9A3A050-636F-463D-9D03-275D58695AA6}" type="slidenum">
              <a:rPr lang="nn-NO" smtClean="0"/>
              <a:t>1</a:t>
            </a:fld>
            <a:endParaRPr lang="nn-NO"/>
          </a:p>
        </p:txBody>
      </p:sp>
    </p:spTree>
    <p:extLst>
      <p:ext uri="{BB962C8B-B14F-4D97-AF65-F5344CB8AC3E}">
        <p14:creationId xmlns:p14="http://schemas.microsoft.com/office/powerpoint/2010/main" val="395276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Kontroller at du har skrevet inn riktig mobilnummer begge steder.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Trykk </a:t>
            </a:r>
            <a:r>
              <a:rPr lang="nb-NO" dirty="0" err="1"/>
              <a:t>enter</a:t>
            </a:r>
            <a:r>
              <a:rPr lang="nb-NO" dirty="0"/>
              <a:t> på tastaturet eller klikk på «LAGRE» for å lagre til ditt mye nummer.</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10</a:t>
            </a:fld>
            <a:endParaRPr lang="nb-NO"/>
          </a:p>
        </p:txBody>
      </p:sp>
    </p:spTree>
    <p:extLst>
      <p:ext uri="{BB962C8B-B14F-4D97-AF65-F5344CB8AC3E}">
        <p14:creationId xmlns:p14="http://schemas.microsoft.com/office/powerpoint/2010/main" val="319575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Kontroller at du har skrevet inn riktig e-postadresse begge steder.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Trykk </a:t>
            </a:r>
            <a:r>
              <a:rPr lang="nb-NO" dirty="0" err="1"/>
              <a:t>enter</a:t>
            </a:r>
            <a:r>
              <a:rPr lang="nb-NO" dirty="0"/>
              <a:t> på tastaturet eller klikk på «LAGRE» for å lagre til din nye e-postadresse.</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208162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r>
              <a:rPr lang="nb-NO" dirty="0"/>
              <a:t>Dersom du hjelper andre med innlogging,</a:t>
            </a:r>
            <a:r>
              <a:rPr lang="nb-NO" baseline="0" dirty="0"/>
              <a:t> o</a:t>
            </a:r>
            <a:r>
              <a:rPr lang="nb-NO" dirty="0"/>
              <a:t>g har registrert flere personer med </a:t>
            </a:r>
            <a:r>
              <a:rPr lang="nb-NO" b="1" dirty="0"/>
              <a:t>DITT</a:t>
            </a:r>
            <a:r>
              <a:rPr lang="nb-NO" dirty="0"/>
              <a:t> mobilnummer eller din e-postadresse,</a:t>
            </a:r>
            <a:r>
              <a:rPr lang="nb-NO" baseline="0" dirty="0"/>
              <a:t> vil </a:t>
            </a:r>
            <a:r>
              <a:rPr lang="nb-NO" b="1" baseline="0" dirty="0"/>
              <a:t>DU</a:t>
            </a:r>
            <a:r>
              <a:rPr lang="nb-NO" baseline="0" dirty="0"/>
              <a:t> få melding, dersom noen av de andre endrer tilbake til sitt eget mobilnummer eller e-postadresse.</a:t>
            </a:r>
          </a:p>
          <a:p>
            <a:endParaRPr lang="nb-NO" dirty="0"/>
          </a:p>
          <a:p>
            <a:r>
              <a:rPr lang="nb-NO" dirty="0"/>
              <a:t>Siden offentlige virksomheter bruker mobilnummer og e-postadressene i kontaktregisteret for å varsle deg, oppfordrer</a:t>
            </a:r>
            <a:r>
              <a:rPr lang="nb-NO" baseline="0" dirty="0"/>
              <a:t> vi alle om å legge inn </a:t>
            </a:r>
            <a:r>
              <a:rPr lang="nb-NO" b="1" baseline="0" dirty="0"/>
              <a:t>sine</a:t>
            </a:r>
            <a:r>
              <a:rPr lang="nb-NO" baseline="0" dirty="0"/>
              <a:t> </a:t>
            </a:r>
            <a:r>
              <a:rPr lang="nb-NO" b="1" baseline="0" dirty="0"/>
              <a:t>egne</a:t>
            </a:r>
            <a:r>
              <a:rPr lang="nb-NO" baseline="0" dirty="0"/>
              <a:t> kontaktopplysninger.</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12</a:t>
            </a:fld>
            <a:endParaRPr lang="nb-NO"/>
          </a:p>
        </p:txBody>
      </p:sp>
    </p:spTree>
    <p:extLst>
      <p:ext uri="{BB962C8B-B14F-4D97-AF65-F5344CB8AC3E}">
        <p14:creationId xmlns:p14="http://schemas.microsoft.com/office/powerpoint/2010/main" val="314785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finne hjelp for å endre kontaktopplysningene dine flere steder:</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komme til hjelpesidene for ID-porten nederst på nettsiden til Norge.no.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Også fra innloggingsbildet til ID-porten kan du klikke på teksten: «Hjelp til innlogging».</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Nettstedet for hjelp er: www.idporten.no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Brukerstøtte for innlogging hjelper deg, dersom du trenger hjelp til å endre kontaktinformasjonen din.</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lese selv på hjelpesidene, sende e-post eller åpne en nettprat med brukerstøtte fra hjelpesidene.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ringe brukerstøtte på 800 30 300 i åpningstiden 08.00 – 15.30.</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13</a:t>
            </a:fld>
            <a:endParaRPr lang="nb-NO"/>
          </a:p>
        </p:txBody>
      </p:sp>
    </p:spTree>
    <p:extLst>
      <p:ext uri="{BB962C8B-B14F-4D97-AF65-F5344CB8AC3E}">
        <p14:creationId xmlns:p14="http://schemas.microsoft.com/office/powerpoint/2010/main" val="130554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AB68894-158F-4911-AD44-E7968480947F}" type="slidenum">
              <a:rPr lang="nb-NO" smtClean="0"/>
              <a:t>14</a:t>
            </a:fld>
            <a:endParaRPr lang="nb-NO"/>
          </a:p>
        </p:txBody>
      </p:sp>
    </p:spTree>
    <p:extLst>
      <p:ext uri="{BB962C8B-B14F-4D97-AF65-F5344CB8AC3E}">
        <p14:creationId xmlns:p14="http://schemas.microsoft.com/office/powerpoint/2010/main" val="126460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dirty="0">
                <a:solidFill>
                  <a:schemeClr val="tx1"/>
                </a:solidFill>
                <a:effectLst/>
                <a:latin typeface="+mn-lt"/>
                <a:ea typeface="ＭＳ Ｐゴシック" pitchFamily="34" charset="-128"/>
                <a:cs typeface="+mn-cs"/>
              </a:rPr>
              <a:t>Kontakt- og reservasjonsregisteret, er et register over </a:t>
            </a:r>
            <a:r>
              <a:rPr lang="nn-NO" sz="1200" b="0" i="0" kern="1200" dirty="0" err="1">
                <a:solidFill>
                  <a:schemeClr val="tx1"/>
                </a:solidFill>
                <a:effectLst/>
                <a:latin typeface="+mn-lt"/>
                <a:ea typeface="ＭＳ Ｐゴシック" pitchFamily="34" charset="-128"/>
                <a:cs typeface="+mn-cs"/>
              </a:rPr>
              <a:t>innbyggernes</a:t>
            </a:r>
            <a:r>
              <a:rPr lang="nn-NO" sz="1200" b="0" i="0" kern="1200" dirty="0">
                <a:solidFill>
                  <a:schemeClr val="tx1"/>
                </a:solidFill>
                <a:effectLst/>
                <a:latin typeface="+mn-lt"/>
                <a:ea typeface="ＭＳ Ｐゴシック" pitchFamily="34" charset="-128"/>
                <a:cs typeface="+mn-cs"/>
              </a:rPr>
              <a:t> digitale kontaktinformasjon.</a:t>
            </a:r>
            <a:r>
              <a:rPr lang="nn-NO" sz="1200" b="0" i="0" kern="1200" baseline="0" dirty="0">
                <a:solidFill>
                  <a:schemeClr val="tx1"/>
                </a:solidFill>
                <a:effectLst/>
                <a:latin typeface="+mn-lt"/>
                <a:ea typeface="ＭＳ Ｐゴシック" pitchFamily="34" charset="-128"/>
                <a:cs typeface="+mn-cs"/>
              </a:rPr>
              <a:t> Digital kontaktinformasjon er mobilnummeret og e-</a:t>
            </a:r>
            <a:r>
              <a:rPr lang="nn-NO" sz="1200" b="0" i="0" kern="1200" baseline="0" dirty="0" err="1">
                <a:solidFill>
                  <a:schemeClr val="tx1"/>
                </a:solidFill>
                <a:effectLst/>
                <a:latin typeface="+mn-lt"/>
                <a:ea typeface="ＭＳ Ｐゴシック" pitchFamily="34" charset="-128"/>
                <a:cs typeface="+mn-cs"/>
              </a:rPr>
              <a:t>postadressen</a:t>
            </a:r>
            <a:r>
              <a:rPr lang="nn-NO" sz="1200" b="0" i="0" kern="1200" baseline="0" dirty="0">
                <a:solidFill>
                  <a:schemeClr val="tx1"/>
                </a:solidFill>
                <a:effectLst/>
                <a:latin typeface="+mn-lt"/>
                <a:ea typeface="ＭＳ Ｐゴシック" pitchFamily="34" charset="-128"/>
                <a:cs typeface="+mn-cs"/>
              </a:rPr>
              <a:t> din. </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baseline="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Når du logger inn med en elektronisk ID til en </a:t>
            </a:r>
            <a:r>
              <a:rPr lang="nn-NO" sz="1200" b="0" i="0" kern="1200" baseline="0" dirty="0" err="1">
                <a:solidFill>
                  <a:schemeClr val="tx1"/>
                </a:solidFill>
                <a:effectLst/>
                <a:latin typeface="+mn-lt"/>
                <a:ea typeface="ＭＳ Ｐゴシック" pitchFamily="34" charset="-128"/>
                <a:cs typeface="+mn-cs"/>
              </a:rPr>
              <a:t>offentlig</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tjeneste</a:t>
            </a:r>
            <a:r>
              <a:rPr lang="nn-NO" sz="1200" b="0" i="0" kern="1200" baseline="0" dirty="0">
                <a:solidFill>
                  <a:schemeClr val="tx1"/>
                </a:solidFill>
                <a:effectLst/>
                <a:latin typeface="+mn-lt"/>
                <a:ea typeface="ＭＳ Ｐゴシック" pitchFamily="34" charset="-128"/>
                <a:cs typeface="+mn-cs"/>
              </a:rPr>
              <a:t> første gang, kan du registrere din kontaktinformasjon.</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dirty="0">
                <a:solidFill>
                  <a:schemeClr val="tx1"/>
                </a:solidFill>
                <a:effectLst/>
                <a:latin typeface="+mn-lt"/>
                <a:ea typeface="ＭＳ Ｐゴシック" pitchFamily="34" charset="-128"/>
                <a:cs typeface="+mn-cs"/>
              </a:rPr>
              <a:t>Det er bare </a:t>
            </a:r>
            <a:r>
              <a:rPr lang="nn-NO" sz="1200" b="0" i="0" kern="1200" dirty="0" err="1">
                <a:solidFill>
                  <a:schemeClr val="tx1"/>
                </a:solidFill>
                <a:effectLst/>
                <a:latin typeface="+mn-lt"/>
                <a:ea typeface="ＭＳ Ｐゴシック" pitchFamily="34" charset="-128"/>
                <a:cs typeface="+mn-cs"/>
              </a:rPr>
              <a:t>kommuner</a:t>
            </a:r>
            <a:r>
              <a:rPr lang="nn-NO" sz="1200" b="0" i="0" kern="1200" dirty="0">
                <a:solidFill>
                  <a:schemeClr val="tx1"/>
                </a:solidFill>
                <a:effectLst/>
                <a:latin typeface="+mn-lt"/>
                <a:ea typeface="ＭＳ Ｐゴシック" pitchFamily="34" charset="-128"/>
                <a:cs typeface="+mn-cs"/>
              </a:rPr>
              <a:t> og statlige </a:t>
            </a:r>
            <a:r>
              <a:rPr lang="nn-NO" sz="1200" b="0" i="0" kern="1200" dirty="0" err="1">
                <a:solidFill>
                  <a:schemeClr val="tx1"/>
                </a:solidFill>
                <a:effectLst/>
                <a:latin typeface="+mn-lt"/>
                <a:ea typeface="ＭＳ Ｐゴシック" pitchFamily="34" charset="-128"/>
                <a:cs typeface="+mn-cs"/>
              </a:rPr>
              <a:t>virksomheter</a:t>
            </a:r>
            <a:r>
              <a:rPr lang="nn-NO" sz="1200" b="0" i="0" kern="1200" dirty="0">
                <a:solidFill>
                  <a:schemeClr val="tx1"/>
                </a:solidFill>
                <a:effectLst/>
                <a:latin typeface="+mn-lt"/>
                <a:ea typeface="ＭＳ Ｐゴシック" pitchFamily="34" charset="-128"/>
                <a:cs typeface="+mn-cs"/>
              </a:rPr>
              <a:t> som kan bruke kontaktregisteret.</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b="0" i="0" kern="1200" baseline="0" dirty="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err="1">
                <a:solidFill>
                  <a:schemeClr val="tx1"/>
                </a:solidFill>
                <a:effectLst/>
                <a:latin typeface="+mn-lt"/>
                <a:ea typeface="ＭＳ Ｐゴシック" pitchFamily="34" charset="-128"/>
                <a:cs typeface="+mn-cs"/>
              </a:rPr>
              <a:t>Noen</a:t>
            </a:r>
            <a:r>
              <a:rPr lang="nn-NO" sz="1200" b="0" i="0" kern="1200" baseline="0" dirty="0">
                <a:solidFill>
                  <a:schemeClr val="tx1"/>
                </a:solidFill>
                <a:effectLst/>
                <a:latin typeface="+mn-lt"/>
                <a:ea typeface="ＭＳ Ｐゴシック" pitchFamily="34" charset="-128"/>
                <a:cs typeface="+mn-cs"/>
              </a:rPr>
              <a:t> </a:t>
            </a:r>
            <a:r>
              <a:rPr lang="nn-NO" sz="1200" b="0" i="0" kern="120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bruker også egne registre når de </a:t>
            </a:r>
            <a:r>
              <a:rPr lang="nn-NO" sz="1200" b="0" i="0" kern="1200" baseline="0" dirty="0" err="1">
                <a:solidFill>
                  <a:schemeClr val="tx1"/>
                </a:solidFill>
                <a:effectLst/>
                <a:latin typeface="+mn-lt"/>
                <a:ea typeface="ＭＳ Ｐゴシック" pitchFamily="34" charset="-128"/>
                <a:cs typeface="+mn-cs"/>
              </a:rPr>
              <a:t>kontakter</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innbyggerene</a:t>
            </a:r>
            <a:r>
              <a:rPr lang="nn-NO" sz="1200" b="0" i="0" kern="1200" baseline="0" dirty="0">
                <a:solidFill>
                  <a:schemeClr val="tx1"/>
                </a:solidFill>
                <a:effectLst/>
                <a:latin typeface="+mn-lt"/>
                <a:ea typeface="ＭＳ Ｐゴシック" pitchFamily="34" charset="-128"/>
                <a:cs typeface="+mn-cs"/>
              </a:rPr>
              <a:t>. </a:t>
            </a:r>
          </a:p>
          <a:p>
            <a:endParaRPr lang="nb-NO" dirty="0"/>
          </a:p>
          <a:p>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Digdir forvalter det statlige kontakt- og reservasjonsregisteret.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Du må være digital borger for å registrere kontaktinformasjon. Du kan reservere deg mot å få informasjon (brev) digitalt, og heller få </a:t>
            </a:r>
            <a:r>
              <a:rPr lang="nn-NO" sz="1200" b="0" i="0" kern="1200" baseline="0" dirty="0" err="1">
                <a:solidFill>
                  <a:schemeClr val="tx1"/>
                </a:solidFill>
                <a:effectLst/>
                <a:latin typeface="+mn-lt"/>
                <a:ea typeface="ＭＳ Ｐゴシック" pitchFamily="34" charset="-128"/>
                <a:cs typeface="+mn-cs"/>
              </a:rPr>
              <a:t>brevene</a:t>
            </a:r>
            <a:r>
              <a:rPr lang="nn-NO" sz="1200" b="0" i="0" kern="1200" baseline="0" dirty="0">
                <a:solidFill>
                  <a:schemeClr val="tx1"/>
                </a:solidFill>
                <a:effectLst/>
                <a:latin typeface="+mn-lt"/>
                <a:ea typeface="ＭＳ Ｐゴシック" pitchFamily="34" charset="-128"/>
                <a:cs typeface="+mn-cs"/>
              </a:rPr>
              <a:t> i din postkasse. Du kan likevel være digital og kan logge deg inn og </a:t>
            </a:r>
            <a:r>
              <a:rPr lang="nn-NO" sz="1200" b="0" i="0" kern="1200" baseline="0" dirty="0" err="1">
                <a:solidFill>
                  <a:schemeClr val="tx1"/>
                </a:solidFill>
                <a:effectLst/>
                <a:latin typeface="+mn-lt"/>
                <a:ea typeface="ＭＳ Ｐゴシック" pitchFamily="34" charset="-128"/>
                <a:cs typeface="+mn-cs"/>
              </a:rPr>
              <a:t>se</a:t>
            </a:r>
            <a:r>
              <a:rPr lang="nn-NO" sz="1200" b="0" i="0" kern="1200" baseline="0" dirty="0">
                <a:solidFill>
                  <a:schemeClr val="tx1"/>
                </a:solidFill>
                <a:effectLst/>
                <a:latin typeface="+mn-lt"/>
                <a:ea typeface="ＭＳ Ｐゴシック" pitchFamily="34" charset="-128"/>
                <a:cs typeface="+mn-cs"/>
              </a:rPr>
              <a:t> informasjon om deg </a:t>
            </a:r>
            <a:r>
              <a:rPr lang="nn-NO" sz="1200" b="0" i="0" kern="1200" baseline="0" dirty="0" err="1">
                <a:solidFill>
                  <a:schemeClr val="tx1"/>
                </a:solidFill>
                <a:effectLst/>
                <a:latin typeface="+mn-lt"/>
                <a:ea typeface="ＭＳ Ｐゴシック" pitchFamily="34" charset="-128"/>
                <a:cs typeface="+mn-cs"/>
              </a:rPr>
              <a:t>selv</a:t>
            </a:r>
            <a:r>
              <a:rPr lang="nn-NO" sz="1200" b="0" i="0" kern="1200" baseline="0" dirty="0">
                <a:solidFill>
                  <a:schemeClr val="tx1"/>
                </a:solidFill>
                <a:effectLst/>
                <a:latin typeface="+mn-lt"/>
                <a:ea typeface="ＭＳ Ｐゴシック" pitchFamily="34" charset="-128"/>
                <a:cs typeface="+mn-cs"/>
              </a:rPr>
              <a:t> og sende skjema og </a:t>
            </a:r>
            <a:r>
              <a:rPr lang="nn-NO" sz="1200" b="0" i="0" kern="1200" baseline="0" dirty="0" err="1">
                <a:solidFill>
                  <a:schemeClr val="tx1"/>
                </a:solidFill>
                <a:effectLst/>
                <a:latin typeface="+mn-lt"/>
                <a:ea typeface="ＭＳ Ｐゴシック" pitchFamily="34" charset="-128"/>
                <a:cs typeface="+mn-cs"/>
              </a:rPr>
              <a:t>lignende</a:t>
            </a:r>
            <a:r>
              <a:rPr lang="nn-NO" sz="1200" b="0" i="0" kern="1200" baseline="0" dirty="0">
                <a:solidFill>
                  <a:schemeClr val="tx1"/>
                </a:solidFill>
                <a:effectLst/>
                <a:latin typeface="+mn-lt"/>
                <a:ea typeface="ＭＳ Ｐゴシック" pitchFamily="34" charset="-128"/>
                <a:cs typeface="+mn-cs"/>
              </a:rPr>
              <a:t> til </a:t>
            </a:r>
            <a:r>
              <a:rPr lang="nn-NO" sz="1200" b="0" i="0" kern="1200" baseline="0" dirty="0" err="1">
                <a:solidFill>
                  <a:schemeClr val="tx1"/>
                </a:solidFill>
                <a:effectLst/>
                <a:latin typeface="+mn-lt"/>
                <a:ea typeface="ＭＳ Ｐゴシック" pitchFamily="34" charset="-128"/>
                <a:cs typeface="+mn-cs"/>
              </a:rPr>
              <a:t>offentlige</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Du vil også kunne få viktige </a:t>
            </a:r>
            <a:r>
              <a:rPr lang="nn-NO" sz="1200" b="0" i="0" kern="1200" baseline="0" dirty="0" err="1">
                <a:solidFill>
                  <a:schemeClr val="tx1"/>
                </a:solidFill>
                <a:effectLst/>
                <a:latin typeface="+mn-lt"/>
                <a:ea typeface="ＭＳ Ｐゴシック" pitchFamily="34" charset="-128"/>
                <a:cs typeface="+mn-cs"/>
              </a:rPr>
              <a:t>meldinger</a:t>
            </a:r>
            <a:r>
              <a:rPr lang="nn-NO" sz="1200" b="0" i="0" kern="1200" baseline="0" dirty="0">
                <a:solidFill>
                  <a:schemeClr val="tx1"/>
                </a:solidFill>
                <a:effectLst/>
                <a:latin typeface="+mn-lt"/>
                <a:ea typeface="ＭＳ Ｐゴシック" pitchFamily="34" charset="-128"/>
                <a:cs typeface="+mn-cs"/>
              </a:rPr>
              <a:t>  til din mobil eller e-postadresse frå </a:t>
            </a:r>
            <a:r>
              <a:rPr lang="nn-NO" sz="1200" b="0" i="0" kern="1200" baseline="0" dirty="0" err="1">
                <a:solidFill>
                  <a:schemeClr val="tx1"/>
                </a:solidFill>
                <a:effectLst/>
                <a:latin typeface="+mn-lt"/>
                <a:ea typeface="ＭＳ Ｐゴシック" pitchFamily="34" charset="-128"/>
                <a:cs typeface="+mn-cs"/>
              </a:rPr>
              <a:t>offentlige</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a:t>
            </a:r>
            <a:r>
              <a:rPr lang="nn-NO" sz="1200" b="0" i="0" kern="1200" baseline="0" dirty="0" err="1">
                <a:solidFill>
                  <a:schemeClr val="tx1"/>
                </a:solidFill>
                <a:effectLst/>
                <a:latin typeface="+mn-lt"/>
                <a:ea typeface="ＭＳ Ｐゴシック" pitchFamily="34" charset="-128"/>
                <a:cs typeface="+mn-cs"/>
              </a:rPr>
              <a:t>selv</a:t>
            </a:r>
            <a:r>
              <a:rPr lang="nn-NO" sz="1200" b="0" i="0" kern="1200" baseline="0" dirty="0">
                <a:solidFill>
                  <a:schemeClr val="tx1"/>
                </a:solidFill>
                <a:effectLst/>
                <a:latin typeface="+mn-lt"/>
                <a:ea typeface="ＭＳ Ｐゴシック" pitchFamily="34" charset="-128"/>
                <a:cs typeface="+mn-cs"/>
              </a:rPr>
              <a:t> om du er reservert.</a:t>
            </a:r>
          </a:p>
          <a:p>
            <a:pPr marL="0" marR="0" indent="0" algn="l" defTabSz="457200" rtl="0" eaLnBrk="0" fontAlgn="base" latinLnBrk="0" hangingPunct="0">
              <a:lnSpc>
                <a:spcPct val="100000"/>
              </a:lnSpc>
              <a:spcBef>
                <a:spcPct val="30000"/>
              </a:spcBef>
              <a:spcAft>
                <a:spcPct val="0"/>
              </a:spcAft>
              <a:buClrTx/>
              <a:buSzTx/>
              <a:buFontTx/>
              <a:buNone/>
              <a:tabLst/>
              <a:defRPr/>
            </a:pPr>
            <a:r>
              <a:rPr lang="nn-NO" sz="1200" b="0" i="0" kern="1200" baseline="0" dirty="0">
                <a:solidFill>
                  <a:schemeClr val="tx1"/>
                </a:solidFill>
                <a:effectLst/>
                <a:latin typeface="+mn-lt"/>
                <a:ea typeface="ＭＳ Ｐゴシック" pitchFamily="34" charset="-128"/>
                <a:cs typeface="+mn-cs"/>
              </a:rPr>
              <a:t>Alle offentlige </a:t>
            </a:r>
            <a:r>
              <a:rPr lang="nn-NO" sz="1200" b="0" i="0" kern="1200" dirty="0" err="1">
                <a:solidFill>
                  <a:schemeClr val="tx1"/>
                </a:solidFill>
                <a:effectLst/>
                <a:latin typeface="+mn-lt"/>
                <a:ea typeface="ＭＳ Ｐゴシック" pitchFamily="34" charset="-128"/>
                <a:cs typeface="+mn-cs"/>
              </a:rPr>
              <a:t>virksomheter</a:t>
            </a:r>
            <a:r>
              <a:rPr lang="nn-NO" sz="1200" b="0" i="0" kern="1200" baseline="0" dirty="0">
                <a:solidFill>
                  <a:schemeClr val="tx1"/>
                </a:solidFill>
                <a:effectLst/>
                <a:latin typeface="+mn-lt"/>
                <a:ea typeface="ＭＳ Ｐゴシック" pitchFamily="34" charset="-128"/>
                <a:cs typeface="+mn-cs"/>
              </a:rPr>
              <a:t> er pålagt å bruke kontaktregisteret frå 01.01.2016.</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a:t>
            </a:fld>
            <a:endParaRPr lang="nb-NO"/>
          </a:p>
        </p:txBody>
      </p:sp>
    </p:spTree>
    <p:extLst>
      <p:ext uri="{BB962C8B-B14F-4D97-AF65-F5344CB8AC3E}">
        <p14:creationId xmlns:p14="http://schemas.microsoft.com/office/powerpoint/2010/main" val="10688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å se skattemeldingen din, bytte fastlege eller sjekke eiendommene dine på nettet, må du logge inn via ID-porten med en elektronisk ID som du har skaffet deg. Når du logger inn til en offentlig tjeneste før første gang, er det lurt å registrere mobilnummer og e-postadresse (evt. en av delene). Dette blir </a:t>
            </a:r>
            <a:r>
              <a:rPr lang="nb-NO" b="1" baseline="0" dirty="0"/>
              <a:t>din</a:t>
            </a:r>
            <a:r>
              <a:rPr lang="nb-NO" baseline="0" dirty="0"/>
              <a:t> kontaktinformasjon i kontaktregisteret.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Du legger altså selv inn informasjonen</a:t>
            </a:r>
            <a:r>
              <a:rPr lang="nb-NO" baseline="0" dirty="0"/>
              <a:t> som blir knyttet til ditt fødselsnummer i kontaktregisteret.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Kontaktregisteret viser også</a:t>
            </a:r>
            <a:r>
              <a:rPr lang="nb-NO" baseline="0" dirty="0"/>
              <a:t> om du har valgt </a:t>
            </a:r>
            <a:r>
              <a:rPr lang="nb-NO" dirty="0"/>
              <a:t>digital postkasse for offentlig post, eller om du har reservert deg fra å ta imot digital post. Om</a:t>
            </a:r>
            <a:r>
              <a:rPr lang="nb-NO" baseline="0" dirty="0"/>
              <a:t> du er reservert kan du likevel logge inn til offentlige tjenester. Du kan også være registrert i kontakt- og reservasjonsregisteret om du er reservert.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a:t>
            </a:fld>
            <a:endParaRPr lang="nb-NO"/>
          </a:p>
        </p:txBody>
      </p:sp>
    </p:spTree>
    <p:extLst>
      <p:ext uri="{BB962C8B-B14F-4D97-AF65-F5344CB8AC3E}">
        <p14:creationId xmlns:p14="http://schemas.microsoft.com/office/powerpoint/2010/main" val="358991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Flere offentlige </a:t>
            </a:r>
            <a:r>
              <a:rPr lang="nn-NO" sz="1200" b="0" i="0" kern="1200" dirty="0" err="1">
                <a:solidFill>
                  <a:schemeClr val="tx1"/>
                </a:solidFill>
                <a:effectLst/>
                <a:latin typeface="+mn-lt"/>
                <a:ea typeface="ＭＳ Ｐゴシック" pitchFamily="34" charset="-128"/>
                <a:cs typeface="+mn-cs"/>
              </a:rPr>
              <a:t>virksomheter</a:t>
            </a:r>
            <a:r>
              <a:rPr lang="nb-NO" baseline="0" dirty="0"/>
              <a:t> ønsker å gi deg påminnelse om time du har fått. Mange glemmer å møte til oppsatt time, en påminnelse kort tid i forveien hjelper deg å huske timen din.</a:t>
            </a: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Har du fått nytt mobilnummer eller ny e-post må du endre dette selv, ved å oppdatere kontaktinformasjonen din.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Når du logger inn til en offentlig tjeneste med </a:t>
            </a:r>
            <a:r>
              <a:rPr lang="nb-NO" b="1" baseline="0" dirty="0" err="1"/>
              <a:t>MinID</a:t>
            </a:r>
            <a:r>
              <a:rPr lang="nb-NO" baseline="0" dirty="0"/>
              <a:t>, får du en kode fra Digdir. Du får koden til det mobilnummeret som er registrert på deg i kontakt- og reservasjonsregisteret.</a:t>
            </a:r>
            <a:endParaRPr lang="nb-NO" dirty="0"/>
          </a:p>
          <a:p>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Stat og kommune er pålagt å kontakte deg når det blir sendt viktige brev til din digitale postkasse, dersom du har valgt slik postkasse.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Har du ikke datamaskin selv, kan andre hjelpe deg å legge inn kontaktinformasjonen din. Det er viktig at de legger inn </a:t>
            </a:r>
            <a:r>
              <a:rPr lang="nb-NO" b="1" baseline="0" dirty="0"/>
              <a:t>ditt eget </a:t>
            </a:r>
            <a:r>
              <a:rPr lang="nb-NO" baseline="0" dirty="0"/>
              <a:t>mobilnummer og e-postadresse. Du bestiller da PIN-kodebrev med ditt fødselsnummer/D-nummer for å registrere deg.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noen tjenester kan du gi fullmakt til andre som kan logge inn til dine opplysninger. Gir du fullmakt vet du hvem som kan se opplysninger om deg, eller utføre tjenester på vegne av deg.</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4</a:t>
            </a:fld>
            <a:endParaRPr lang="nb-NO"/>
          </a:p>
        </p:txBody>
      </p:sp>
    </p:spTree>
    <p:extLst>
      <p:ext uri="{BB962C8B-B14F-4D97-AF65-F5344CB8AC3E}">
        <p14:creationId xmlns:p14="http://schemas.microsoft.com/office/powerpoint/2010/main" val="34397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eaLnBrk="1" hangingPunct="1"/>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a:t>Dersom statlige eller kommunale virksomheter skal kontakte deg digitalt, må de nå deg på den e-postadressen eller det mobilnummeret du bruker.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Stat og kommune skal bare bruke kontaktregisteret.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er bare ett register eller ett sted du trenger å oppdatere dersom du får nytt mobilnummer eller ny e-postadresse.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Du må logge inn via ID-porten for å endre kontaktopplysningene dine. Alle de elektroniske ID-ene i ID-porten kan benyttes for å endre kontaktopplysningene.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indent="0">
              <a:buFont typeface="+mj-lt"/>
              <a:buNone/>
            </a:pPr>
            <a:endParaRPr lang="nb-NO" i="0" baseline="0" dirty="0"/>
          </a:p>
          <a:p>
            <a:r>
              <a:rPr lang="nb-NO" b="1" i="1" baseline="0" dirty="0"/>
              <a:t>Bakgrunnsinformasjon til </a:t>
            </a:r>
            <a:r>
              <a:rPr lang="nn-NO" b="1" i="1" noProof="0" dirty="0" err="1"/>
              <a:t>læreren</a:t>
            </a:r>
            <a:r>
              <a:rPr lang="nb-NO" b="1" i="1" baseline="0" dirty="0"/>
              <a:t>: </a:t>
            </a:r>
          </a:p>
          <a:p>
            <a:r>
              <a:rPr lang="nb-NO" baseline="0" dirty="0"/>
              <a:t>Det er innbygger selv som må endre kontaktinformasjonen. Dette på grunn av sikkerhet. Ingen kan ringe brukerstøtte og be om at kontaktinformasjonen skal endres.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Er </a:t>
            </a:r>
            <a:r>
              <a:rPr lang="en-US" b="1" dirty="0" err="1"/>
              <a:t>både</a:t>
            </a:r>
            <a:r>
              <a:rPr lang="en-US" dirty="0"/>
              <a:t> </a:t>
            </a:r>
            <a:r>
              <a:rPr lang="en-US" dirty="0" err="1"/>
              <a:t>mobil</a:t>
            </a:r>
            <a:r>
              <a:rPr lang="en-US" dirty="0"/>
              <a:t> </a:t>
            </a:r>
            <a:r>
              <a:rPr lang="en-US" dirty="0" err="1"/>
              <a:t>og</a:t>
            </a:r>
            <a:r>
              <a:rPr lang="en-US" dirty="0"/>
              <a:t> e-post </a:t>
            </a:r>
            <a:r>
              <a:rPr lang="en-US" dirty="0" err="1"/>
              <a:t>feil</a:t>
            </a:r>
            <a:r>
              <a:rPr lang="en-US" dirty="0"/>
              <a:t> </a:t>
            </a:r>
            <a:r>
              <a:rPr lang="en-US" dirty="0" err="1"/>
              <a:t>i</a:t>
            </a:r>
            <a:r>
              <a:rPr lang="en-US" dirty="0"/>
              <a:t> </a:t>
            </a:r>
            <a:r>
              <a:rPr lang="en-US" dirty="0" err="1"/>
              <a:t>kontakt</a:t>
            </a:r>
            <a:r>
              <a:rPr lang="en-US" dirty="0"/>
              <a:t>-</a:t>
            </a:r>
            <a:r>
              <a:rPr lang="en-US" baseline="0" dirty="0"/>
              <a:t> </a:t>
            </a:r>
            <a:r>
              <a:rPr lang="en-US" baseline="0" dirty="0" err="1"/>
              <a:t>og</a:t>
            </a:r>
            <a:r>
              <a:rPr lang="en-US" baseline="0" dirty="0"/>
              <a:t> </a:t>
            </a:r>
            <a:r>
              <a:rPr lang="en-US" baseline="0" dirty="0" err="1"/>
              <a:t>reservasjonsregisteret</a:t>
            </a:r>
            <a:r>
              <a:rPr lang="en-US" baseline="0" dirty="0"/>
              <a:t>, </a:t>
            </a:r>
            <a:r>
              <a:rPr lang="en-US" baseline="0" dirty="0" err="1"/>
              <a:t>kan</a:t>
            </a:r>
            <a:r>
              <a:rPr lang="en-US" baseline="0" dirty="0"/>
              <a:t> du </a:t>
            </a:r>
            <a:r>
              <a:rPr lang="en-US" baseline="0" dirty="0" err="1"/>
              <a:t>endre</a:t>
            </a:r>
            <a:r>
              <a:rPr lang="en-US" baseline="0" dirty="0"/>
              <a:t> det med alle ID-</a:t>
            </a:r>
            <a:r>
              <a:rPr lang="en-US" baseline="0" dirty="0" err="1"/>
              <a:t>ene</a:t>
            </a:r>
            <a:r>
              <a:rPr lang="en-US" baseline="0" dirty="0"/>
              <a:t> </a:t>
            </a:r>
            <a:r>
              <a:rPr lang="en-US" baseline="0" dirty="0" err="1"/>
              <a:t>unntatt</a:t>
            </a:r>
            <a:r>
              <a:rPr lang="en-US" baseline="0" dirty="0"/>
              <a:t> </a:t>
            </a:r>
            <a:r>
              <a:rPr lang="en-US" baseline="0" dirty="0" err="1"/>
              <a:t>MinID</a:t>
            </a:r>
            <a:r>
              <a:rPr lang="en-US" baseline="0" dirty="0"/>
              <a:t>. </a:t>
            </a:r>
            <a:r>
              <a:rPr lang="en-US" baseline="0" dirty="0" err="1"/>
              <a:t>Har</a:t>
            </a:r>
            <a:r>
              <a:rPr lang="en-US" baseline="0" dirty="0"/>
              <a:t> du bare </a:t>
            </a:r>
            <a:r>
              <a:rPr lang="en-US" baseline="0" dirty="0" err="1"/>
              <a:t>MinID</a:t>
            </a:r>
            <a:r>
              <a:rPr lang="en-US" baseline="0" dirty="0"/>
              <a:t>, </a:t>
            </a:r>
            <a:r>
              <a:rPr lang="en-US" baseline="0" dirty="0" err="1"/>
              <a:t>må</a:t>
            </a:r>
            <a:r>
              <a:rPr lang="en-US" baseline="0" dirty="0"/>
              <a:t> du </a:t>
            </a:r>
            <a:r>
              <a:rPr lang="en-US" baseline="0" dirty="0" err="1"/>
              <a:t>ringe</a:t>
            </a:r>
            <a:r>
              <a:rPr lang="en-US" baseline="0" dirty="0"/>
              <a:t> </a:t>
            </a:r>
            <a:r>
              <a:rPr lang="en-US" baseline="0" dirty="0" err="1"/>
              <a:t>brukerstøtte</a:t>
            </a:r>
            <a:r>
              <a:rPr lang="en-US" baseline="0" dirty="0"/>
              <a:t> </a:t>
            </a:r>
            <a:r>
              <a:rPr lang="en-US" baseline="0" dirty="0" err="1"/>
              <a:t>på</a:t>
            </a:r>
            <a:r>
              <a:rPr lang="en-US" baseline="0" dirty="0"/>
              <a:t> 800 30 300.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Er bare </a:t>
            </a:r>
            <a:r>
              <a:rPr lang="en-US" baseline="0" dirty="0" err="1"/>
              <a:t>mobiltelefonnummeret</a:t>
            </a:r>
            <a:r>
              <a:rPr lang="en-US" baseline="0" dirty="0"/>
              <a:t> </a:t>
            </a:r>
            <a:r>
              <a:rPr lang="en-US" baseline="0" dirty="0" err="1"/>
              <a:t>ditt</a:t>
            </a:r>
            <a:r>
              <a:rPr lang="en-US" baseline="0" dirty="0"/>
              <a:t> </a:t>
            </a:r>
            <a:r>
              <a:rPr lang="en-US" baseline="0" dirty="0" err="1"/>
              <a:t>eller</a:t>
            </a:r>
            <a:r>
              <a:rPr lang="en-US" baseline="0" dirty="0"/>
              <a:t> bare e-</a:t>
            </a:r>
            <a:r>
              <a:rPr lang="en-US" baseline="0" dirty="0" err="1"/>
              <a:t>postadressen</a:t>
            </a:r>
            <a:r>
              <a:rPr lang="en-US" baseline="0" dirty="0"/>
              <a:t> din </a:t>
            </a:r>
            <a:r>
              <a:rPr lang="en-US" baseline="0" dirty="0" err="1"/>
              <a:t>feil</a:t>
            </a:r>
            <a:r>
              <a:rPr lang="en-US" baseline="0" dirty="0"/>
              <a:t>, </a:t>
            </a:r>
            <a:r>
              <a:rPr lang="en-US" baseline="0" dirty="0" err="1"/>
              <a:t>kan</a:t>
            </a:r>
            <a:r>
              <a:rPr lang="en-US" baseline="0" dirty="0"/>
              <a:t> PIN-</a:t>
            </a:r>
            <a:r>
              <a:rPr lang="en-US" baseline="0" dirty="0" err="1"/>
              <a:t>kodebrevet</a:t>
            </a:r>
            <a:r>
              <a:rPr lang="en-US" baseline="0" dirty="0"/>
              <a:t> </a:t>
            </a:r>
            <a:r>
              <a:rPr lang="en-US" baseline="0" dirty="0" err="1"/>
              <a:t>ditt</a:t>
            </a:r>
            <a:r>
              <a:rPr lang="en-US" baseline="0" dirty="0"/>
              <a:t> </a:t>
            </a:r>
            <a:r>
              <a:rPr lang="en-US" baseline="0" dirty="0" err="1"/>
              <a:t>til</a:t>
            </a:r>
            <a:r>
              <a:rPr lang="en-US" baseline="0" dirty="0"/>
              <a:t> </a:t>
            </a:r>
            <a:r>
              <a:rPr lang="en-US" baseline="0" dirty="0" err="1"/>
              <a:t>MinID</a:t>
            </a:r>
            <a:r>
              <a:rPr lang="en-US" baseline="0" dirty="0"/>
              <a:t> </a:t>
            </a:r>
            <a:r>
              <a:rPr lang="en-US" baseline="0" dirty="0" err="1"/>
              <a:t>erstatte</a:t>
            </a:r>
            <a:r>
              <a:rPr lang="en-US" baseline="0" dirty="0"/>
              <a:t> </a:t>
            </a:r>
            <a:r>
              <a:rPr lang="en-US" baseline="0" dirty="0" err="1"/>
              <a:t>dei</a:t>
            </a:r>
            <a:r>
              <a:rPr lang="en-US" baseline="0" dirty="0"/>
              <a:t>, for å </a:t>
            </a:r>
            <a:r>
              <a:rPr lang="en-US" baseline="0" dirty="0" err="1"/>
              <a:t>logge</a:t>
            </a:r>
            <a:r>
              <a:rPr lang="en-US" baseline="0" dirty="0"/>
              <a:t> inn </a:t>
            </a:r>
            <a:r>
              <a:rPr lang="en-US" baseline="0" dirty="0" err="1"/>
              <a:t>og</a:t>
            </a:r>
            <a:r>
              <a:rPr lang="en-US" baseline="0" dirty="0"/>
              <a:t> </a:t>
            </a:r>
            <a:r>
              <a:rPr lang="en-US" baseline="0" dirty="0" err="1"/>
              <a:t>gjøre</a:t>
            </a:r>
            <a:r>
              <a:rPr lang="en-US" baseline="0" dirty="0"/>
              <a:t> </a:t>
            </a:r>
            <a:r>
              <a:rPr lang="en-US" baseline="0" dirty="0" err="1"/>
              <a:t>endringer</a:t>
            </a:r>
            <a:r>
              <a:rPr lang="en-US"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indent="0">
              <a:buFont typeface="+mj-lt"/>
              <a:buNone/>
            </a:pPr>
            <a:r>
              <a:rPr lang="nb-NO" i="0" baseline="0" dirty="0"/>
              <a:t>Ulike måter å komme til kontaktinformasjonen din på. Der kan du endre opplysningene:</a:t>
            </a:r>
          </a:p>
          <a:p>
            <a:pPr marL="228600" indent="-228600">
              <a:buFont typeface="Arial" panose="020B0604020202020204" pitchFamily="34" charset="0"/>
              <a:buChar char="•"/>
            </a:pPr>
            <a:r>
              <a:rPr lang="nb-NO" i="0" baseline="0" dirty="0"/>
              <a:t>Fra www.noreg.no – «Oppdater kontaktinformasjonen din».</a:t>
            </a:r>
          </a:p>
          <a:p>
            <a:pPr marL="228600" indent="-228600">
              <a:buFont typeface="Arial" panose="020B0604020202020204" pitchFamily="34" charset="0"/>
              <a:buChar char="•"/>
            </a:pPr>
            <a:r>
              <a:rPr lang="nb-NO" i="0" baseline="0" dirty="0"/>
              <a:t>Fra ID-porten når du klikker på </a:t>
            </a:r>
            <a:r>
              <a:rPr lang="nb-NO" i="0" baseline="0" dirty="0" err="1"/>
              <a:t>MinID</a:t>
            </a:r>
            <a:r>
              <a:rPr lang="nb-NO" i="0" baseline="0" dirty="0"/>
              <a:t>. Videre klikk på: «Dine kontaktopplysninger» i sort banner.</a:t>
            </a:r>
          </a:p>
          <a:p>
            <a:pPr marL="228600" indent="-228600">
              <a:buFont typeface="Arial" panose="020B0604020202020204" pitchFamily="34" charset="0"/>
              <a:buChar char="•"/>
            </a:pPr>
            <a:r>
              <a:rPr lang="nb-NO" i="0" baseline="0" dirty="0"/>
              <a:t>Når du trykker «Glemt passord?» ved innlogging med </a:t>
            </a:r>
            <a:r>
              <a:rPr lang="nb-NO" i="0" baseline="0" dirty="0" err="1"/>
              <a:t>MinID</a:t>
            </a:r>
            <a:r>
              <a:rPr lang="nb-NO" i="0" baseline="0" dirty="0"/>
              <a:t>.</a:t>
            </a:r>
          </a:p>
          <a:p>
            <a:pPr marL="228600" indent="-228600">
              <a:buFont typeface="Arial" panose="020B0604020202020204" pitchFamily="34" charset="0"/>
              <a:buChar char="•"/>
            </a:pPr>
            <a:r>
              <a:rPr lang="nb-NO" i="0" baseline="0" dirty="0"/>
              <a:t>Når du velger å bruke PIN-kodebrevet i stedet for koden du får på mobil.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indent="0">
              <a:buFont typeface="+mj-lt"/>
              <a:buNone/>
            </a:pPr>
            <a:endParaRPr lang="nb-NO" i="0"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5</a:t>
            </a:fld>
            <a:endParaRPr lang="nb-NO"/>
          </a:p>
        </p:txBody>
      </p:sp>
    </p:spTree>
    <p:extLst>
      <p:ext uri="{BB962C8B-B14F-4D97-AF65-F5344CB8AC3E}">
        <p14:creationId xmlns:p14="http://schemas.microsoft.com/office/powerpoint/2010/main" val="421494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sjekke eller oppdatere kontaktinformasjonen din ved å logge inn fra en av lenkene her.</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På www.norge.no kan du og lese mer om kontakt- og reservasjonsregisteret.</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6</a:t>
            </a:fld>
            <a:endParaRPr lang="nb-NO"/>
          </a:p>
        </p:txBody>
      </p:sp>
    </p:spTree>
    <p:extLst>
      <p:ext uri="{BB962C8B-B14F-4D97-AF65-F5344CB8AC3E}">
        <p14:creationId xmlns:p14="http://schemas.microsoft.com/office/powerpoint/2010/main" val="313901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0" i="0" baseline="0" dirty="0"/>
              <a:t>Informasjonsside om hvorfor det er viktig at kontaktinformasjonen din er riktig.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0" i="0" dirty="0" err="1"/>
              <a:t>Trenger</a:t>
            </a:r>
            <a:r>
              <a:rPr lang="en-US" b="0" i="0" dirty="0"/>
              <a:t> du å </a:t>
            </a:r>
            <a:r>
              <a:rPr lang="en-US" b="0" i="0" dirty="0" err="1"/>
              <a:t>oppdatere</a:t>
            </a:r>
            <a:r>
              <a:rPr lang="en-US" b="0" i="0" dirty="0"/>
              <a:t> </a:t>
            </a:r>
            <a:r>
              <a:rPr lang="en-US" b="0" i="0" dirty="0" err="1"/>
              <a:t>kontaktinformasjonen</a:t>
            </a:r>
            <a:r>
              <a:rPr lang="en-US" b="0" i="0" dirty="0"/>
              <a:t> din, </a:t>
            </a:r>
            <a:r>
              <a:rPr lang="en-US" b="0" i="0" dirty="0" err="1"/>
              <a:t>klikk</a:t>
            </a:r>
            <a:r>
              <a:rPr lang="en-US" b="0" i="0" dirty="0"/>
              <a:t> </a:t>
            </a:r>
            <a:r>
              <a:rPr lang="en-US" b="0" i="0" dirty="0" err="1"/>
              <a:t>på</a:t>
            </a:r>
            <a:r>
              <a:rPr lang="en-US" b="0" i="0" dirty="0"/>
              <a:t> den </a:t>
            </a:r>
            <a:r>
              <a:rPr lang="en-US" b="0" i="0" dirty="0" err="1"/>
              <a:t>oransje</a:t>
            </a:r>
            <a:r>
              <a:rPr lang="en-US" b="0" i="0" dirty="0"/>
              <a:t> </a:t>
            </a:r>
            <a:r>
              <a:rPr lang="en-US" b="0" i="0" dirty="0" err="1"/>
              <a:t>lenken</a:t>
            </a:r>
            <a:r>
              <a:rPr lang="en-US" b="0" i="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0" i="0" baseline="0" dirty="0"/>
              <a:t>Se: «Påminning om legetime og lignende». Viktig å ha sin egen kontaktinformasjon!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0" i="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b="0" i="0"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406578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r>
              <a:rPr lang="nb-NO" dirty="0"/>
              <a:t>Her velger du en</a:t>
            </a:r>
            <a:r>
              <a:rPr lang="nb-NO" baseline="0" dirty="0"/>
              <a:t> elektronisk ID som du har. Du logger inn på vanlig måte og kan endre mobilnummeret eller e-postadressen din.</a:t>
            </a:r>
          </a:p>
          <a:p>
            <a:endParaRPr lang="nb-NO" dirty="0"/>
          </a:p>
          <a:p>
            <a:r>
              <a:rPr lang="nb-NO" b="1" i="1" baseline="0" dirty="0"/>
              <a:t>Bakgrunnsinformasjon til </a:t>
            </a:r>
            <a:r>
              <a:rPr lang="nn-NO" b="1" i="1" noProof="0" dirty="0" err="1"/>
              <a:t>læreren</a:t>
            </a:r>
            <a:r>
              <a:rPr lang="nb-NO" b="1" i="1"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For innlogginger, se egne kurs.</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Bruker du </a:t>
            </a:r>
            <a:r>
              <a:rPr lang="nb-NO" baseline="0" dirty="0" err="1"/>
              <a:t>MinID</a:t>
            </a:r>
            <a:r>
              <a:rPr lang="nb-NO" baseline="0" dirty="0"/>
              <a:t> og har fått nytt mobilnummer, må du erstatte kode til mobil med å bruke kode på PIN-kodebrevet. Klikk på: «</a:t>
            </a:r>
            <a:r>
              <a:rPr lang="nb-NO" b="0" i="0" baseline="0" dirty="0"/>
              <a:t>Bruk kode fra PIN-kodebrevet».</a:t>
            </a: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Innlogging via ID-porten er lik hver gang for de ulike ID-ene i ID-porten.</a:t>
            </a:r>
          </a:p>
          <a:p>
            <a:endParaRPr lang="nb-NO" b="0"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8</a:t>
            </a:fld>
            <a:endParaRPr lang="nb-NO"/>
          </a:p>
        </p:txBody>
      </p:sp>
    </p:spTree>
    <p:extLst>
      <p:ext uri="{BB962C8B-B14F-4D97-AF65-F5344CB8AC3E}">
        <p14:creationId xmlns:p14="http://schemas.microsoft.com/office/powerpoint/2010/main" val="42742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noProof="0" dirty="0"/>
              <a:t>Manus for </a:t>
            </a:r>
            <a:r>
              <a:rPr lang="nn-NO" b="1" i="1" noProof="0" dirty="0" err="1"/>
              <a:t>læreren</a:t>
            </a:r>
            <a:r>
              <a:rPr lang="en-US" b="1" i="1"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mn-ea"/>
                <a:cs typeface="+mn-cs"/>
              </a:rPr>
              <a:t>Du har logget inn til din kontaktinformasjon som det offentlige kan kontakte deg på.</a:t>
            </a:r>
            <a:r>
              <a:rPr lang="nb-NO" sz="1200" kern="1200" baseline="0" dirty="0">
                <a:solidFill>
                  <a:schemeClr val="tx1"/>
                </a:solidFill>
                <a:effectLst/>
                <a:latin typeface="+mn-lt"/>
                <a:ea typeface="+mn-ea"/>
                <a:cs typeface="+mn-cs"/>
              </a:rPr>
              <a:t> </a:t>
            </a:r>
            <a:r>
              <a:rPr lang="nb-NO" dirty="0"/>
              <a:t>Er mobilnummeret eller e-postadressen</a:t>
            </a:r>
            <a:r>
              <a:rPr lang="nb-NO" baseline="0" dirty="0"/>
              <a:t> feil, </a:t>
            </a:r>
            <a:r>
              <a:rPr lang="nb-NO" dirty="0"/>
              <a:t>trykk på blyanten og skriv</a:t>
            </a:r>
            <a:r>
              <a:rPr lang="nb-NO" baseline="0" dirty="0"/>
              <a:t> inn det riktige mobilnummeret ditt og e-postadressen din.</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9</a:t>
            </a:fld>
            <a:endParaRPr lang="nb-NO"/>
          </a:p>
        </p:txBody>
      </p:sp>
    </p:spTree>
    <p:extLst>
      <p:ext uri="{BB962C8B-B14F-4D97-AF65-F5344CB8AC3E}">
        <p14:creationId xmlns:p14="http://schemas.microsoft.com/office/powerpoint/2010/main" val="291296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www.norge.no/"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4457700" y="5254624"/>
            <a:ext cx="11029950" cy="1530351"/>
          </a:xfrm>
        </p:spPr>
        <p:txBody>
          <a:bodyPr>
            <a:normAutofit fontScale="90000"/>
          </a:bodyPr>
          <a:lstStyle/>
          <a:p>
            <a:r>
              <a:rPr lang="nb-NO" dirty="0">
                <a:solidFill>
                  <a:schemeClr val="bg1"/>
                </a:solidFill>
                <a:latin typeface="Arial" charset="0"/>
                <a:cs typeface="Arial" charset="0"/>
              </a:rPr>
              <a:t>Lær å oppdatere </a:t>
            </a:r>
            <a:br>
              <a:rPr lang="nb-NO" dirty="0">
                <a:solidFill>
                  <a:schemeClr val="bg1"/>
                </a:solidFill>
                <a:latin typeface="Arial" charset="0"/>
                <a:cs typeface="Arial" charset="0"/>
              </a:rPr>
            </a:br>
            <a:r>
              <a:rPr lang="nb-NO" dirty="0">
                <a:solidFill>
                  <a:schemeClr val="bg1"/>
                </a:solidFill>
                <a:latin typeface="Arial" charset="0"/>
                <a:cs typeface="Arial" charset="0"/>
              </a:rPr>
              <a:t>kontaktinformasjonen din i kontaktregisteret</a:t>
            </a:r>
            <a:endParaRPr lang="nb-NO" dirty="0"/>
          </a:p>
        </p:txBody>
      </p:sp>
      <p:sp>
        <p:nvSpPr>
          <p:cNvPr id="7" name="Bildeforklaring formet som en ellipse 4">
            <a:extLst>
              <a:ext uri="{FF2B5EF4-FFF2-40B4-BE49-F238E27FC236}">
                <a16:creationId xmlns:a16="http://schemas.microsoft.com/office/drawing/2014/main" id="{9D6F6387-9478-4EF2-B4C9-18DA0723D261}"/>
              </a:ext>
            </a:extLst>
          </p:cNvPr>
          <p:cNvSpPr/>
          <p:nvPr/>
        </p:nvSpPr>
        <p:spPr>
          <a:xfrm rot="10800000" flipH="1" flipV="1">
            <a:off x="891038" y="1953628"/>
            <a:ext cx="2980423" cy="2551849"/>
          </a:xfrm>
          <a:prstGeom prst="wedgeEllipseCallout">
            <a:avLst>
              <a:gd name="adj1" fmla="val 55244"/>
              <a:gd name="adj2" fmla="val 53061"/>
            </a:avLst>
          </a:prstGeom>
          <a:blipFill dpi="0" rotWithShape="1">
            <a:blip r:embed="rId3">
              <a:extLst>
                <a:ext uri="{28A0092B-C50C-407E-A947-70E740481C1C}">
                  <a14:useLocalDpi xmlns:a14="http://schemas.microsoft.com/office/drawing/2010/main" val="0"/>
                </a:ext>
              </a:extLst>
            </a:blip>
            <a:srcRect/>
            <a:stretch>
              <a:fillRect/>
            </a:stretch>
          </a:blipFill>
          <a:ln w="3175">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2666" dirty="0">
              <a:solidFill>
                <a:schemeClr val="bg1"/>
              </a:solidFill>
            </a:endParaRPr>
          </a:p>
          <a:p>
            <a:endParaRPr lang="nn-NO" sz="2666" dirty="0">
              <a:solidFill>
                <a:schemeClr val="bg1"/>
              </a:solidFill>
            </a:endParaRPr>
          </a:p>
        </p:txBody>
      </p:sp>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95766" y="1609005"/>
            <a:ext cx="5541518" cy="1354303"/>
          </a:xfrm>
        </p:spPr>
        <p:txBody>
          <a:bodyPr/>
          <a:lstStyle/>
          <a:p>
            <a:r>
              <a:rPr lang="nb-NO" dirty="0">
                <a:solidFill>
                  <a:schemeClr val="accent1"/>
                </a:solidFill>
              </a:rPr>
              <a:t>Skriv inn ditt eget</a:t>
            </a:r>
            <a:br>
              <a:rPr lang="nb-NO" dirty="0">
                <a:solidFill>
                  <a:schemeClr val="accent1"/>
                </a:solidFill>
              </a:rPr>
            </a:br>
            <a:r>
              <a:rPr lang="nb-NO" dirty="0">
                <a:solidFill>
                  <a:schemeClr val="accent1"/>
                </a:solidFill>
              </a:rPr>
              <a:t>mobilnummer</a:t>
            </a:r>
          </a:p>
        </p:txBody>
      </p:sp>
      <p:sp>
        <p:nvSpPr>
          <p:cNvPr id="9" name="Bildeforklaring formet som en ellipse 8"/>
          <p:cNvSpPr/>
          <p:nvPr/>
        </p:nvSpPr>
        <p:spPr>
          <a:xfrm>
            <a:off x="2542633" y="3922666"/>
            <a:ext cx="3209247" cy="2744611"/>
          </a:xfrm>
          <a:prstGeom prst="wedgeEllipseCallout">
            <a:avLst>
              <a:gd name="adj1" fmla="val 72152"/>
              <a:gd name="adj2" fmla="val -7907"/>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F879B45A-F3A9-497D-929C-7151B12DE9E3}"/>
              </a:ext>
            </a:extLst>
          </p:cNvPr>
          <p:cNvSpPr txBox="1"/>
          <p:nvPr/>
        </p:nvSpPr>
        <p:spPr>
          <a:xfrm>
            <a:off x="3175707" y="4277929"/>
            <a:ext cx="3003101" cy="2062103"/>
          </a:xfrm>
          <a:prstGeom prst="rect">
            <a:avLst/>
          </a:prstGeom>
          <a:noFill/>
        </p:spPr>
        <p:txBody>
          <a:bodyPr wrap="square" rtlCol="0">
            <a:spAutoFit/>
          </a:bodyPr>
          <a:lstStyle/>
          <a:p>
            <a:r>
              <a:rPr lang="nn-NO" sz="3200" dirty="0">
                <a:latin typeface="Arial" panose="020B0604020202020204" pitchFamily="34" charset="0"/>
                <a:cs typeface="Arial" panose="020B0604020202020204" pitchFamily="34" charset="0"/>
              </a:rPr>
              <a:t>Gjenta mobilnummer og klikk LAGRE</a:t>
            </a:r>
            <a:endParaRPr lang="nb-NO" sz="3018" dirty="0"/>
          </a:p>
        </p:txBody>
      </p:sp>
      <p:pic>
        <p:nvPicPr>
          <p:cNvPr id="5" name="Bilde 4">
            <a:extLst>
              <a:ext uri="{FF2B5EF4-FFF2-40B4-BE49-F238E27FC236}">
                <a16:creationId xmlns:a16="http://schemas.microsoft.com/office/drawing/2014/main" id="{7115004D-3E16-41B4-84BD-F90A238BFCFF}"/>
              </a:ext>
            </a:extLst>
          </p:cNvPr>
          <p:cNvPicPr>
            <a:picLocks noChangeAspect="1"/>
          </p:cNvPicPr>
          <p:nvPr/>
        </p:nvPicPr>
        <p:blipFill>
          <a:blip r:embed="rId3"/>
          <a:stretch>
            <a:fillRect/>
          </a:stretch>
        </p:blipFill>
        <p:spPr>
          <a:xfrm>
            <a:off x="9221974" y="1609005"/>
            <a:ext cx="5247675" cy="6344046"/>
          </a:xfrm>
          <a:prstGeom prst="rect">
            <a:avLst/>
          </a:prstGeom>
          <a:ln w="28575">
            <a:solidFill>
              <a:schemeClr val="tx1"/>
            </a:solidFill>
          </a:ln>
        </p:spPr>
      </p:pic>
      <p:sp>
        <p:nvSpPr>
          <p:cNvPr id="8" name="Ellipse 7">
            <a:extLst>
              <a:ext uri="{FF2B5EF4-FFF2-40B4-BE49-F238E27FC236}">
                <a16:creationId xmlns:a16="http://schemas.microsoft.com/office/drawing/2014/main" id="{873DB866-B8EE-4118-B3BA-FB26BEA00D15}"/>
              </a:ext>
            </a:extLst>
          </p:cNvPr>
          <p:cNvSpPr/>
          <p:nvPr/>
        </p:nvSpPr>
        <p:spPr>
          <a:xfrm>
            <a:off x="9227881" y="3782468"/>
            <a:ext cx="1695450" cy="4954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0" name="Ellipse 9">
            <a:extLst>
              <a:ext uri="{FF2B5EF4-FFF2-40B4-BE49-F238E27FC236}">
                <a16:creationId xmlns:a16="http://schemas.microsoft.com/office/drawing/2014/main" id="{7D7D578E-9748-4370-820A-C5F446AB054D}"/>
              </a:ext>
            </a:extLst>
          </p:cNvPr>
          <p:cNvSpPr/>
          <p:nvPr/>
        </p:nvSpPr>
        <p:spPr>
          <a:xfrm>
            <a:off x="11687763" y="5689401"/>
            <a:ext cx="2781886" cy="97787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1" name="Ellipse 10">
            <a:extLst>
              <a:ext uri="{FF2B5EF4-FFF2-40B4-BE49-F238E27FC236}">
                <a16:creationId xmlns:a16="http://schemas.microsoft.com/office/drawing/2014/main" id="{F942E31E-977A-4243-AA2B-EBD543ED9B29}"/>
              </a:ext>
            </a:extLst>
          </p:cNvPr>
          <p:cNvSpPr/>
          <p:nvPr/>
        </p:nvSpPr>
        <p:spPr>
          <a:xfrm>
            <a:off x="9227881" y="4883488"/>
            <a:ext cx="1695450" cy="4954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57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26133" y="1905000"/>
            <a:ext cx="4722368" cy="1354303"/>
          </a:xfrm>
        </p:spPr>
        <p:txBody>
          <a:bodyPr/>
          <a:lstStyle/>
          <a:p>
            <a:r>
              <a:rPr lang="nb-NO" dirty="0">
                <a:solidFill>
                  <a:schemeClr val="accent1"/>
                </a:solidFill>
              </a:rPr>
              <a:t>Skriv inn e-post-</a:t>
            </a:r>
            <a:br>
              <a:rPr lang="nb-NO" dirty="0">
                <a:solidFill>
                  <a:schemeClr val="accent1"/>
                </a:solidFill>
              </a:rPr>
            </a:br>
            <a:r>
              <a:rPr lang="nb-NO" dirty="0">
                <a:solidFill>
                  <a:schemeClr val="accent1"/>
                </a:solidFill>
              </a:rPr>
              <a:t>adressen din</a:t>
            </a:r>
            <a:endParaRPr lang="nb-NO" dirty="0"/>
          </a:p>
        </p:txBody>
      </p:sp>
      <p:sp>
        <p:nvSpPr>
          <p:cNvPr id="9" name="Bildeforklaring formet som en ellipse 8"/>
          <p:cNvSpPr/>
          <p:nvPr/>
        </p:nvSpPr>
        <p:spPr>
          <a:xfrm>
            <a:off x="3787226" y="4076700"/>
            <a:ext cx="3261275" cy="2807141"/>
          </a:xfrm>
          <a:prstGeom prst="wedgeEllipseCallout">
            <a:avLst>
              <a:gd name="adj1" fmla="val 72875"/>
              <a:gd name="adj2" fmla="val -7621"/>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11" name="TekstSylinder 10">
            <a:extLst>
              <a:ext uri="{FF2B5EF4-FFF2-40B4-BE49-F238E27FC236}">
                <a16:creationId xmlns:a16="http://schemas.microsoft.com/office/drawing/2014/main" id="{0E88A4F5-8271-4E2E-A264-6BB1F59FB0C3}"/>
              </a:ext>
            </a:extLst>
          </p:cNvPr>
          <p:cNvSpPr txBox="1"/>
          <p:nvPr/>
        </p:nvSpPr>
        <p:spPr>
          <a:xfrm>
            <a:off x="4318707" y="4449218"/>
            <a:ext cx="3003101" cy="2062103"/>
          </a:xfrm>
          <a:prstGeom prst="rect">
            <a:avLst/>
          </a:prstGeom>
          <a:noFill/>
        </p:spPr>
        <p:txBody>
          <a:bodyPr wrap="square" rtlCol="0">
            <a:spAutoFit/>
          </a:bodyPr>
          <a:lstStyle/>
          <a:p>
            <a:r>
              <a:rPr lang="nn-NO" sz="3200" dirty="0">
                <a:latin typeface="Arial" panose="020B0604020202020204" pitchFamily="34" charset="0"/>
                <a:cs typeface="Arial" panose="020B0604020202020204" pitchFamily="34" charset="0"/>
              </a:rPr>
              <a:t>Gjenta e-</a:t>
            </a:r>
            <a:r>
              <a:rPr lang="nn-NO" sz="3200" dirty="0" err="1">
                <a:latin typeface="Arial" panose="020B0604020202020204" pitchFamily="34" charset="0"/>
                <a:cs typeface="Arial" panose="020B0604020202020204" pitchFamily="34" charset="0"/>
              </a:rPr>
              <a:t>postadressen</a:t>
            </a:r>
            <a:endParaRPr lang="nn-NO" sz="3200" dirty="0">
              <a:latin typeface="Arial" panose="020B0604020202020204" pitchFamily="34" charset="0"/>
              <a:cs typeface="Arial" panose="020B0604020202020204" pitchFamily="34" charset="0"/>
            </a:endParaRPr>
          </a:p>
          <a:p>
            <a:r>
              <a:rPr lang="nn-NO" sz="3200" dirty="0">
                <a:latin typeface="Arial" panose="020B0604020202020204" pitchFamily="34" charset="0"/>
                <a:cs typeface="Arial" panose="020B0604020202020204" pitchFamily="34" charset="0"/>
              </a:rPr>
              <a:t>og klikk LAGRE</a:t>
            </a:r>
            <a:endParaRPr lang="nb-NO" sz="3018" dirty="0"/>
          </a:p>
        </p:txBody>
      </p:sp>
      <p:pic>
        <p:nvPicPr>
          <p:cNvPr id="5" name="Bilde 4">
            <a:extLst>
              <a:ext uri="{FF2B5EF4-FFF2-40B4-BE49-F238E27FC236}">
                <a16:creationId xmlns:a16="http://schemas.microsoft.com/office/drawing/2014/main" id="{A0522E0F-6394-4E0C-A97A-6553542C393B}"/>
              </a:ext>
            </a:extLst>
          </p:cNvPr>
          <p:cNvPicPr>
            <a:picLocks noChangeAspect="1"/>
          </p:cNvPicPr>
          <p:nvPr/>
        </p:nvPicPr>
        <p:blipFill>
          <a:blip r:embed="rId3"/>
          <a:stretch>
            <a:fillRect/>
          </a:stretch>
        </p:blipFill>
        <p:spPr>
          <a:xfrm>
            <a:off x="8687390" y="1849948"/>
            <a:ext cx="5947774" cy="5971953"/>
          </a:xfrm>
          <a:prstGeom prst="rect">
            <a:avLst/>
          </a:prstGeom>
          <a:ln w="28575">
            <a:solidFill>
              <a:schemeClr val="tx1"/>
            </a:solidFill>
          </a:ln>
        </p:spPr>
      </p:pic>
      <p:sp>
        <p:nvSpPr>
          <p:cNvPr id="8" name="Ellipse 7">
            <a:extLst>
              <a:ext uri="{FF2B5EF4-FFF2-40B4-BE49-F238E27FC236}">
                <a16:creationId xmlns:a16="http://schemas.microsoft.com/office/drawing/2014/main" id="{F4E1A357-1202-4D26-BD47-0269ED5A0A0B}"/>
              </a:ext>
            </a:extLst>
          </p:cNvPr>
          <p:cNvSpPr/>
          <p:nvPr/>
        </p:nvSpPr>
        <p:spPr>
          <a:xfrm>
            <a:off x="11544300" y="6511321"/>
            <a:ext cx="3090864" cy="116582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0" name="Ellipse 9">
            <a:extLst>
              <a:ext uri="{FF2B5EF4-FFF2-40B4-BE49-F238E27FC236}">
                <a16:creationId xmlns:a16="http://schemas.microsoft.com/office/drawing/2014/main" id="{45719399-1899-4C78-9AE6-78379A0BADF6}"/>
              </a:ext>
            </a:extLst>
          </p:cNvPr>
          <p:cNvSpPr/>
          <p:nvPr/>
        </p:nvSpPr>
        <p:spPr>
          <a:xfrm>
            <a:off x="8687390" y="4449218"/>
            <a:ext cx="2113960" cy="6506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2" name="Ellipse 11">
            <a:extLst>
              <a:ext uri="{FF2B5EF4-FFF2-40B4-BE49-F238E27FC236}">
                <a16:creationId xmlns:a16="http://schemas.microsoft.com/office/drawing/2014/main" id="{EDE4C283-F2DD-4F92-85D2-9C9EABE00A96}"/>
              </a:ext>
            </a:extLst>
          </p:cNvPr>
          <p:cNvSpPr/>
          <p:nvPr/>
        </p:nvSpPr>
        <p:spPr>
          <a:xfrm>
            <a:off x="8687390" y="5649368"/>
            <a:ext cx="2113960" cy="6506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3647432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02268" y="1600200"/>
            <a:ext cx="6284468" cy="1405563"/>
          </a:xfrm>
        </p:spPr>
        <p:txBody>
          <a:bodyPr/>
          <a:lstStyle/>
          <a:p>
            <a:r>
              <a:rPr lang="nn-NO" dirty="0">
                <a:solidFill>
                  <a:schemeClr val="accent1"/>
                </a:solidFill>
              </a:rPr>
              <a:t>«Du har oppdatert </a:t>
            </a:r>
            <a:br>
              <a:rPr lang="nn-NO" dirty="0">
                <a:solidFill>
                  <a:schemeClr val="accent1"/>
                </a:solidFill>
              </a:rPr>
            </a:br>
            <a:r>
              <a:rPr lang="nn-NO" dirty="0">
                <a:solidFill>
                  <a:schemeClr val="accent1"/>
                </a:solidFill>
              </a:rPr>
              <a:t>kontaktinformasjonen»</a:t>
            </a:r>
            <a:endParaRPr lang="nb-NO" dirty="0"/>
          </a:p>
        </p:txBody>
      </p:sp>
      <p:sp>
        <p:nvSpPr>
          <p:cNvPr id="3" name="Plassholder for innhold 2"/>
          <p:cNvSpPr>
            <a:spLocks noGrp="1"/>
          </p:cNvSpPr>
          <p:nvPr>
            <p:ph idx="1"/>
          </p:nvPr>
        </p:nvSpPr>
        <p:spPr>
          <a:xfrm>
            <a:off x="1802268" y="4152900"/>
            <a:ext cx="5951082" cy="2468496"/>
          </a:xfrm>
        </p:spPr>
        <p:txBody>
          <a:bodyPr>
            <a:normAutofit fontScale="25000" lnSpcReduction="20000"/>
          </a:bodyPr>
          <a:lstStyle/>
          <a:p>
            <a:pPr marL="0" indent="0">
              <a:buNone/>
            </a:pPr>
            <a:r>
              <a:rPr lang="nb-NO" sz="12800" dirty="0">
                <a:latin typeface="Arial" panose="020B0604020202020204" pitchFamily="34" charset="0"/>
                <a:cs typeface="Arial" panose="020B0604020202020204" pitchFamily="34" charset="0"/>
              </a:rPr>
              <a:t>Når du endrer mobil eller-e-postadressen din i kontakt-registeret, får du melding på SMS fra Digdir om at du har endret kontaktinformasjonen din.</a:t>
            </a:r>
          </a:p>
          <a:p>
            <a:pPr marL="0" indent="0">
              <a:buNone/>
            </a:pPr>
            <a:r>
              <a:rPr lang="nb-NO" dirty="0"/>
              <a:t> </a:t>
            </a:r>
          </a:p>
        </p:txBody>
      </p:sp>
      <p:pic>
        <p:nvPicPr>
          <p:cNvPr id="12" name="Bilde 11" descr="Et bilde som inneholder tekst&#10;&#10;Automatisk generert beskrivelse">
            <a:extLst>
              <a:ext uri="{FF2B5EF4-FFF2-40B4-BE49-F238E27FC236}">
                <a16:creationId xmlns:a16="http://schemas.microsoft.com/office/drawing/2014/main" id="{F2548900-DD60-4E86-BF48-7CB04DE9A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5780">
            <a:off x="10106527" y="2334126"/>
            <a:ext cx="3756370" cy="4287270"/>
          </a:xfrm>
          <a:prstGeom prst="rect">
            <a:avLst/>
          </a:prstGeom>
          <a:ln w="28575">
            <a:solidFill>
              <a:schemeClr val="tx1"/>
            </a:solidFill>
          </a:ln>
        </p:spPr>
      </p:pic>
      <p:sp>
        <p:nvSpPr>
          <p:cNvPr id="13" name="Snakkeboble: oval 12">
            <a:extLst>
              <a:ext uri="{FF2B5EF4-FFF2-40B4-BE49-F238E27FC236}">
                <a16:creationId xmlns:a16="http://schemas.microsoft.com/office/drawing/2014/main" id="{4F57B59F-7221-4E64-913D-88C44004CD20}"/>
              </a:ext>
            </a:extLst>
          </p:cNvPr>
          <p:cNvSpPr/>
          <p:nvPr/>
        </p:nvSpPr>
        <p:spPr>
          <a:xfrm>
            <a:off x="8706879" y="1600200"/>
            <a:ext cx="6284468" cy="5618747"/>
          </a:xfrm>
          <a:prstGeom prst="wedgeEllipseCallout">
            <a:avLst>
              <a:gd name="adj1" fmla="val -60654"/>
              <a:gd name="adj2" fmla="val 29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Tree>
    <p:extLst>
      <p:ext uri="{BB962C8B-B14F-4D97-AF65-F5344CB8AC3E}">
        <p14:creationId xmlns:p14="http://schemas.microsoft.com/office/powerpoint/2010/main" val="2576343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Du finner hjelp til </a:t>
            </a:r>
            <a:r>
              <a:rPr lang="nn-NO" dirty="0" err="1">
                <a:solidFill>
                  <a:schemeClr val="accent1"/>
                </a:solidFill>
              </a:rPr>
              <a:t>innlogging</a:t>
            </a:r>
            <a:r>
              <a:rPr lang="nn-NO" dirty="0">
                <a:solidFill>
                  <a:schemeClr val="accent1"/>
                </a:solidFill>
              </a:rPr>
              <a:t> på Norge.no</a:t>
            </a:r>
          </a:p>
        </p:txBody>
      </p:sp>
      <p:pic>
        <p:nvPicPr>
          <p:cNvPr id="7" name="Bilde 6">
            <a:extLst>
              <a:ext uri="{FF2B5EF4-FFF2-40B4-BE49-F238E27FC236}">
                <a16:creationId xmlns:a16="http://schemas.microsoft.com/office/drawing/2014/main" id="{4F86155A-C900-4E92-89D5-658430248AD9}"/>
              </a:ext>
            </a:extLst>
          </p:cNvPr>
          <p:cNvPicPr>
            <a:picLocks noChangeAspect="1"/>
          </p:cNvPicPr>
          <p:nvPr/>
        </p:nvPicPr>
        <p:blipFill>
          <a:blip r:embed="rId3"/>
          <a:stretch>
            <a:fillRect/>
          </a:stretch>
        </p:blipFill>
        <p:spPr>
          <a:xfrm>
            <a:off x="5398134" y="2440539"/>
            <a:ext cx="8175662" cy="6703461"/>
          </a:xfrm>
          <a:prstGeom prst="rect">
            <a:avLst/>
          </a:prstGeom>
          <a:ln w="28575">
            <a:solidFill>
              <a:schemeClr val="tx1"/>
            </a:solidFill>
          </a:ln>
        </p:spPr>
      </p:pic>
      <p:sp>
        <p:nvSpPr>
          <p:cNvPr id="8" name="Bildeforklaring formet som en ellipse 5">
            <a:extLst>
              <a:ext uri="{FF2B5EF4-FFF2-40B4-BE49-F238E27FC236}">
                <a16:creationId xmlns:a16="http://schemas.microsoft.com/office/drawing/2014/main" id="{6A5DA1E1-0EDB-4908-9B24-3740D104CD2A}"/>
              </a:ext>
            </a:extLst>
          </p:cNvPr>
          <p:cNvSpPr/>
          <p:nvPr/>
        </p:nvSpPr>
        <p:spPr>
          <a:xfrm>
            <a:off x="2680617" y="5968147"/>
            <a:ext cx="3597627" cy="2646835"/>
          </a:xfrm>
          <a:prstGeom prst="wedgeEllipseCallout">
            <a:avLst>
              <a:gd name="adj1" fmla="val 74980"/>
              <a:gd name="adj2" fmla="val 34465"/>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solidFill>
                  <a:schemeClr val="tx1"/>
                </a:solidFill>
                <a:latin typeface="Arial" panose="020B0604020202020204" pitchFamily="34" charset="0"/>
                <a:cs typeface="Arial" panose="020B0604020202020204" pitchFamily="34" charset="0"/>
              </a:rPr>
              <a:t>Brukerstøtte og hjelp for innlogging</a:t>
            </a:r>
          </a:p>
        </p:txBody>
      </p:sp>
    </p:spTree>
    <p:extLst>
      <p:ext uri="{BB962C8B-B14F-4D97-AF65-F5344CB8AC3E}">
        <p14:creationId xmlns:p14="http://schemas.microsoft.com/office/powerpoint/2010/main" val="3862748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3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7326" y="1513000"/>
            <a:ext cx="12295197" cy="692497"/>
          </a:xfrm>
        </p:spPr>
        <p:txBody>
          <a:bodyPr/>
          <a:lstStyle/>
          <a:p>
            <a:r>
              <a:rPr lang="nn-NO" dirty="0" err="1">
                <a:solidFill>
                  <a:schemeClr val="accent1"/>
                </a:solidFill>
              </a:rPr>
              <a:t>Hva</a:t>
            </a:r>
            <a:r>
              <a:rPr lang="nn-NO" dirty="0">
                <a:solidFill>
                  <a:schemeClr val="accent1"/>
                </a:solidFill>
              </a:rPr>
              <a:t> er «kontakt- og reservasjonsregisteret»?</a:t>
            </a:r>
            <a:endParaRPr lang="nb-NO" dirty="0"/>
          </a:p>
        </p:txBody>
      </p:sp>
      <p:sp>
        <p:nvSpPr>
          <p:cNvPr id="3" name="Plassholder for innhold 2"/>
          <p:cNvSpPr>
            <a:spLocks noGrp="1"/>
          </p:cNvSpPr>
          <p:nvPr>
            <p:ph idx="1"/>
          </p:nvPr>
        </p:nvSpPr>
        <p:spPr>
          <a:xfrm>
            <a:off x="1390237" y="1859249"/>
            <a:ext cx="7066704" cy="6034028"/>
          </a:xfrm>
        </p:spPr>
        <p:txBody>
          <a:bodyPr/>
          <a:lstStyle/>
          <a:p>
            <a:endParaRPr lang="nb-NO" dirty="0"/>
          </a:p>
          <a:p>
            <a:r>
              <a:rPr lang="nb-NO" dirty="0"/>
              <a:t>Register som stat og kommune må bruke når de skal melde noe til deg</a:t>
            </a:r>
          </a:p>
          <a:p>
            <a:endParaRPr lang="nb-NO" dirty="0"/>
          </a:p>
          <a:p>
            <a:r>
              <a:rPr lang="nb-NO" dirty="0"/>
              <a:t>Register med kontakt-informasjonen din</a:t>
            </a:r>
          </a:p>
        </p:txBody>
      </p:sp>
      <p:sp>
        <p:nvSpPr>
          <p:cNvPr id="4" name="Bildeforklaring formet som en ellipse 3"/>
          <p:cNvSpPr/>
          <p:nvPr/>
        </p:nvSpPr>
        <p:spPr>
          <a:xfrm>
            <a:off x="9059488" y="2133839"/>
            <a:ext cx="5759438" cy="5759438"/>
          </a:xfrm>
          <a:prstGeom prst="wedgeEllipseCallout">
            <a:avLst>
              <a:gd name="adj1" fmla="val -74052"/>
              <a:gd name="adj2" fmla="val -4049"/>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2793624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33835" y="1250723"/>
            <a:ext cx="11722179" cy="1033207"/>
          </a:xfrm>
        </p:spPr>
        <p:txBody>
          <a:bodyPr/>
          <a:lstStyle/>
          <a:p>
            <a:r>
              <a:rPr lang="nn-NO" dirty="0" err="1">
                <a:solidFill>
                  <a:schemeClr val="accent1"/>
                </a:solidFill>
              </a:rPr>
              <a:t>Hva</a:t>
            </a:r>
            <a:r>
              <a:rPr lang="nn-NO" dirty="0">
                <a:solidFill>
                  <a:schemeClr val="accent1"/>
                </a:solidFill>
              </a:rPr>
              <a:t> er «kontaktinformasjonen din»?</a:t>
            </a:r>
          </a:p>
        </p:txBody>
      </p:sp>
      <p:sp>
        <p:nvSpPr>
          <p:cNvPr id="3" name="Plassholder for innhold 2"/>
          <p:cNvSpPr>
            <a:spLocks noGrp="1"/>
          </p:cNvSpPr>
          <p:nvPr>
            <p:ph idx="1"/>
          </p:nvPr>
        </p:nvSpPr>
        <p:spPr>
          <a:xfrm>
            <a:off x="812720" y="2133840"/>
            <a:ext cx="7310982" cy="6034028"/>
          </a:xfrm>
        </p:spPr>
        <p:txBody>
          <a:bodyPr/>
          <a:lstStyle/>
          <a:p>
            <a:pPr marL="609539" lvl="1" indent="-609539"/>
            <a:endParaRPr lang="nn-NO" sz="3733" dirty="0">
              <a:latin typeface="Arial" charset="0"/>
              <a:cs typeface="Arial" charset="0"/>
            </a:endParaRPr>
          </a:p>
          <a:p>
            <a:pPr marL="609539" lvl="1" indent="-609539"/>
            <a:endParaRPr lang="nn-NO" sz="3733" dirty="0">
              <a:latin typeface="Arial" charset="0"/>
              <a:cs typeface="Arial" charset="0"/>
            </a:endParaRPr>
          </a:p>
          <a:p>
            <a:pPr marL="609539" lvl="1" indent="-609539"/>
            <a:r>
              <a:rPr lang="nn-NO" sz="3733" dirty="0">
                <a:latin typeface="Arial" charset="0"/>
                <a:cs typeface="Arial" charset="0"/>
              </a:rPr>
              <a:t>Mobiltelefonnummeret ditt</a:t>
            </a:r>
          </a:p>
          <a:p>
            <a:pPr marL="609539" lvl="1" indent="-609539"/>
            <a:endParaRPr lang="nn-NO" sz="3733" b="1" dirty="0">
              <a:latin typeface="Arial" charset="0"/>
              <a:cs typeface="Arial" charset="0"/>
            </a:endParaRPr>
          </a:p>
          <a:p>
            <a:pPr marL="609539" lvl="1" indent="-609539"/>
            <a:r>
              <a:rPr lang="nn-NO" sz="3733" dirty="0">
                <a:latin typeface="Arial" charset="0"/>
                <a:cs typeface="Arial" charset="0"/>
              </a:rPr>
              <a:t>E-</a:t>
            </a:r>
            <a:r>
              <a:rPr lang="nn-NO" sz="3733" dirty="0" err="1">
                <a:latin typeface="Arial" charset="0"/>
                <a:cs typeface="Arial" charset="0"/>
              </a:rPr>
              <a:t>postadressen</a:t>
            </a:r>
            <a:r>
              <a:rPr lang="nn-NO" sz="3733" dirty="0">
                <a:latin typeface="Arial" charset="0"/>
                <a:cs typeface="Arial" charset="0"/>
              </a:rPr>
              <a:t> din</a:t>
            </a:r>
          </a:p>
          <a:p>
            <a:pPr marL="0" lvl="1" indent="0">
              <a:buNone/>
            </a:pPr>
            <a:endParaRPr lang="nn-NO" sz="3733" dirty="0">
              <a:latin typeface="Arial" charset="0"/>
              <a:cs typeface="Arial" charset="0"/>
            </a:endParaRPr>
          </a:p>
          <a:p>
            <a:pPr marL="0" lvl="1" indent="0">
              <a:buNone/>
            </a:pPr>
            <a:endParaRPr lang="nn-NO" sz="3733" b="1" dirty="0">
              <a:latin typeface="Arial" charset="0"/>
              <a:cs typeface="Arial" charset="0"/>
            </a:endParaRPr>
          </a:p>
          <a:p>
            <a:pPr marL="0" indent="0">
              <a:buNone/>
            </a:pPr>
            <a:endParaRPr lang="nn-NO" dirty="0"/>
          </a:p>
        </p:txBody>
      </p:sp>
      <p:sp>
        <p:nvSpPr>
          <p:cNvPr id="5" name="Bildeforklaring formet som en ellipse 4"/>
          <p:cNvSpPr/>
          <p:nvPr/>
        </p:nvSpPr>
        <p:spPr>
          <a:xfrm>
            <a:off x="9059488" y="2365470"/>
            <a:ext cx="5759438" cy="5759438"/>
          </a:xfrm>
          <a:prstGeom prst="wedgeEllipseCallout">
            <a:avLst>
              <a:gd name="adj1" fmla="val -74052"/>
              <a:gd name="adj2" fmla="val -4049"/>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accent1">
                <a:lumMod val="7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222980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00225" y="1587697"/>
            <a:ext cx="12295197" cy="692497"/>
          </a:xfrm>
        </p:spPr>
        <p:txBody>
          <a:bodyPr/>
          <a:lstStyle/>
          <a:p>
            <a:r>
              <a:rPr lang="nn-NO" dirty="0" err="1">
                <a:solidFill>
                  <a:schemeClr val="accent1"/>
                </a:solidFill>
              </a:rPr>
              <a:t>Hvorfor</a:t>
            </a:r>
            <a:r>
              <a:rPr lang="nn-NO" dirty="0">
                <a:solidFill>
                  <a:schemeClr val="accent1"/>
                </a:solidFill>
              </a:rPr>
              <a:t> </a:t>
            </a:r>
            <a:r>
              <a:rPr lang="nn-NO" dirty="0" err="1">
                <a:solidFill>
                  <a:schemeClr val="accent1"/>
                </a:solidFill>
              </a:rPr>
              <a:t>kontakter</a:t>
            </a:r>
            <a:r>
              <a:rPr lang="nn-NO" dirty="0">
                <a:solidFill>
                  <a:schemeClr val="accent1"/>
                </a:solidFill>
              </a:rPr>
              <a:t> stat og kommune deg?</a:t>
            </a:r>
            <a:endParaRPr lang="nb-NO" dirty="0"/>
          </a:p>
        </p:txBody>
      </p:sp>
      <p:sp>
        <p:nvSpPr>
          <p:cNvPr id="3" name="Plassholder for innhold 2"/>
          <p:cNvSpPr>
            <a:spLocks noGrp="1"/>
          </p:cNvSpPr>
          <p:nvPr>
            <p:ph idx="1"/>
          </p:nvPr>
        </p:nvSpPr>
        <p:spPr>
          <a:xfrm>
            <a:off x="6079074" y="2024248"/>
            <a:ext cx="6918036" cy="6034028"/>
          </a:xfrm>
        </p:spPr>
        <p:txBody>
          <a:bodyPr/>
          <a:lstStyle/>
          <a:p>
            <a:pPr marL="0" indent="0" eaLnBrk="0" hangingPunct="0">
              <a:spcBef>
                <a:spcPct val="30000"/>
              </a:spcBef>
              <a:buNone/>
              <a:defRPr/>
            </a:pPr>
            <a:endParaRPr lang="nb-NO" dirty="0"/>
          </a:p>
          <a:p>
            <a:pPr marL="228577" indent="-228577" eaLnBrk="0" hangingPunct="0">
              <a:spcBef>
                <a:spcPct val="30000"/>
              </a:spcBef>
              <a:defRPr/>
            </a:pPr>
            <a:r>
              <a:rPr lang="nb-NO" dirty="0"/>
              <a:t>legetime</a:t>
            </a:r>
          </a:p>
          <a:p>
            <a:pPr marL="228577" indent="-228577" eaLnBrk="0" hangingPunct="0">
              <a:spcBef>
                <a:spcPct val="30000"/>
              </a:spcBef>
              <a:defRPr/>
            </a:pPr>
            <a:r>
              <a:rPr lang="nb-NO" dirty="0"/>
              <a:t>time på sykehus</a:t>
            </a:r>
          </a:p>
          <a:p>
            <a:pPr marL="228577" indent="-228577" eaLnBrk="0" hangingPunct="0">
              <a:spcBef>
                <a:spcPct val="30000"/>
              </a:spcBef>
              <a:defRPr/>
            </a:pPr>
            <a:r>
              <a:rPr lang="nb-NO" dirty="0"/>
              <a:t>å koke vannet</a:t>
            </a:r>
          </a:p>
          <a:p>
            <a:pPr marL="228577" indent="-228577" eaLnBrk="0" hangingPunct="0">
              <a:spcBef>
                <a:spcPct val="30000"/>
              </a:spcBef>
              <a:defRPr/>
            </a:pPr>
            <a:r>
              <a:rPr lang="nb-NO" dirty="0"/>
              <a:t>brev i din offentlige digitale postkasse</a:t>
            </a:r>
          </a:p>
          <a:p>
            <a:pPr marL="228577" indent="-228577" eaLnBrk="0" hangingPunct="0">
              <a:spcBef>
                <a:spcPct val="30000"/>
              </a:spcBef>
              <a:defRPr/>
            </a:pPr>
            <a:r>
              <a:rPr lang="nb-NO" dirty="0"/>
              <a:t>kode for innlogging med </a:t>
            </a:r>
            <a:r>
              <a:rPr lang="nb-NO" dirty="0" err="1"/>
              <a:t>MinID</a:t>
            </a:r>
            <a:r>
              <a:rPr lang="nb-NO" dirty="0"/>
              <a:t>  m.m.</a:t>
            </a:r>
          </a:p>
          <a:p>
            <a:endParaRPr lang="nb-NO" dirty="0"/>
          </a:p>
        </p:txBody>
      </p:sp>
      <p:sp>
        <p:nvSpPr>
          <p:cNvPr id="4" name="Bildeforklaring formet som en ellipse 3"/>
          <p:cNvSpPr/>
          <p:nvPr/>
        </p:nvSpPr>
        <p:spPr>
          <a:xfrm>
            <a:off x="1510570" y="2897579"/>
            <a:ext cx="3120573" cy="2915373"/>
          </a:xfrm>
          <a:prstGeom prst="wedgeEllipseCallout">
            <a:avLst>
              <a:gd name="adj1" fmla="val 69634"/>
              <a:gd name="adj2" fmla="val -9569"/>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5" name="TekstSylinder 4"/>
          <p:cNvSpPr txBox="1"/>
          <p:nvPr/>
        </p:nvSpPr>
        <p:spPr>
          <a:xfrm>
            <a:off x="2013430" y="3816656"/>
            <a:ext cx="2487745" cy="1077218"/>
          </a:xfrm>
          <a:prstGeom prst="rect">
            <a:avLst/>
          </a:prstGeom>
          <a:noFill/>
        </p:spPr>
        <p:txBody>
          <a:bodyPr wrap="square" rtlCol="0">
            <a:spAutoFit/>
          </a:bodyPr>
          <a:lstStyle/>
          <a:p>
            <a:pPr eaLnBrk="0" hangingPunct="0">
              <a:spcBef>
                <a:spcPct val="30000"/>
              </a:spcBef>
              <a:defRPr/>
            </a:pPr>
            <a:r>
              <a:rPr lang="nb-NO" sz="3200" dirty="0"/>
              <a:t>Du kan få melding om:</a:t>
            </a:r>
          </a:p>
        </p:txBody>
      </p:sp>
    </p:spTree>
    <p:extLst>
      <p:ext uri="{BB962C8B-B14F-4D97-AF65-F5344CB8AC3E}">
        <p14:creationId xmlns:p14="http://schemas.microsoft.com/office/powerpoint/2010/main" val="192435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00225" y="1441342"/>
            <a:ext cx="12295197" cy="692497"/>
          </a:xfrm>
        </p:spPr>
        <p:txBody>
          <a:bodyPr/>
          <a:lstStyle/>
          <a:p>
            <a:r>
              <a:rPr lang="nn-NO" dirty="0">
                <a:solidFill>
                  <a:schemeClr val="accent1"/>
                </a:solidFill>
              </a:rPr>
              <a:t>Du må ha riktig kontaktinformasjon</a:t>
            </a:r>
          </a:p>
        </p:txBody>
      </p:sp>
      <p:sp>
        <p:nvSpPr>
          <p:cNvPr id="3" name="Plassholder for innhold 2"/>
          <p:cNvSpPr>
            <a:spLocks noGrp="1"/>
          </p:cNvSpPr>
          <p:nvPr>
            <p:ph idx="1"/>
          </p:nvPr>
        </p:nvSpPr>
        <p:spPr>
          <a:xfrm>
            <a:off x="1800225" y="1441342"/>
            <a:ext cx="5986483" cy="6034028"/>
          </a:xfrm>
        </p:spPr>
        <p:txBody>
          <a:bodyPr>
            <a:normAutofit/>
          </a:bodyPr>
          <a:lstStyle/>
          <a:p>
            <a:pPr marL="0" indent="0">
              <a:buNone/>
            </a:pPr>
            <a:endParaRPr lang="nn-NO" dirty="0"/>
          </a:p>
          <a:p>
            <a:pPr marL="0" indent="0">
              <a:buNone/>
            </a:pPr>
            <a:endParaRPr lang="nn-NO" dirty="0"/>
          </a:p>
          <a:p>
            <a:pPr marL="0" indent="0">
              <a:buNone/>
            </a:pPr>
            <a:r>
              <a:rPr lang="nn-NO" dirty="0"/>
              <a:t>Det er </a:t>
            </a:r>
            <a:r>
              <a:rPr lang="nn-NO" dirty="0" err="1"/>
              <a:t>flere</a:t>
            </a:r>
            <a:r>
              <a:rPr lang="nn-NO" dirty="0"/>
              <a:t> steder du kan klikke for å legge inn riktig kontaktinformasjon</a:t>
            </a:r>
          </a:p>
          <a:p>
            <a:pPr marL="0" indent="0">
              <a:buNone/>
            </a:pPr>
            <a:endParaRPr lang="nn-NO" dirty="0"/>
          </a:p>
          <a:p>
            <a:pPr marL="0" indent="0">
              <a:buNone/>
            </a:pPr>
            <a:r>
              <a:rPr lang="nn-NO" dirty="0"/>
              <a:t>Gå til </a:t>
            </a:r>
            <a:r>
              <a:rPr lang="nn-NO" dirty="0">
                <a:hlinkClick r:id="rId3"/>
              </a:rPr>
              <a:t>www.norge.no</a:t>
            </a:r>
            <a:endParaRPr lang="nn-NO" dirty="0"/>
          </a:p>
          <a:p>
            <a:pPr marL="0" indent="0">
              <a:buNone/>
            </a:pPr>
            <a:endParaRPr lang="nn-NO" dirty="0"/>
          </a:p>
          <a:p>
            <a:pPr marL="0" indent="0">
              <a:buNone/>
            </a:pPr>
            <a:endParaRPr lang="nn-NO" dirty="0"/>
          </a:p>
          <a:p>
            <a:endParaRPr lang="nn-NO" dirty="0"/>
          </a:p>
        </p:txBody>
      </p:sp>
      <p:sp>
        <p:nvSpPr>
          <p:cNvPr id="5" name="Bildeforklaring formet som en ellipse 4"/>
          <p:cNvSpPr/>
          <p:nvPr/>
        </p:nvSpPr>
        <p:spPr>
          <a:xfrm>
            <a:off x="9080375" y="2133839"/>
            <a:ext cx="5759438" cy="5759438"/>
          </a:xfrm>
          <a:prstGeom prst="wedgeEllipseCallout">
            <a:avLst>
              <a:gd name="adj1" fmla="val -71570"/>
              <a:gd name="adj2" fmla="val 20995"/>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146801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Oppdater kontaktinformasjonen din</a:t>
            </a:r>
          </a:p>
        </p:txBody>
      </p:sp>
      <p:pic>
        <p:nvPicPr>
          <p:cNvPr id="3" name="Bilde 2"/>
          <p:cNvPicPr>
            <a:picLocks noChangeAspect="1"/>
          </p:cNvPicPr>
          <p:nvPr/>
        </p:nvPicPr>
        <p:blipFill>
          <a:blip r:embed="rId3"/>
          <a:stretch>
            <a:fillRect/>
          </a:stretch>
        </p:blipFill>
        <p:spPr>
          <a:xfrm>
            <a:off x="2364232" y="2687776"/>
            <a:ext cx="10751746" cy="5169108"/>
          </a:xfrm>
          <a:prstGeom prst="rect">
            <a:avLst/>
          </a:prstGeom>
          <a:ln w="28575">
            <a:solidFill>
              <a:schemeClr val="accent1">
                <a:lumMod val="75000"/>
              </a:schemeClr>
            </a:solidFill>
          </a:ln>
        </p:spPr>
      </p:pic>
      <p:sp>
        <p:nvSpPr>
          <p:cNvPr id="10" name="Ellipse 9"/>
          <p:cNvSpPr/>
          <p:nvPr/>
        </p:nvSpPr>
        <p:spPr>
          <a:xfrm>
            <a:off x="6607844" y="5812158"/>
            <a:ext cx="1948015" cy="6986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
        <p:nvSpPr>
          <p:cNvPr id="11" name="Bildeforklaring formet som en ellipse 10"/>
          <p:cNvSpPr/>
          <p:nvPr/>
        </p:nvSpPr>
        <p:spPr>
          <a:xfrm>
            <a:off x="2147881" y="5112607"/>
            <a:ext cx="2790064" cy="2796418"/>
          </a:xfrm>
          <a:prstGeom prst="wedgeEllipseCallout">
            <a:avLst>
              <a:gd name="adj1" fmla="val 102126"/>
              <a:gd name="adj2" fmla="val 2316"/>
            </a:avLst>
          </a:prstGeom>
          <a:solidFill>
            <a:schemeClr val="bg2">
              <a:lumMod val="90000"/>
            </a:schemeClr>
          </a:solidFill>
          <a:ln>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Klikk på en av lenkene</a:t>
            </a:r>
            <a:endParaRPr lang="nb-NO" sz="3200" dirty="0">
              <a:solidFill>
                <a:schemeClr val="tx1"/>
              </a:solidFill>
              <a:latin typeface="Arial" panose="020B0604020202020204" pitchFamily="34" charset="0"/>
              <a:cs typeface="Arial" panose="020B0604020202020204" pitchFamily="34" charset="0"/>
            </a:endParaRPr>
          </a:p>
        </p:txBody>
      </p:sp>
      <p:sp>
        <p:nvSpPr>
          <p:cNvPr id="7" name="Ellipse 6">
            <a:extLst>
              <a:ext uri="{FF2B5EF4-FFF2-40B4-BE49-F238E27FC236}">
                <a16:creationId xmlns:a16="http://schemas.microsoft.com/office/drawing/2014/main" id="{2D9FC9BC-6A33-4331-8563-56772F7F8130}"/>
              </a:ext>
            </a:extLst>
          </p:cNvPr>
          <p:cNvSpPr/>
          <p:nvPr/>
        </p:nvSpPr>
        <p:spPr>
          <a:xfrm>
            <a:off x="6607844" y="6675810"/>
            <a:ext cx="1948015" cy="6986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Tree>
    <p:extLst>
      <p:ext uri="{BB962C8B-B14F-4D97-AF65-F5344CB8AC3E}">
        <p14:creationId xmlns:p14="http://schemas.microsoft.com/office/powerpoint/2010/main" val="262033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12721" y="366595"/>
            <a:ext cx="14628971" cy="2967155"/>
          </a:xfrm>
        </p:spPr>
        <p:txBody>
          <a:bodyPr>
            <a:normAutofit fontScale="90000"/>
          </a:bodyPr>
          <a:lstStyle/>
          <a:p>
            <a:pPr algn="ctr"/>
            <a:br>
              <a:rPr lang="nn-NO" sz="5333" dirty="0">
                <a:solidFill>
                  <a:schemeClr val="accent1"/>
                </a:solidFill>
              </a:rPr>
            </a:br>
            <a:br>
              <a:rPr lang="nn-NO" sz="5333" dirty="0">
                <a:solidFill>
                  <a:schemeClr val="accent1"/>
                </a:solidFill>
              </a:rPr>
            </a:br>
            <a:br>
              <a:rPr lang="nn-NO" sz="5333" dirty="0">
                <a:solidFill>
                  <a:schemeClr val="accent1"/>
                </a:solidFill>
              </a:rPr>
            </a:br>
            <a:r>
              <a:rPr lang="nn-NO" sz="5333" dirty="0">
                <a:solidFill>
                  <a:schemeClr val="accent1"/>
                </a:solidFill>
              </a:rPr>
              <a:t>Klikk på «Oppdater kontaktinformasjonen din»</a:t>
            </a:r>
            <a:br>
              <a:rPr lang="nn-NO" sz="5333" dirty="0">
                <a:latin typeface="Arial" charset="0"/>
                <a:cs typeface="Arial" charset="0"/>
              </a:rPr>
            </a:br>
            <a:br>
              <a:rPr lang="nb-NO" sz="5333" dirty="0">
                <a:latin typeface="Arial" panose="020B0604020202020204" pitchFamily="34" charset="0"/>
                <a:cs typeface="Arial" panose="020B0604020202020204" pitchFamily="34" charset="0"/>
              </a:rPr>
            </a:br>
            <a:endParaRPr lang="nb-NO" sz="5066" dirty="0"/>
          </a:p>
        </p:txBody>
      </p:sp>
      <p:sp>
        <p:nvSpPr>
          <p:cNvPr id="6" name="Bildeforklaring formet som en ellipse 5"/>
          <p:cNvSpPr/>
          <p:nvPr/>
        </p:nvSpPr>
        <p:spPr>
          <a:xfrm>
            <a:off x="1793587" y="5476467"/>
            <a:ext cx="2553659" cy="1886856"/>
          </a:xfrm>
          <a:prstGeom prst="wedgeEllipseCallout">
            <a:avLst>
              <a:gd name="adj1" fmla="val 70106"/>
              <a:gd name="adj2" fmla="val -48"/>
            </a:avLst>
          </a:prstGeom>
          <a:solidFill>
            <a:schemeClr val="bg2">
              <a:lumMod val="90000"/>
            </a:schemeClr>
          </a:solidFill>
          <a:ln>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Klikk her</a:t>
            </a:r>
            <a:endParaRPr lang="nb-NO" sz="3200" dirty="0">
              <a:solidFill>
                <a:schemeClr val="tx1"/>
              </a:solidFill>
              <a:latin typeface="Arial" panose="020B0604020202020204" pitchFamily="34" charset="0"/>
              <a:cs typeface="Arial" panose="020B0604020202020204" pitchFamily="34" charset="0"/>
            </a:endParaRPr>
          </a:p>
        </p:txBody>
      </p:sp>
      <p:pic>
        <p:nvPicPr>
          <p:cNvPr id="4" name="Bilde 3"/>
          <p:cNvPicPr>
            <a:picLocks noChangeAspect="1"/>
          </p:cNvPicPr>
          <p:nvPr/>
        </p:nvPicPr>
        <p:blipFill>
          <a:blip r:embed="rId3"/>
          <a:stretch>
            <a:fillRect/>
          </a:stretch>
        </p:blipFill>
        <p:spPr>
          <a:xfrm>
            <a:off x="5734049" y="2374956"/>
            <a:ext cx="7044011" cy="6769044"/>
          </a:xfrm>
          <a:prstGeom prst="rect">
            <a:avLst/>
          </a:prstGeom>
          <a:ln>
            <a:solidFill>
              <a:schemeClr val="accent1">
                <a:lumMod val="75000"/>
              </a:schemeClr>
            </a:solidFill>
          </a:ln>
        </p:spPr>
      </p:pic>
    </p:spTree>
    <p:extLst>
      <p:ext uri="{BB962C8B-B14F-4D97-AF65-F5344CB8AC3E}">
        <p14:creationId xmlns:p14="http://schemas.microsoft.com/office/powerpoint/2010/main" val="3562152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46583" y="1614306"/>
            <a:ext cx="6859217" cy="692497"/>
          </a:xfrm>
        </p:spPr>
        <p:txBody>
          <a:bodyPr/>
          <a:lstStyle/>
          <a:p>
            <a:r>
              <a:rPr lang="nn-NO" dirty="0">
                <a:solidFill>
                  <a:schemeClr val="accent1"/>
                </a:solidFill>
              </a:rPr>
              <a:t>  Du kommer til ID-porten</a:t>
            </a:r>
            <a:endParaRPr lang="nb-NO" dirty="0"/>
          </a:p>
        </p:txBody>
      </p:sp>
      <p:sp>
        <p:nvSpPr>
          <p:cNvPr id="7" name="Bildeforklaring formet som en ellipse 3">
            <a:extLst>
              <a:ext uri="{FF2B5EF4-FFF2-40B4-BE49-F238E27FC236}">
                <a16:creationId xmlns:a16="http://schemas.microsoft.com/office/drawing/2014/main" id="{69030D22-6B46-4C95-B54C-066721B43442}"/>
              </a:ext>
            </a:extLst>
          </p:cNvPr>
          <p:cNvSpPr/>
          <p:nvPr/>
        </p:nvSpPr>
        <p:spPr>
          <a:xfrm>
            <a:off x="1638300" y="4076700"/>
            <a:ext cx="4152900" cy="3924299"/>
          </a:xfrm>
          <a:prstGeom prst="wedgeEllipseCallout">
            <a:avLst>
              <a:gd name="adj1" fmla="val 69634"/>
              <a:gd name="adj2" fmla="val -9569"/>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200" dirty="0">
              <a:solidFill>
                <a:schemeClr val="tx1"/>
              </a:solidFill>
              <a:latin typeface="Arial" panose="020B0604020202020204" pitchFamily="34" charset="0"/>
              <a:cs typeface="Arial" panose="020B0604020202020204" pitchFamily="34" charset="0"/>
            </a:endParaRPr>
          </a:p>
        </p:txBody>
      </p:sp>
      <p:sp>
        <p:nvSpPr>
          <p:cNvPr id="9" name="TekstSylinder 8">
            <a:extLst>
              <a:ext uri="{FF2B5EF4-FFF2-40B4-BE49-F238E27FC236}">
                <a16:creationId xmlns:a16="http://schemas.microsoft.com/office/drawing/2014/main" id="{4B8FFDBF-2E4A-4E20-9871-D11718DC892F}"/>
              </a:ext>
            </a:extLst>
          </p:cNvPr>
          <p:cNvSpPr txBox="1"/>
          <p:nvPr/>
        </p:nvSpPr>
        <p:spPr>
          <a:xfrm>
            <a:off x="1967865" y="4857330"/>
            <a:ext cx="4890135" cy="2390141"/>
          </a:xfrm>
          <a:prstGeom prst="rect">
            <a:avLst/>
          </a:prstGeom>
          <a:noFill/>
        </p:spPr>
        <p:txBody>
          <a:bodyPr wrap="square" rtlCol="0">
            <a:spAutoFit/>
          </a:bodyPr>
          <a:lstStyle/>
          <a:p>
            <a:r>
              <a:rPr lang="nb-NO" sz="3733" dirty="0"/>
              <a:t>Velg en av de elektroniske ID-ene som du har</a:t>
            </a:r>
          </a:p>
          <a:p>
            <a:pPr marL="457154" indent="-457154">
              <a:buFont typeface="Arial" panose="020B0604020202020204" pitchFamily="34" charset="0"/>
              <a:buChar char="•"/>
            </a:pPr>
            <a:endParaRPr lang="nb-NO" sz="3733" dirty="0"/>
          </a:p>
        </p:txBody>
      </p:sp>
      <p:pic>
        <p:nvPicPr>
          <p:cNvPr id="4" name="Bilde 3">
            <a:extLst>
              <a:ext uri="{FF2B5EF4-FFF2-40B4-BE49-F238E27FC236}">
                <a16:creationId xmlns:a16="http://schemas.microsoft.com/office/drawing/2014/main" id="{2C824726-ACFC-4AAB-9CAC-B343D2C659CF}"/>
              </a:ext>
            </a:extLst>
          </p:cNvPr>
          <p:cNvPicPr>
            <a:picLocks noChangeAspect="1"/>
          </p:cNvPicPr>
          <p:nvPr/>
        </p:nvPicPr>
        <p:blipFill>
          <a:blip r:embed="rId3"/>
          <a:stretch>
            <a:fillRect/>
          </a:stretch>
        </p:blipFill>
        <p:spPr>
          <a:xfrm>
            <a:off x="9179177" y="1614306"/>
            <a:ext cx="5436936" cy="6650046"/>
          </a:xfrm>
          <a:prstGeom prst="rect">
            <a:avLst/>
          </a:prstGeom>
          <a:ln w="28575">
            <a:solidFill>
              <a:schemeClr val="tx1"/>
            </a:solidFill>
          </a:ln>
        </p:spPr>
      </p:pic>
    </p:spTree>
    <p:extLst>
      <p:ext uri="{BB962C8B-B14F-4D97-AF65-F5344CB8AC3E}">
        <p14:creationId xmlns:p14="http://schemas.microsoft.com/office/powerpoint/2010/main" val="1012825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30832" y="1419949"/>
            <a:ext cx="12295197" cy="692497"/>
          </a:xfrm>
        </p:spPr>
        <p:txBody>
          <a:bodyPr>
            <a:normAutofit fontScale="90000"/>
          </a:bodyPr>
          <a:lstStyle/>
          <a:p>
            <a:r>
              <a:rPr lang="nb-NO" sz="5199" dirty="0">
                <a:solidFill>
                  <a:schemeClr val="accent1"/>
                </a:solidFill>
              </a:rPr>
              <a:t>Her oppdaterer du kontaktinformasjonen din</a:t>
            </a:r>
            <a:endParaRPr lang="nb-NO" sz="5199" dirty="0"/>
          </a:p>
        </p:txBody>
      </p:sp>
      <p:sp>
        <p:nvSpPr>
          <p:cNvPr id="5" name="Plassholder for innhold 4"/>
          <p:cNvSpPr>
            <a:spLocks noGrp="1"/>
          </p:cNvSpPr>
          <p:nvPr>
            <p:ph idx="1"/>
          </p:nvPr>
        </p:nvSpPr>
        <p:spPr>
          <a:xfrm>
            <a:off x="1214408" y="3016893"/>
            <a:ext cx="5252905" cy="4800122"/>
          </a:xfrm>
        </p:spPr>
        <p:txBody>
          <a:bodyPr>
            <a:normAutofit fontScale="92500" lnSpcReduction="10000"/>
          </a:bodyPr>
          <a:lstStyle/>
          <a:p>
            <a:pPr marL="685731" indent="-685731">
              <a:buClr>
                <a:schemeClr val="accent1">
                  <a:lumMod val="60000"/>
                  <a:lumOff val="40000"/>
                </a:schemeClr>
              </a:buClr>
              <a:buFont typeface="+mj-lt"/>
              <a:buAutoNum type="arabicPeriod"/>
            </a:pPr>
            <a:r>
              <a:rPr lang="nb-NO" dirty="0"/>
              <a:t>Klikk på blyanten om du må endre</a:t>
            </a:r>
          </a:p>
          <a:p>
            <a:pPr marL="685731" indent="-685731">
              <a:buClr>
                <a:schemeClr val="accent1">
                  <a:lumMod val="60000"/>
                  <a:lumOff val="40000"/>
                </a:schemeClr>
              </a:buClr>
              <a:buFont typeface="+mj-lt"/>
              <a:buAutoNum type="arabicPeriod"/>
            </a:pPr>
            <a:r>
              <a:rPr lang="nb-NO" dirty="0"/>
              <a:t>Skriv inn riktig mobilnummer eller                            e-postadresse</a:t>
            </a:r>
          </a:p>
          <a:p>
            <a:pPr marL="685731" indent="-685731">
              <a:buClr>
                <a:schemeClr val="accent1">
                  <a:lumMod val="60000"/>
                  <a:lumOff val="40000"/>
                </a:schemeClr>
              </a:buClr>
              <a:buFont typeface="+mj-lt"/>
              <a:buAutoNum type="arabicPeriod"/>
            </a:pPr>
            <a:r>
              <a:rPr lang="nb-NO" dirty="0"/>
              <a:t>Klikk på: Lagre </a:t>
            </a:r>
          </a:p>
          <a:p>
            <a:pPr marL="685731" indent="-685731">
              <a:buClr>
                <a:schemeClr val="accent1">
                  <a:lumMod val="60000"/>
                  <a:lumOff val="40000"/>
                </a:schemeClr>
              </a:buClr>
              <a:buFont typeface="+mj-lt"/>
              <a:buAutoNum type="arabicPeriod"/>
            </a:pPr>
            <a:r>
              <a:rPr lang="nb-NO" dirty="0"/>
              <a:t>Klikk til </a:t>
            </a:r>
            <a:r>
              <a:rPr lang="nb-NO"/>
              <a:t>slutt på      Avslutt </a:t>
            </a:r>
            <a:r>
              <a:rPr lang="nb-NO" dirty="0"/>
              <a:t>og logg ut</a:t>
            </a:r>
          </a:p>
        </p:txBody>
      </p:sp>
      <p:sp>
        <p:nvSpPr>
          <p:cNvPr id="16" name="Bildeforklaring formet som en ellipse 15"/>
          <p:cNvSpPr/>
          <p:nvPr/>
        </p:nvSpPr>
        <p:spPr>
          <a:xfrm>
            <a:off x="13058203" y="4585517"/>
            <a:ext cx="2790064" cy="2796418"/>
          </a:xfrm>
          <a:prstGeom prst="wedgeEllipseCallout">
            <a:avLst>
              <a:gd name="adj1" fmla="val -70746"/>
              <a:gd name="adj2" fmla="val -6197"/>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Klikk på blyant for å endre</a:t>
            </a:r>
            <a:endParaRPr lang="nb-NO" sz="3200" dirty="0">
              <a:solidFill>
                <a:schemeClr val="tx1"/>
              </a:solidFill>
              <a:latin typeface="Arial" panose="020B0604020202020204" pitchFamily="34" charset="0"/>
              <a:cs typeface="Arial" panose="020B0604020202020204" pitchFamily="34" charset="0"/>
            </a:endParaRPr>
          </a:p>
        </p:txBody>
      </p:sp>
      <p:pic>
        <p:nvPicPr>
          <p:cNvPr id="6" name="Bilde 5">
            <a:extLst>
              <a:ext uri="{FF2B5EF4-FFF2-40B4-BE49-F238E27FC236}">
                <a16:creationId xmlns:a16="http://schemas.microsoft.com/office/drawing/2014/main" id="{885959B1-9063-486D-82F8-70769508F50C}"/>
              </a:ext>
            </a:extLst>
          </p:cNvPr>
          <p:cNvPicPr>
            <a:picLocks noChangeAspect="1"/>
          </p:cNvPicPr>
          <p:nvPr/>
        </p:nvPicPr>
        <p:blipFill>
          <a:blip r:embed="rId3"/>
          <a:stretch>
            <a:fillRect/>
          </a:stretch>
        </p:blipFill>
        <p:spPr>
          <a:xfrm>
            <a:off x="7414518" y="2287555"/>
            <a:ext cx="4696480" cy="6258798"/>
          </a:xfrm>
          <a:prstGeom prst="rect">
            <a:avLst/>
          </a:prstGeom>
          <a:ln w="28575">
            <a:solidFill>
              <a:schemeClr val="tx1"/>
            </a:solidFill>
          </a:ln>
        </p:spPr>
      </p:pic>
      <p:sp>
        <p:nvSpPr>
          <p:cNvPr id="11" name="Ellipse 10">
            <a:extLst>
              <a:ext uri="{FF2B5EF4-FFF2-40B4-BE49-F238E27FC236}">
                <a16:creationId xmlns:a16="http://schemas.microsoft.com/office/drawing/2014/main" id="{11F9571C-A3FD-4F4F-9050-5BD9B920327F}"/>
              </a:ext>
            </a:extLst>
          </p:cNvPr>
          <p:cNvSpPr/>
          <p:nvPr/>
        </p:nvSpPr>
        <p:spPr>
          <a:xfrm>
            <a:off x="11291078" y="4308075"/>
            <a:ext cx="639854" cy="5278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2" name="Ellipse 11">
            <a:extLst>
              <a:ext uri="{FF2B5EF4-FFF2-40B4-BE49-F238E27FC236}">
                <a16:creationId xmlns:a16="http://schemas.microsoft.com/office/drawing/2014/main" id="{523B72FF-99C0-4204-95BD-0E1B1BEADD4C}"/>
              </a:ext>
            </a:extLst>
          </p:cNvPr>
          <p:cNvSpPr/>
          <p:nvPr/>
        </p:nvSpPr>
        <p:spPr>
          <a:xfrm>
            <a:off x="11291078" y="5153029"/>
            <a:ext cx="639854" cy="5278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3" name="Ellipse 12">
            <a:extLst>
              <a:ext uri="{FF2B5EF4-FFF2-40B4-BE49-F238E27FC236}">
                <a16:creationId xmlns:a16="http://schemas.microsoft.com/office/drawing/2014/main" id="{FCA8586E-442C-4388-A3DE-6297BC57067F}"/>
              </a:ext>
            </a:extLst>
          </p:cNvPr>
          <p:cNvSpPr/>
          <p:nvPr/>
        </p:nvSpPr>
        <p:spPr>
          <a:xfrm>
            <a:off x="9296400" y="7724052"/>
            <a:ext cx="3124200" cy="82230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4083351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digdir_ppt_mal</Template>
  <TotalTime>4473</TotalTime>
  <Words>1603</Words>
  <Application>Microsoft Office PowerPoint</Application>
  <PresentationFormat>Egendefinert</PresentationFormat>
  <Paragraphs>165</Paragraphs>
  <Slides>14</Slides>
  <Notes>14</Notes>
  <HiddenSlides>0</HiddenSlides>
  <MMClips>0</MMClips>
  <ScaleCrop>false</ScaleCrop>
  <HeadingPairs>
    <vt:vector size="6" baseType="variant">
      <vt:variant>
        <vt:lpstr>Brukte skrifter</vt:lpstr>
      </vt:variant>
      <vt:variant>
        <vt:i4>2</vt:i4>
      </vt:variant>
      <vt:variant>
        <vt:lpstr>Tema</vt:lpstr>
      </vt:variant>
      <vt:variant>
        <vt:i4>3</vt:i4>
      </vt:variant>
      <vt:variant>
        <vt:lpstr>Lysbildetitler</vt:lpstr>
      </vt:variant>
      <vt:variant>
        <vt:i4>14</vt:i4>
      </vt:variant>
    </vt:vector>
  </HeadingPairs>
  <TitlesOfParts>
    <vt:vector size="19" baseType="lpstr">
      <vt:lpstr>Arial</vt:lpstr>
      <vt:lpstr>Calibri</vt:lpstr>
      <vt:lpstr>Digdir PPTmal</vt:lpstr>
      <vt:lpstr>Overgang Introslides - Med lyd</vt:lpstr>
      <vt:lpstr>Overgang Introslides - Uten lyd</vt:lpstr>
      <vt:lpstr>Lær å oppdatere  kontaktinformasjonen din i kontaktregisteret</vt:lpstr>
      <vt:lpstr>Hva er «kontakt- og reservasjonsregisteret»?</vt:lpstr>
      <vt:lpstr>Hva er «kontaktinformasjonen din»?</vt:lpstr>
      <vt:lpstr>Hvorfor kontakter stat og kommune deg?</vt:lpstr>
      <vt:lpstr>Du må ha riktig kontaktinformasjon</vt:lpstr>
      <vt:lpstr>Oppdater kontaktinformasjonen din</vt:lpstr>
      <vt:lpstr>   Klikk på «Oppdater kontaktinformasjonen din»  </vt:lpstr>
      <vt:lpstr>  Du kommer til ID-porten</vt:lpstr>
      <vt:lpstr>Her oppdaterer du kontaktinformasjonen din</vt:lpstr>
      <vt:lpstr>Skriv inn ditt eget mobilnummer</vt:lpstr>
      <vt:lpstr>Skriv inn e-post- adressen din</vt:lpstr>
      <vt:lpstr>«Du har oppdatert  kontaktinformasjonen»</vt:lpstr>
      <vt:lpstr>Du finner hjelp til innlogging på Norge.no</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Lær å oppdatere  kontaktinformasjonen din i kontaktregisteret</dc:title>
  <dc:creator>England, Norunn</dc:creator>
  <cp:lastModifiedBy>Myren, Helga Maj</cp:lastModifiedBy>
  <cp:revision>17</cp:revision>
  <dcterms:created xsi:type="dcterms:W3CDTF">2021-01-22T12:20:37Z</dcterms:created>
  <dcterms:modified xsi:type="dcterms:W3CDTF">2021-04-23T07:37:46Z</dcterms:modified>
</cp:coreProperties>
</file>