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263" r:id="rId3"/>
    <p:sldId id="264" r:id="rId4"/>
    <p:sldId id="267" r:id="rId5"/>
    <p:sldId id="268" r:id="rId6"/>
    <p:sldId id="269" r:id="rId7"/>
    <p:sldId id="270" r:id="rId8"/>
    <p:sldId id="271" r:id="rId9"/>
    <p:sldId id="278" r:id="rId10"/>
    <p:sldId id="266" r:id="rId11"/>
    <p:sldId id="277" r:id="rId12"/>
    <p:sldId id="272" r:id="rId13"/>
    <p:sldId id="279" r:id="rId14"/>
    <p:sldId id="273" r:id="rId15"/>
    <p:sldId id="274" r:id="rId16"/>
    <p:sldId id="280" r:id="rId17"/>
    <p:sldId id="265" r:id="rId18"/>
  </p:sldIdLst>
  <p:sldSz cx="12192000" cy="6858000"/>
  <p:notesSz cx="6858000" cy="9144000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01C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669" autoAdjust="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94593C-6694-4C4B-B1B6-F770E8042A5E}" type="datetime1">
              <a:rPr lang="nb-NO"/>
              <a:pPr/>
              <a:t>11.05.2017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4725FF5-C1AC-440A-8276-6E39B05C02B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373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DBB6389-89B6-40F8-AD6C-D6B18A062565}" type="datetime1">
              <a:rPr lang="nb-NO"/>
              <a:pPr/>
              <a:t>11.05.2017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B2D9F30-BE86-4E31-A4D2-52D65D10ADE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34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kurset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laga</a:t>
            </a:r>
            <a:r>
              <a:rPr lang="en-US" dirty="0"/>
              <a:t> for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vite</a:t>
            </a:r>
            <a:r>
              <a:rPr lang="en-US" baseline="0" dirty="0"/>
              <a:t> </a:t>
            </a:r>
            <a:r>
              <a:rPr lang="en-US" baseline="0" dirty="0" err="1"/>
              <a:t>korleis</a:t>
            </a:r>
            <a:r>
              <a:rPr lang="en-US" baseline="0" dirty="0"/>
              <a:t> </a:t>
            </a:r>
            <a:r>
              <a:rPr lang="en-US" baseline="0" dirty="0" err="1"/>
              <a:t>innlogging</a:t>
            </a:r>
            <a:r>
              <a:rPr lang="en-US" baseline="0" dirty="0"/>
              <a:t> </a:t>
            </a:r>
            <a:r>
              <a:rPr lang="en-US" baseline="0" dirty="0" err="1"/>
              <a:t>til</a:t>
            </a:r>
            <a:r>
              <a:rPr lang="en-US" baseline="0" dirty="0"/>
              <a:t> </a:t>
            </a:r>
            <a:r>
              <a:rPr lang="en-US" baseline="0" dirty="0" err="1"/>
              <a:t>offentlege</a:t>
            </a:r>
            <a:r>
              <a:rPr lang="en-US" baseline="0" dirty="0"/>
              <a:t> </a:t>
            </a:r>
            <a:r>
              <a:rPr lang="en-US" baseline="0" dirty="0" err="1"/>
              <a:t>tenester</a:t>
            </a:r>
            <a:r>
              <a:rPr lang="en-US" baseline="0" dirty="0"/>
              <a:t> med </a:t>
            </a:r>
            <a:r>
              <a:rPr lang="en-US" baseline="0" dirty="0" err="1"/>
              <a:t>BankID</a:t>
            </a:r>
            <a:r>
              <a:rPr lang="en-US" baseline="0" dirty="0"/>
              <a:t> </a:t>
            </a:r>
            <a:r>
              <a:rPr lang="en-US" baseline="0" dirty="0" err="1"/>
              <a:t>fungerer</a:t>
            </a:r>
            <a:r>
              <a:rPr lang="en-US" baseline="0" dirty="0"/>
              <a:t>.</a:t>
            </a:r>
          </a:p>
          <a:p>
            <a:pPr eaLnBrk="1" hangingPunct="1"/>
            <a:r>
              <a:rPr lang="en-US" baseline="0" dirty="0" err="1"/>
              <a:t>Ynskjer</a:t>
            </a:r>
            <a:r>
              <a:rPr lang="en-US" baseline="0" dirty="0"/>
              <a:t> de at </a:t>
            </a:r>
            <a:r>
              <a:rPr lang="en-US" baseline="0" dirty="0" err="1"/>
              <a:t>kurset</a:t>
            </a:r>
            <a:r>
              <a:rPr lang="en-US" baseline="0" dirty="0"/>
              <a:t> </a:t>
            </a:r>
            <a:r>
              <a:rPr lang="en-US" baseline="0" dirty="0" err="1"/>
              <a:t>skal</a:t>
            </a:r>
            <a:r>
              <a:rPr lang="en-US" baseline="0" dirty="0"/>
              <a:t> </a:t>
            </a:r>
            <a:r>
              <a:rPr lang="en-US" baseline="0" dirty="0" err="1"/>
              <a:t>vere</a:t>
            </a:r>
            <a:r>
              <a:rPr lang="en-US" baseline="0" dirty="0"/>
              <a:t> </a:t>
            </a:r>
            <a:r>
              <a:rPr lang="en-US" baseline="0" dirty="0" err="1"/>
              <a:t>eit</a:t>
            </a:r>
            <a:r>
              <a:rPr lang="en-US" baseline="0" dirty="0"/>
              <a:t> </a:t>
            </a:r>
            <a:r>
              <a:rPr lang="en-US" baseline="0" dirty="0" err="1"/>
              <a:t>praktisk</a:t>
            </a:r>
            <a:r>
              <a:rPr lang="en-US" baseline="0" dirty="0"/>
              <a:t> </a:t>
            </a:r>
            <a:r>
              <a:rPr lang="en-US" baseline="0" dirty="0" err="1"/>
              <a:t>kurs</a:t>
            </a:r>
            <a:r>
              <a:rPr lang="en-US" baseline="0" dirty="0"/>
              <a:t> </a:t>
            </a:r>
            <a:r>
              <a:rPr lang="en-US" baseline="0" dirty="0" err="1"/>
              <a:t>i</a:t>
            </a:r>
            <a:r>
              <a:rPr lang="en-US" baseline="0" dirty="0"/>
              <a:t> </a:t>
            </a:r>
            <a:r>
              <a:rPr lang="en-US" baseline="0" dirty="0" err="1"/>
              <a:t>innlogging</a:t>
            </a:r>
            <a:r>
              <a:rPr lang="en-US" baseline="0" dirty="0"/>
              <a:t> </a:t>
            </a:r>
            <a:r>
              <a:rPr lang="en-US" baseline="0" dirty="0" err="1"/>
              <a:t>til</a:t>
            </a:r>
            <a:r>
              <a:rPr lang="en-US" baseline="0" dirty="0"/>
              <a:t> </a:t>
            </a:r>
            <a:r>
              <a:rPr lang="en-US" baseline="0" dirty="0" err="1"/>
              <a:t>offentlege</a:t>
            </a:r>
            <a:r>
              <a:rPr lang="en-US" baseline="0" dirty="0"/>
              <a:t> </a:t>
            </a:r>
            <a:r>
              <a:rPr lang="en-US" baseline="0" dirty="0" err="1"/>
              <a:t>tenester</a:t>
            </a:r>
            <a:r>
              <a:rPr lang="en-US" baseline="0" dirty="0"/>
              <a:t>, </a:t>
            </a:r>
            <a:r>
              <a:rPr lang="en-US" baseline="0" dirty="0" err="1"/>
              <a:t>må</a:t>
            </a:r>
            <a:r>
              <a:rPr lang="en-US" baseline="0" dirty="0"/>
              <a:t> </a:t>
            </a:r>
            <a:r>
              <a:rPr lang="en-US" baseline="0" dirty="0" err="1"/>
              <a:t>deltakarane</a:t>
            </a:r>
            <a:r>
              <a:rPr lang="en-US" baseline="0" dirty="0"/>
              <a:t> ha </a:t>
            </a:r>
            <a:r>
              <a:rPr lang="en-US" baseline="0" dirty="0" err="1"/>
              <a:t>skaffa</a:t>
            </a:r>
            <a:r>
              <a:rPr lang="en-US" baseline="0" dirty="0"/>
              <a:t> </a:t>
            </a:r>
            <a:r>
              <a:rPr lang="en-US" baseline="0" dirty="0" err="1"/>
              <a:t>seg</a:t>
            </a:r>
            <a:r>
              <a:rPr lang="en-US" baseline="0" dirty="0"/>
              <a:t> </a:t>
            </a:r>
            <a:r>
              <a:rPr lang="en-US" baseline="0" dirty="0" err="1"/>
              <a:t>BankID</a:t>
            </a:r>
            <a:r>
              <a:rPr lang="en-US" baseline="0" dirty="0"/>
              <a:t> </a:t>
            </a:r>
            <a:r>
              <a:rPr lang="en-US" baseline="0" dirty="0" err="1"/>
              <a:t>frå</a:t>
            </a:r>
            <a:r>
              <a:rPr lang="en-US" baseline="0" dirty="0"/>
              <a:t> </a:t>
            </a:r>
            <a:r>
              <a:rPr lang="en-US" baseline="0" dirty="0" err="1"/>
              <a:t>banken</a:t>
            </a:r>
            <a:r>
              <a:rPr lang="en-US" baseline="0" dirty="0"/>
              <a:t> sin </a:t>
            </a:r>
            <a:r>
              <a:rPr lang="en-US" baseline="0" dirty="0" err="1"/>
              <a:t>før</a:t>
            </a:r>
            <a:r>
              <a:rPr lang="en-US" baseline="0" dirty="0"/>
              <a:t> </a:t>
            </a:r>
            <a:r>
              <a:rPr lang="en-US" baseline="0" dirty="0" err="1"/>
              <a:t>kurset</a:t>
            </a:r>
            <a:r>
              <a:rPr lang="en-US" baseline="0" dirty="0"/>
              <a:t>.</a:t>
            </a:r>
          </a:p>
          <a:p>
            <a:pPr eaLnBrk="1" hangingPunct="1"/>
            <a:endParaRPr lang="en-US" dirty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«</a:t>
            </a: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</a:t>
            </a:r>
            <a:r>
              <a:rPr lang="nb-NO" b="1" i="1" baseline="0" dirty="0"/>
              <a:t>» </a:t>
            </a:r>
            <a:r>
              <a:rPr lang="en-US" i="0" dirty="0"/>
              <a:t>Denne</a:t>
            </a:r>
            <a:r>
              <a:rPr lang="en-US" i="0" baseline="0" dirty="0"/>
              <a:t> </a:t>
            </a:r>
            <a:r>
              <a:rPr lang="en-US" i="0" baseline="0" dirty="0" err="1"/>
              <a:t>informasjonen</a:t>
            </a:r>
            <a:r>
              <a:rPr lang="en-US" i="0" baseline="0" dirty="0"/>
              <a:t> </a:t>
            </a:r>
            <a:r>
              <a:rPr lang="en-US" i="0" baseline="0" dirty="0" err="1"/>
              <a:t>skal</a:t>
            </a:r>
            <a:r>
              <a:rPr lang="en-US" i="0" baseline="0" dirty="0"/>
              <a:t> </a:t>
            </a:r>
            <a:r>
              <a:rPr lang="en-US" i="0" baseline="0" dirty="0" err="1"/>
              <a:t>læraren</a:t>
            </a:r>
            <a:r>
              <a:rPr lang="en-US" i="0" baseline="0" dirty="0"/>
              <a:t> </a:t>
            </a:r>
            <a:r>
              <a:rPr lang="en-US" i="0" baseline="0" dirty="0" err="1"/>
              <a:t>bruke</a:t>
            </a:r>
            <a:r>
              <a:rPr lang="en-US" i="0" baseline="0" dirty="0"/>
              <a:t> for å </a:t>
            </a:r>
            <a:r>
              <a:rPr lang="en-US" i="0" baseline="0" dirty="0" err="1"/>
              <a:t>tydeleggjere</a:t>
            </a:r>
            <a:r>
              <a:rPr lang="en-US" i="0" baseline="0" dirty="0"/>
              <a:t> </a:t>
            </a:r>
            <a:r>
              <a:rPr lang="en-US" i="0" baseline="0" dirty="0" err="1"/>
              <a:t>informasjonen</a:t>
            </a:r>
            <a:r>
              <a:rPr lang="en-US" i="0" baseline="0" dirty="0"/>
              <a:t> </a:t>
            </a:r>
            <a:r>
              <a:rPr lang="en-US" i="0" baseline="0" dirty="0" err="1"/>
              <a:t>i</a:t>
            </a:r>
            <a:r>
              <a:rPr lang="en-US" i="0" baseline="0" dirty="0"/>
              <a:t> </a:t>
            </a:r>
            <a:r>
              <a:rPr lang="en-US" i="0" baseline="0" dirty="0" err="1"/>
              <a:t>lysbilda</a:t>
            </a:r>
            <a:r>
              <a:rPr lang="en-US" i="0" baseline="0" dirty="0"/>
              <a:t>.</a:t>
            </a:r>
            <a:endParaRPr lang="en-US" i="1" dirty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/>
              <a:t>«</a:t>
            </a: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:» </a:t>
            </a:r>
            <a:r>
              <a:rPr lang="en-US" i="0" dirty="0" err="1"/>
              <a:t>Dette</a:t>
            </a:r>
            <a:r>
              <a:rPr lang="en-US" i="0" baseline="0" dirty="0"/>
              <a:t> </a:t>
            </a:r>
            <a:r>
              <a:rPr lang="en-US" i="0" baseline="0" dirty="0" err="1"/>
              <a:t>er</a:t>
            </a:r>
            <a:r>
              <a:rPr lang="en-US" i="0" baseline="0" dirty="0"/>
              <a:t> KUN </a:t>
            </a:r>
            <a:r>
              <a:rPr lang="en-US" i="0" baseline="0" dirty="0" err="1"/>
              <a:t>bakgrunnsinformasjon</a:t>
            </a:r>
            <a:r>
              <a:rPr lang="en-US" i="0" baseline="0" dirty="0"/>
              <a:t> </a:t>
            </a:r>
            <a:r>
              <a:rPr lang="en-US" i="0" baseline="0" dirty="0" err="1"/>
              <a:t>til</a:t>
            </a:r>
            <a:r>
              <a:rPr lang="en-US" i="0" baseline="0" dirty="0"/>
              <a:t> </a:t>
            </a:r>
            <a:r>
              <a:rPr lang="en-US" i="0" baseline="0" dirty="0" err="1"/>
              <a:t>læraren</a:t>
            </a:r>
            <a:r>
              <a:rPr lang="en-US" i="0" baseline="0" dirty="0"/>
              <a:t>, </a:t>
            </a:r>
            <a:r>
              <a:rPr lang="en-US" i="0" baseline="0" dirty="0" err="1"/>
              <a:t>dersom</a:t>
            </a:r>
            <a:r>
              <a:rPr lang="en-US" i="0" baseline="0" dirty="0"/>
              <a:t> </a:t>
            </a:r>
            <a:r>
              <a:rPr lang="en-US" i="0" baseline="0" dirty="0" err="1"/>
              <a:t>det</a:t>
            </a:r>
            <a:r>
              <a:rPr lang="en-US" i="0" baseline="0" dirty="0"/>
              <a:t> </a:t>
            </a:r>
            <a:r>
              <a:rPr lang="en-US" i="0" baseline="0" dirty="0" err="1"/>
              <a:t>kjem</a:t>
            </a:r>
            <a:r>
              <a:rPr lang="en-US" i="0" baseline="0" dirty="0"/>
              <a:t> </a:t>
            </a:r>
            <a:r>
              <a:rPr lang="en-US" i="0" baseline="0" dirty="0" err="1"/>
              <a:t>spørsmål</a:t>
            </a:r>
            <a:r>
              <a:rPr lang="en-US" i="0" baseline="0" dirty="0"/>
              <a:t>, </a:t>
            </a:r>
            <a:r>
              <a:rPr lang="en-US" i="0" baseline="0" dirty="0" err="1"/>
              <a:t>og</a:t>
            </a:r>
            <a:r>
              <a:rPr lang="en-US" i="0" baseline="0" dirty="0"/>
              <a:t> for at </a:t>
            </a:r>
            <a:r>
              <a:rPr lang="en-US" i="0" baseline="0" dirty="0" err="1"/>
              <a:t>lærar</a:t>
            </a:r>
            <a:r>
              <a:rPr lang="en-US" i="0" baseline="0" dirty="0"/>
              <a:t> </a:t>
            </a:r>
            <a:r>
              <a:rPr lang="en-US" i="0" baseline="0" dirty="0" err="1"/>
              <a:t>skal</a:t>
            </a:r>
            <a:r>
              <a:rPr lang="en-US" i="0" baseline="0" dirty="0"/>
              <a:t> ha </a:t>
            </a:r>
            <a:r>
              <a:rPr lang="en-US" i="0" baseline="0" dirty="0" err="1"/>
              <a:t>noko</a:t>
            </a:r>
            <a:r>
              <a:rPr lang="en-US" i="0" baseline="0" dirty="0"/>
              <a:t> </a:t>
            </a:r>
            <a:r>
              <a:rPr lang="en-US" i="0" baseline="0" dirty="0" err="1"/>
              <a:t>meir</a:t>
            </a:r>
            <a:r>
              <a:rPr lang="en-US" i="0" baseline="0" dirty="0"/>
              <a:t> </a:t>
            </a:r>
            <a:r>
              <a:rPr lang="en-US" i="0" baseline="0" dirty="0" err="1"/>
              <a:t>kjennskap</a:t>
            </a:r>
            <a:r>
              <a:rPr lang="en-US" i="0" baseline="0" dirty="0"/>
              <a:t> </a:t>
            </a:r>
            <a:r>
              <a:rPr lang="en-US" i="0" baseline="0" dirty="0" err="1"/>
              <a:t>til</a:t>
            </a:r>
            <a:r>
              <a:rPr lang="en-US" i="0" baseline="0" dirty="0"/>
              <a:t> </a:t>
            </a:r>
            <a:r>
              <a:rPr lang="en-US" i="0" baseline="0" dirty="0" err="1"/>
              <a:t>BankID</a:t>
            </a:r>
            <a:r>
              <a:rPr lang="en-US" i="0" baseline="0" dirty="0"/>
              <a:t>. </a:t>
            </a:r>
            <a:endParaRPr lang="nb-NO" i="1" baseline="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09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Skriv inn heile fødselsnummeret ditt på 11 siffer, </a:t>
            </a:r>
            <a:r>
              <a:rPr lang="nb-NO" i="0" baseline="0" dirty="0" err="1"/>
              <a:t>utan</a:t>
            </a:r>
            <a:r>
              <a:rPr lang="nb-NO" i="0" baseline="0" dirty="0"/>
              <a:t> mellomrom.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Trykk på pila eller trykk på </a:t>
            </a:r>
            <a:r>
              <a:rPr lang="nb-NO" i="0" baseline="0" dirty="0" err="1"/>
              <a:t>enterknappen</a:t>
            </a:r>
            <a:r>
              <a:rPr lang="nb-NO" i="0" baseline="0" dirty="0"/>
              <a:t> på tastaturet ditt.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r>
              <a:rPr lang="nb-NO" dirty="0"/>
              <a:t>Har du D-nummer må</a:t>
            </a:r>
            <a:r>
              <a:rPr lang="nb-NO" baseline="0" dirty="0"/>
              <a:t> du skrive D-nummeret ditt.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903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Trykk på kodebrikka di. Du får opp </a:t>
            </a:r>
            <a:r>
              <a:rPr lang="nb-NO" i="0" baseline="0" dirty="0" err="1"/>
              <a:t>ein</a:t>
            </a:r>
            <a:r>
              <a:rPr lang="nb-NO" i="0" baseline="0" dirty="0"/>
              <a:t> </a:t>
            </a:r>
            <a:r>
              <a:rPr lang="nb-NO" i="0" baseline="0" dirty="0" err="1"/>
              <a:t>eingongskode</a:t>
            </a:r>
            <a:r>
              <a:rPr lang="nb-NO" i="0" baseline="0" dirty="0"/>
              <a:t> som du må skrive inn.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Trykk på pila eller trykk på </a:t>
            </a:r>
            <a:r>
              <a:rPr lang="nb-NO" i="0" baseline="0" dirty="0" err="1"/>
              <a:t>enterknappen</a:t>
            </a:r>
            <a:r>
              <a:rPr lang="nb-NO" i="0" baseline="0" dirty="0"/>
              <a:t> på tastaturet ditt.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err="1"/>
              <a:t>Får</a:t>
            </a:r>
            <a:r>
              <a:rPr lang="en-US" i="0" baseline="0" dirty="0"/>
              <a:t> du </a:t>
            </a:r>
            <a:r>
              <a:rPr lang="en-US" i="0" baseline="0" dirty="0" err="1"/>
              <a:t>feilmeldinga</a:t>
            </a:r>
            <a:r>
              <a:rPr lang="en-US" i="0" baseline="0" dirty="0"/>
              <a:t>: “</a:t>
            </a:r>
            <a:r>
              <a:rPr lang="en-US" i="0" baseline="0" dirty="0" err="1"/>
              <a:t>Feil</a:t>
            </a:r>
            <a:r>
              <a:rPr lang="en-US" i="0" baseline="0" dirty="0"/>
              <a:t> data </a:t>
            </a:r>
            <a:r>
              <a:rPr lang="en-US" i="0" baseline="0" dirty="0" err="1"/>
              <a:t>tastet</a:t>
            </a:r>
            <a:r>
              <a:rPr lang="en-US" i="0" baseline="0" dirty="0"/>
              <a:t> inn”, </a:t>
            </a:r>
            <a:r>
              <a:rPr lang="en-US" i="0" baseline="0" dirty="0" err="1"/>
              <a:t>må</a:t>
            </a:r>
            <a:r>
              <a:rPr lang="en-US" i="0" baseline="0" dirty="0"/>
              <a:t> du </a:t>
            </a:r>
            <a:r>
              <a:rPr lang="en-US" i="0" baseline="0" dirty="0" err="1"/>
              <a:t>kontakte</a:t>
            </a:r>
            <a:r>
              <a:rPr lang="en-US" i="0" baseline="0" dirty="0"/>
              <a:t> </a:t>
            </a:r>
            <a:r>
              <a:rPr lang="en-US" i="0" baseline="0" dirty="0" err="1"/>
              <a:t>banken</a:t>
            </a:r>
            <a:r>
              <a:rPr lang="en-US" i="0" baseline="0" dirty="0"/>
              <a:t> </a:t>
            </a:r>
            <a:r>
              <a:rPr lang="en-US" i="0" baseline="0" dirty="0" err="1"/>
              <a:t>og</a:t>
            </a:r>
            <a:r>
              <a:rPr lang="en-US" i="0" baseline="0" dirty="0"/>
              <a:t> be </a:t>
            </a:r>
            <a:r>
              <a:rPr lang="en-US" i="0" baseline="0" dirty="0" err="1"/>
              <a:t>dei</a:t>
            </a:r>
            <a:r>
              <a:rPr lang="en-US" i="0" baseline="0" dirty="0"/>
              <a:t> </a:t>
            </a:r>
            <a:r>
              <a:rPr lang="en-US" i="0" baseline="0" dirty="0" err="1"/>
              <a:t>opne</a:t>
            </a:r>
            <a:r>
              <a:rPr lang="en-US" i="0" baseline="0" dirty="0"/>
              <a:t> </a:t>
            </a:r>
            <a:r>
              <a:rPr lang="en-US" i="0" baseline="0" dirty="0" err="1"/>
              <a:t>kodebrikka</a:t>
            </a:r>
            <a:r>
              <a:rPr lang="en-US" i="0" baseline="0" dirty="0"/>
              <a:t> for </a:t>
            </a:r>
            <a:r>
              <a:rPr lang="en-US" i="0" baseline="0" dirty="0" err="1"/>
              <a:t>BankID</a:t>
            </a:r>
            <a:r>
              <a:rPr lang="en-US" i="0" baseline="0" dirty="0"/>
              <a:t>. Du </a:t>
            </a:r>
            <a:r>
              <a:rPr lang="en-US" i="0" baseline="0" dirty="0" err="1"/>
              <a:t>kan</a:t>
            </a:r>
            <a:r>
              <a:rPr lang="en-US" i="0" baseline="0" dirty="0"/>
              <a:t> </a:t>
            </a:r>
            <a:r>
              <a:rPr lang="en-US" i="0" baseline="0" dirty="0" err="1"/>
              <a:t>sjølv</a:t>
            </a:r>
            <a:r>
              <a:rPr lang="en-US" i="0" baseline="0" dirty="0"/>
              <a:t> </a:t>
            </a:r>
            <a:r>
              <a:rPr lang="en-US" i="0" baseline="0" dirty="0" err="1"/>
              <a:t>opne</a:t>
            </a:r>
            <a:r>
              <a:rPr lang="en-US" i="0" baseline="0" dirty="0"/>
              <a:t> </a:t>
            </a:r>
            <a:r>
              <a:rPr lang="en-US" i="0" baseline="0" dirty="0" err="1"/>
              <a:t>kodebrikka</a:t>
            </a:r>
            <a:r>
              <a:rPr lang="en-US" i="0" baseline="0" dirty="0"/>
              <a:t> for </a:t>
            </a:r>
            <a:r>
              <a:rPr lang="en-US" i="0" baseline="0" dirty="0" err="1"/>
              <a:t>BankID</a:t>
            </a:r>
            <a:r>
              <a:rPr lang="en-US" i="0" baseline="0" dirty="0"/>
              <a:t> </a:t>
            </a:r>
            <a:r>
              <a:rPr lang="en-US" i="0" baseline="0" dirty="0" err="1"/>
              <a:t>i</a:t>
            </a:r>
            <a:r>
              <a:rPr lang="en-US" i="0" baseline="0" dirty="0"/>
              <a:t> </a:t>
            </a:r>
            <a:r>
              <a:rPr lang="en-US" i="0" baseline="0" dirty="0" err="1"/>
              <a:t>nettbanken</a:t>
            </a:r>
            <a:r>
              <a:rPr lang="en-US" i="0" baseline="0" dirty="0"/>
              <a:t> din.</a:t>
            </a:r>
            <a:endParaRPr lang="en-US" i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1008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Skriv inn passordet du har laga for kodebrikka di.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Trykk på pila eller trykk på </a:t>
            </a:r>
            <a:r>
              <a:rPr lang="nb-NO" i="0" baseline="0" dirty="0" err="1"/>
              <a:t>enterknappen</a:t>
            </a:r>
            <a:r>
              <a:rPr lang="nb-NO" i="0" baseline="0" dirty="0"/>
              <a:t> på tastaturet ditt.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Brukar du nettbank, blir du van med bruk at kodebrikke og passord.</a:t>
            </a:r>
            <a:r>
              <a:rPr lang="nb-NO" baseline="0" dirty="0"/>
              <a:t> D</a:t>
            </a:r>
            <a:r>
              <a:rPr lang="nb-NO" dirty="0"/>
              <a:t>ei fleste </a:t>
            </a:r>
            <a:r>
              <a:rPr lang="nb-NO" dirty="0" err="1"/>
              <a:t>nettbankane</a:t>
            </a:r>
            <a:r>
              <a:rPr lang="nb-NO" dirty="0"/>
              <a:t> har same </a:t>
            </a:r>
            <a:r>
              <a:rPr lang="nb-NO" dirty="0" err="1"/>
              <a:t>tasteoperasjonane</a:t>
            </a:r>
            <a:r>
              <a:rPr lang="nb-NO" dirty="0"/>
              <a:t>, som</a:t>
            </a:r>
            <a:r>
              <a:rPr lang="nb-NO" baseline="0" dirty="0"/>
              <a:t> når du </a:t>
            </a:r>
            <a:r>
              <a:rPr lang="nb-NO" baseline="0" dirty="0" err="1"/>
              <a:t>loggar</a:t>
            </a:r>
            <a:r>
              <a:rPr lang="nb-NO" baseline="0" dirty="0"/>
              <a:t> med </a:t>
            </a:r>
            <a:r>
              <a:rPr lang="nb-NO" dirty="0" err="1"/>
              <a:t>BankID</a:t>
            </a:r>
            <a:r>
              <a:rPr lang="nb-NO" baseline="0" dirty="0"/>
              <a:t>.</a:t>
            </a:r>
            <a:endParaRPr lang="nb-NO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Tastar</a:t>
            </a:r>
            <a:r>
              <a:rPr lang="nb-NO" baseline="0" dirty="0"/>
              <a:t> du feil passord </a:t>
            </a:r>
            <a:r>
              <a:rPr lang="nb-NO" baseline="0" dirty="0" err="1"/>
              <a:t>fleire</a:t>
            </a:r>
            <a:r>
              <a:rPr lang="nb-NO" baseline="0" dirty="0"/>
              <a:t> gonger og blir sperra, må du kontakte banken din.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01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Når du har logga inn til NAV sine </a:t>
            </a:r>
            <a:r>
              <a:rPr lang="nb-NO" i="0" baseline="0" dirty="0" err="1"/>
              <a:t>tenester</a:t>
            </a:r>
            <a:r>
              <a:rPr lang="nb-NO" i="0" baseline="0" dirty="0"/>
              <a:t>, vil </a:t>
            </a:r>
            <a:r>
              <a:rPr lang="nb-NO" i="0" baseline="0" dirty="0" err="1"/>
              <a:t>namnet</a:t>
            </a:r>
            <a:r>
              <a:rPr lang="nb-NO" i="0" baseline="0" dirty="0"/>
              <a:t> ditt komme fram.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kan finne informasjon om deg </a:t>
            </a:r>
            <a:r>
              <a:rPr lang="nb-NO" i="0" baseline="0" dirty="0" err="1"/>
              <a:t>sjølv</a:t>
            </a:r>
            <a:r>
              <a:rPr lang="nb-NO" i="0" baseline="0" dirty="0"/>
              <a:t>, endre </a:t>
            </a:r>
            <a:r>
              <a:rPr lang="nb-NO" i="0" baseline="0" dirty="0" err="1"/>
              <a:t>opplysningar</a:t>
            </a:r>
            <a:r>
              <a:rPr lang="nb-NO" i="0" baseline="0" dirty="0"/>
              <a:t> eller sende inn skjema som du finn her.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r>
              <a:rPr lang="nb-NO" dirty="0"/>
              <a:t>Dersom du registrerer</a:t>
            </a:r>
            <a:r>
              <a:rPr lang="nb-NO" baseline="0" dirty="0"/>
              <a:t> deg som </a:t>
            </a:r>
            <a:r>
              <a:rPr lang="nb-NO" baseline="0" dirty="0" err="1"/>
              <a:t>arbeidssøkar</a:t>
            </a:r>
            <a:r>
              <a:rPr lang="nb-NO" baseline="0" dirty="0"/>
              <a:t> hjå NAV når du har logga inn, veit NAV at det er du som </a:t>
            </a:r>
            <a:r>
              <a:rPr lang="nb-NO" baseline="0" dirty="0" err="1"/>
              <a:t>registrerar</a:t>
            </a:r>
            <a:r>
              <a:rPr lang="nb-NO" baseline="0" dirty="0"/>
              <a:t> deg.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457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Noreg.no har samla mange </a:t>
            </a:r>
            <a:r>
              <a:rPr lang="nb-NO" i="0" baseline="0" dirty="0" err="1"/>
              <a:t>tenester</a:t>
            </a:r>
            <a:r>
              <a:rPr lang="nb-NO" i="0" baseline="0" dirty="0"/>
              <a:t> </a:t>
            </a:r>
            <a:r>
              <a:rPr lang="nb-NO" i="0" baseline="0" dirty="0" err="1"/>
              <a:t>frå</a:t>
            </a:r>
            <a:r>
              <a:rPr lang="nb-NO" i="0" baseline="0" dirty="0"/>
              <a:t> stat og kommune som du kan logge inn til.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kan leite opp ei konkret </a:t>
            </a:r>
            <a:r>
              <a:rPr lang="nb-NO" i="0" baseline="0" dirty="0" err="1"/>
              <a:t>teneste</a:t>
            </a:r>
            <a:r>
              <a:rPr lang="nb-NO" i="0" baseline="0" dirty="0"/>
              <a:t>, du kan finne ei </a:t>
            </a:r>
            <a:r>
              <a:rPr lang="nb-NO" i="0" baseline="0" dirty="0" err="1"/>
              <a:t>teneste</a:t>
            </a:r>
            <a:r>
              <a:rPr lang="nb-NO" i="0" baseline="0" dirty="0"/>
              <a:t> ut </a:t>
            </a:r>
            <a:r>
              <a:rPr lang="nb-NO" i="0" baseline="0" dirty="0" err="1"/>
              <a:t>frå</a:t>
            </a:r>
            <a:r>
              <a:rPr lang="nb-NO" i="0" baseline="0" dirty="0"/>
              <a:t> livssituasjonen du er i, og du kan søke etter </a:t>
            </a:r>
            <a:r>
              <a:rPr lang="nb-NO" i="0" baseline="0" dirty="0" err="1"/>
              <a:t>tenester</a:t>
            </a:r>
            <a:r>
              <a:rPr lang="nb-NO" i="0" baseline="0" dirty="0"/>
              <a:t> på Noreg.no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r>
              <a:rPr lang="nb-NO" dirty="0"/>
              <a:t>På Noreg.no kan du logge inn og endre kontaktinformasjonen din som </a:t>
            </a:r>
            <a:r>
              <a:rPr lang="nb-NO" dirty="0" err="1"/>
              <a:t>statlege</a:t>
            </a:r>
            <a:r>
              <a:rPr lang="nb-NO" dirty="0"/>
              <a:t> og kommunale </a:t>
            </a:r>
            <a:r>
              <a:rPr lang="nb-NO" dirty="0" err="1"/>
              <a:t>verksemder</a:t>
            </a:r>
            <a:r>
              <a:rPr lang="nb-NO" dirty="0"/>
              <a:t> kan nå deg på. Du finn og informasjon om digital postkasse.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984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Treng du hjelp til innlogging kan du finne hjelp </a:t>
            </a:r>
            <a:r>
              <a:rPr lang="nb-NO" i="0" baseline="0" dirty="0" err="1"/>
              <a:t>frå</a:t>
            </a:r>
            <a:r>
              <a:rPr lang="nb-NO" i="0" baseline="0" dirty="0"/>
              <a:t> nettsida til Noreg.no.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Du kan lese </a:t>
            </a:r>
            <a:r>
              <a:rPr lang="nb-NO" i="0" baseline="0" dirty="0" err="1"/>
              <a:t>sjølv</a:t>
            </a:r>
            <a:r>
              <a:rPr lang="nb-NO" i="0" baseline="0" dirty="0"/>
              <a:t> på hjelpesidene, sende epost eller </a:t>
            </a:r>
            <a:r>
              <a:rPr lang="nb-NO" i="0" baseline="0" dirty="0" err="1"/>
              <a:t>opne</a:t>
            </a:r>
            <a:r>
              <a:rPr lang="nb-NO" i="0" baseline="0" dirty="0"/>
              <a:t> </a:t>
            </a:r>
            <a:r>
              <a:rPr lang="nb-NO" i="0" baseline="0" dirty="0" err="1"/>
              <a:t>ein</a:t>
            </a:r>
            <a:r>
              <a:rPr lang="nb-NO" i="0" baseline="0" dirty="0"/>
              <a:t> nettprat med brukerstøtte </a:t>
            </a:r>
            <a:r>
              <a:rPr lang="nb-NO" i="0" baseline="0" dirty="0" err="1"/>
              <a:t>frå</a:t>
            </a:r>
            <a:r>
              <a:rPr lang="nb-NO" i="0" baseline="0" dirty="0"/>
              <a:t> hjelpesidene. Du kan ringe </a:t>
            </a:r>
            <a:r>
              <a:rPr lang="nb-NO" i="0" baseline="0" dirty="0" err="1"/>
              <a:t>brukarstøtte</a:t>
            </a:r>
            <a:r>
              <a:rPr lang="nb-NO" i="0" baseline="0" dirty="0"/>
              <a:t> i </a:t>
            </a:r>
            <a:r>
              <a:rPr lang="nb-NO" i="0" baseline="0" dirty="0" err="1"/>
              <a:t>opningstida</a:t>
            </a:r>
            <a:r>
              <a:rPr lang="nb-NO" i="0" baseline="0" dirty="0"/>
              <a:t>, 08.00 – 15.30.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r>
              <a:rPr lang="nb-NO" dirty="0"/>
              <a:t>På</a:t>
            </a:r>
            <a:r>
              <a:rPr lang="nb-NO" baseline="0" dirty="0"/>
              <a:t> hjelpesidene er det spørsmål og svar om alle elektronisk ID-ane. </a:t>
            </a:r>
          </a:p>
          <a:p>
            <a:r>
              <a:rPr lang="nb-NO" baseline="0" dirty="0" err="1"/>
              <a:t>Brukarstøtte</a:t>
            </a:r>
            <a:r>
              <a:rPr lang="nb-NO" baseline="0" dirty="0"/>
              <a:t> kan </a:t>
            </a:r>
            <a:r>
              <a:rPr lang="nb-NO" baseline="0" dirty="0" err="1"/>
              <a:t>ikkje</a:t>
            </a:r>
            <a:r>
              <a:rPr lang="nb-NO" baseline="0" dirty="0"/>
              <a:t> svare på alt, men kan vise deg </a:t>
            </a:r>
            <a:r>
              <a:rPr lang="nb-NO" baseline="0" dirty="0" err="1"/>
              <a:t>vidare</a:t>
            </a:r>
            <a:r>
              <a:rPr lang="nb-NO" baseline="0" dirty="0"/>
              <a:t> til rett instans.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006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pPr eaLnBrk="1" hangingPunct="1"/>
            <a:r>
              <a:rPr lang="en-US" dirty="0" err="1"/>
              <a:t>Difi</a:t>
            </a:r>
            <a:r>
              <a:rPr lang="en-US" dirty="0"/>
              <a:t> </a:t>
            </a:r>
            <a:r>
              <a:rPr lang="en-US" dirty="0" err="1"/>
              <a:t>håpar</a:t>
            </a:r>
            <a:r>
              <a:rPr lang="en-US" dirty="0"/>
              <a:t> </a:t>
            </a:r>
            <a:r>
              <a:rPr lang="en-US" dirty="0" err="1"/>
              <a:t>opplæringa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nyttig</a:t>
            </a:r>
            <a:r>
              <a:rPr lang="en-US" dirty="0"/>
              <a:t>. Vi </a:t>
            </a:r>
            <a:r>
              <a:rPr lang="en-US" dirty="0" err="1"/>
              <a:t>blir</a:t>
            </a:r>
            <a:r>
              <a:rPr lang="en-US" dirty="0"/>
              <a:t> glad </a:t>
            </a:r>
            <a:r>
              <a:rPr lang="en-US" dirty="0" err="1"/>
              <a:t>dersom</a:t>
            </a:r>
            <a:r>
              <a:rPr lang="en-US" dirty="0"/>
              <a:t> du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kommentarar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om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noko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gjerast</a:t>
            </a:r>
            <a:r>
              <a:rPr lang="en-US" dirty="0"/>
              <a:t> </a:t>
            </a:r>
            <a:r>
              <a:rPr lang="en-US" dirty="0" err="1"/>
              <a:t>betre</a:t>
            </a:r>
            <a:r>
              <a:rPr lang="en-US" dirty="0"/>
              <a:t>. </a:t>
            </a:r>
          </a:p>
          <a:p>
            <a:pPr eaLnBrk="1" hangingPunct="1"/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nokre</a:t>
            </a:r>
            <a:r>
              <a:rPr lang="en-US" dirty="0"/>
              <a:t> </a:t>
            </a:r>
            <a:r>
              <a:rPr lang="en-US" dirty="0" err="1"/>
              <a:t>lysark</a:t>
            </a:r>
            <a:r>
              <a:rPr lang="en-US" dirty="0"/>
              <a:t> </a:t>
            </a:r>
            <a:r>
              <a:rPr lang="en-US" dirty="0" err="1"/>
              <a:t>utydelege</a:t>
            </a:r>
            <a:r>
              <a:rPr lang="en-US" baseline="0" dirty="0"/>
              <a:t>, </a:t>
            </a:r>
            <a:r>
              <a:rPr lang="en-US" baseline="0" dirty="0" err="1"/>
              <a:t>uforståelege</a:t>
            </a:r>
            <a:r>
              <a:rPr lang="en-US" baseline="0" dirty="0"/>
              <a:t> </a:t>
            </a:r>
            <a:r>
              <a:rPr lang="en-US" baseline="0" dirty="0" err="1"/>
              <a:t>eller</a:t>
            </a:r>
            <a:r>
              <a:rPr lang="en-US" baseline="0" dirty="0"/>
              <a:t> </a:t>
            </a:r>
            <a:r>
              <a:rPr lang="en-US" baseline="0" dirty="0" err="1"/>
              <a:t>var</a:t>
            </a:r>
            <a:r>
              <a:rPr lang="en-US" baseline="0" dirty="0"/>
              <a:t> </a:t>
            </a:r>
            <a:r>
              <a:rPr lang="en-US" baseline="0" dirty="0" err="1"/>
              <a:t>samanhengen</a:t>
            </a:r>
            <a:r>
              <a:rPr lang="en-US" baseline="0" dirty="0"/>
              <a:t> </a:t>
            </a:r>
            <a:r>
              <a:rPr lang="en-US" baseline="0" dirty="0" err="1"/>
              <a:t>var</a:t>
            </a:r>
            <a:r>
              <a:rPr lang="en-US" baseline="0" dirty="0"/>
              <a:t> </a:t>
            </a:r>
            <a:r>
              <a:rPr lang="en-US" baseline="0" dirty="0" err="1"/>
              <a:t>ulogisk</a:t>
            </a:r>
            <a:r>
              <a:rPr lang="en-US" baseline="0" dirty="0"/>
              <a:t>. 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 err="1"/>
              <a:t>Kommentarar</a:t>
            </a:r>
            <a:r>
              <a:rPr lang="en-US" baseline="0" dirty="0"/>
              <a:t> </a:t>
            </a:r>
            <a:r>
              <a:rPr lang="en-US" baseline="0" dirty="0" err="1"/>
              <a:t>kan</a:t>
            </a:r>
            <a:r>
              <a:rPr lang="en-US" baseline="0" dirty="0"/>
              <a:t> </a:t>
            </a:r>
            <a:r>
              <a:rPr lang="en-US" baseline="0" dirty="0" err="1"/>
              <a:t>sendast</a:t>
            </a:r>
            <a:r>
              <a:rPr lang="en-US" baseline="0" dirty="0"/>
              <a:t> brukerstotte@difi.no  . Vis </a:t>
            </a:r>
            <a:r>
              <a:rPr lang="en-US" baseline="0" dirty="0" err="1"/>
              <a:t>til</a:t>
            </a:r>
            <a:r>
              <a:rPr lang="en-US" baseline="0" dirty="0"/>
              <a:t> </a:t>
            </a:r>
            <a:r>
              <a:rPr lang="en-US" baseline="0" dirty="0" err="1"/>
              <a:t>Digidel</a:t>
            </a:r>
            <a:r>
              <a:rPr lang="en-US" baseline="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8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eaLnBrk="1" hangingPunct="1"/>
            <a:r>
              <a:rPr lang="en-US" dirty="0"/>
              <a:t>Å </a:t>
            </a:r>
            <a:r>
              <a:rPr lang="en-US" dirty="0" err="1"/>
              <a:t>logge</a:t>
            </a:r>
            <a:r>
              <a:rPr lang="en-US" dirty="0"/>
              <a:t> inn </a:t>
            </a:r>
            <a:r>
              <a:rPr lang="en-US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ein</a:t>
            </a:r>
            <a:r>
              <a:rPr lang="en-US" baseline="0" dirty="0"/>
              <a:t> </a:t>
            </a:r>
            <a:r>
              <a:rPr lang="en-US" baseline="0" dirty="0" err="1"/>
              <a:t>framgangsmåte</a:t>
            </a:r>
            <a:r>
              <a:rPr lang="en-US" baseline="0" dirty="0"/>
              <a:t> for å </a:t>
            </a:r>
            <a:r>
              <a:rPr lang="nb-NO" baseline="0" dirty="0"/>
              <a:t>komme inn til </a:t>
            </a:r>
            <a:r>
              <a:rPr lang="nb-NO" baseline="0" dirty="0" err="1"/>
              <a:t>offentlege</a:t>
            </a:r>
            <a:r>
              <a:rPr lang="nb-NO" baseline="0" dirty="0"/>
              <a:t> </a:t>
            </a:r>
            <a:r>
              <a:rPr lang="nb-NO" baseline="0" dirty="0" err="1"/>
              <a:t>tenester</a:t>
            </a:r>
            <a:r>
              <a:rPr lang="nb-NO" baseline="0" dirty="0"/>
              <a:t>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Når du er logga inn kan du få informasjon som det </a:t>
            </a:r>
            <a:r>
              <a:rPr lang="nb-NO" baseline="0" dirty="0" err="1"/>
              <a:t>offentlege</a:t>
            </a:r>
            <a:r>
              <a:rPr lang="nb-NO" baseline="0" dirty="0"/>
              <a:t> har registrert om deg. Eksempel: Når skal bilen din på EU-kontroll, informasjon om </a:t>
            </a:r>
            <a:r>
              <a:rPr lang="nb-NO" baseline="0" dirty="0" err="1"/>
              <a:t>eigedommane</a:t>
            </a:r>
            <a:r>
              <a:rPr lang="nb-NO" baseline="0" dirty="0"/>
              <a:t> dine eller innbetalte </a:t>
            </a:r>
            <a:r>
              <a:rPr lang="nb-NO" baseline="0" dirty="0" err="1"/>
              <a:t>eigendeler</a:t>
            </a:r>
            <a:r>
              <a:rPr lang="nb-NO" baseline="0" dirty="0"/>
              <a:t>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Når du er logga inn kan du sende inn skjema og stat og kommune er sikker på at det er du som sender inn. Døme: Søke om </a:t>
            </a:r>
            <a:r>
              <a:rPr lang="nb-NO" baseline="0" dirty="0" err="1"/>
              <a:t>namneendring</a:t>
            </a:r>
            <a:r>
              <a:rPr lang="nb-NO" baseline="0" dirty="0"/>
              <a:t>, søke om alderspensjon, melde flytting og ny adresse.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8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r>
              <a:rPr lang="nb-NO" dirty="0"/>
              <a:t>På nettet er det </a:t>
            </a:r>
            <a:r>
              <a:rPr lang="nb-NO" dirty="0" err="1"/>
              <a:t>ikkje</a:t>
            </a:r>
            <a:r>
              <a:rPr lang="nb-NO" dirty="0"/>
              <a:t> nok å skrive</a:t>
            </a:r>
            <a:r>
              <a:rPr lang="nb-NO" baseline="0" dirty="0"/>
              <a:t> kven du er med ord, for å få tilgang til </a:t>
            </a:r>
            <a:r>
              <a:rPr lang="nb-NO" baseline="0" dirty="0" err="1"/>
              <a:t>opplysningar</a:t>
            </a:r>
            <a:r>
              <a:rPr lang="nb-NO" baseline="0" dirty="0"/>
              <a:t> knytt til deg. </a:t>
            </a:r>
          </a:p>
          <a:p>
            <a:r>
              <a:rPr lang="nb-NO" baseline="0" dirty="0"/>
              <a:t>Du må </a:t>
            </a:r>
            <a:r>
              <a:rPr lang="nb-NO" b="1" baseline="0" dirty="0"/>
              <a:t>bevise med </a:t>
            </a:r>
            <a:r>
              <a:rPr lang="nb-NO" b="1" baseline="0" dirty="0" err="1"/>
              <a:t>ein</a:t>
            </a:r>
            <a:r>
              <a:rPr lang="nb-NO" b="1" baseline="0" dirty="0"/>
              <a:t> </a:t>
            </a:r>
            <a:r>
              <a:rPr lang="nb-NO" b="1" baseline="0" dirty="0" err="1"/>
              <a:t>personleg</a:t>
            </a:r>
            <a:r>
              <a:rPr lang="nb-NO" b="1" baseline="0" dirty="0"/>
              <a:t> elektronisk legitimasjon</a:t>
            </a:r>
            <a:r>
              <a:rPr lang="nb-NO" baseline="0" dirty="0"/>
              <a:t>, at du er du.</a:t>
            </a:r>
          </a:p>
          <a:p>
            <a:endParaRPr lang="nb-NO" baseline="0" dirty="0"/>
          </a:p>
          <a:p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Det er </a:t>
            </a:r>
            <a:r>
              <a:rPr lang="nb-NO" baseline="0" dirty="0" err="1"/>
              <a:t>innbyggar</a:t>
            </a:r>
            <a:r>
              <a:rPr lang="nb-NO" baseline="0" dirty="0"/>
              <a:t> </a:t>
            </a:r>
            <a:r>
              <a:rPr lang="nb-NO" baseline="0" dirty="0" err="1"/>
              <a:t>sjølv</a:t>
            </a:r>
            <a:r>
              <a:rPr lang="nb-NO" baseline="0" dirty="0"/>
              <a:t> som må skaffe seg elektronisk legitimasjon for å bruke på nettet.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Det </a:t>
            </a:r>
            <a:r>
              <a:rPr lang="nb-NO" baseline="0" dirty="0" err="1"/>
              <a:t>finst</a:t>
            </a:r>
            <a:r>
              <a:rPr lang="nb-NO" baseline="0" dirty="0"/>
              <a:t> </a:t>
            </a:r>
            <a:r>
              <a:rPr lang="nb-NO" baseline="0" dirty="0" err="1"/>
              <a:t>fleire</a:t>
            </a:r>
            <a:r>
              <a:rPr lang="nb-NO" baseline="0" dirty="0"/>
              <a:t> elektroniske </a:t>
            </a:r>
            <a:r>
              <a:rPr lang="nb-NO" baseline="0" dirty="0" err="1"/>
              <a:t>legitimasjonar</a:t>
            </a:r>
            <a:r>
              <a:rPr lang="nb-NO" baseline="0" dirty="0"/>
              <a:t>. Sjå lysark 8.</a:t>
            </a:r>
            <a:endParaRPr lang="nb-NO" dirty="0"/>
          </a:p>
          <a:p>
            <a:endParaRPr lang="nb-NO" baseline="0" dirty="0"/>
          </a:p>
          <a:p>
            <a:pPr eaLnBrk="1" hangingPunct="1"/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0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Elektronisk</a:t>
            </a:r>
            <a:r>
              <a:rPr lang="nb-NO" baseline="0" dirty="0"/>
              <a:t> legitimasjon har </a:t>
            </a:r>
            <a:r>
              <a:rPr lang="nb-NO" baseline="0" dirty="0" err="1"/>
              <a:t>f</a:t>
            </a:r>
            <a:r>
              <a:rPr lang="nb-NO" dirty="0" err="1"/>
              <a:t>leire</a:t>
            </a:r>
            <a:r>
              <a:rPr lang="nb-NO" dirty="0"/>
              <a:t> </a:t>
            </a:r>
            <a:r>
              <a:rPr lang="nb-NO" dirty="0" err="1"/>
              <a:t>nemningar</a:t>
            </a:r>
            <a:r>
              <a:rPr lang="nb-NO" dirty="0"/>
              <a:t>, men betyr det same: elektronisk legitimasjon på nett, elektronisk identitet,</a:t>
            </a:r>
            <a:r>
              <a:rPr lang="nb-NO" baseline="0" dirty="0"/>
              <a:t> </a:t>
            </a:r>
            <a:r>
              <a:rPr lang="nb-NO" dirty="0"/>
              <a:t>elektronisk ID, e-ID</a:t>
            </a:r>
            <a:r>
              <a:rPr lang="nb-NO" baseline="0" dirty="0"/>
              <a:t> eller</a:t>
            </a:r>
            <a:r>
              <a:rPr lang="nb-NO" dirty="0"/>
              <a:t> </a:t>
            </a:r>
            <a:r>
              <a:rPr lang="nb-NO" dirty="0" err="1"/>
              <a:t>eID</a:t>
            </a:r>
            <a:r>
              <a:rPr lang="nb-NO" dirty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BankID</a:t>
            </a:r>
            <a:r>
              <a:rPr lang="nb-NO" dirty="0"/>
              <a:t> blir levert og drifta av </a:t>
            </a:r>
            <a:r>
              <a:rPr lang="nb-NO" dirty="0" err="1"/>
              <a:t>bankane</a:t>
            </a:r>
            <a:r>
              <a:rPr lang="nb-NO" dirty="0"/>
              <a:t>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Bankane</a:t>
            </a:r>
            <a:r>
              <a:rPr lang="nb-NO" dirty="0"/>
              <a:t> bestemmer kven som kan få </a:t>
            </a:r>
            <a:r>
              <a:rPr lang="nb-NO" dirty="0" err="1"/>
              <a:t>BankID</a:t>
            </a:r>
            <a:r>
              <a:rPr lang="nb-NO" baseline="0" dirty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Du kan få </a:t>
            </a:r>
            <a:r>
              <a:rPr lang="nb-NO" baseline="0" dirty="0" err="1"/>
              <a:t>BankID</a:t>
            </a:r>
            <a:r>
              <a:rPr lang="nb-NO" baseline="0" dirty="0"/>
              <a:t> </a:t>
            </a:r>
            <a:r>
              <a:rPr lang="nb-NO" baseline="0" dirty="0" err="1"/>
              <a:t>frå</a:t>
            </a:r>
            <a:r>
              <a:rPr lang="nb-NO" baseline="0" dirty="0"/>
              <a:t> du er 15 år, men kvar enkelt bank har sine aldersgrenser.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Du må legitimere deg i banken for å få </a:t>
            </a:r>
            <a:r>
              <a:rPr lang="nb-NO" baseline="0" dirty="0" err="1"/>
              <a:t>BankID</a:t>
            </a:r>
            <a:r>
              <a:rPr lang="nb-NO" baseline="0" dirty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Banken </a:t>
            </a:r>
            <a:r>
              <a:rPr lang="nb-NO" baseline="0" dirty="0" err="1"/>
              <a:t>avgjer</a:t>
            </a:r>
            <a:r>
              <a:rPr lang="nb-NO" baseline="0" dirty="0"/>
              <a:t> og om </a:t>
            </a:r>
            <a:r>
              <a:rPr lang="nb-NO" baseline="0" dirty="0" err="1"/>
              <a:t>innbyggjarar</a:t>
            </a:r>
            <a:r>
              <a:rPr lang="nb-NO" baseline="0" dirty="0"/>
              <a:t> med D-nummer kan få </a:t>
            </a:r>
            <a:r>
              <a:rPr lang="nb-NO" baseline="0" dirty="0" err="1"/>
              <a:t>BankID</a:t>
            </a:r>
            <a:r>
              <a:rPr lang="nb-NO" baseline="0" dirty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/>
              <a:t>BankID</a:t>
            </a:r>
            <a:r>
              <a:rPr lang="nb-NO" dirty="0"/>
              <a:t> er </a:t>
            </a:r>
            <a:r>
              <a:rPr lang="nb-NO" dirty="0" err="1"/>
              <a:t>ein</a:t>
            </a:r>
            <a:r>
              <a:rPr lang="nb-NO" dirty="0"/>
              <a:t> av </a:t>
            </a:r>
            <a:r>
              <a:rPr lang="nb-NO" dirty="0" err="1"/>
              <a:t>fleire</a:t>
            </a:r>
            <a:r>
              <a:rPr lang="nb-NO" dirty="0"/>
              <a:t> elektroniske </a:t>
            </a:r>
            <a:r>
              <a:rPr lang="nb-NO" dirty="0" err="1"/>
              <a:t>legitimasjonar</a:t>
            </a:r>
            <a:r>
              <a:rPr lang="nb-NO" dirty="0"/>
              <a:t> du kan </a:t>
            </a:r>
            <a:r>
              <a:rPr lang="nb-NO" dirty="0" err="1"/>
              <a:t>velje</a:t>
            </a:r>
            <a:r>
              <a:rPr lang="nb-NO" dirty="0"/>
              <a:t> mellom</a:t>
            </a:r>
            <a:endParaRPr lang="en-US" b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BankID</a:t>
            </a:r>
            <a:r>
              <a:rPr lang="en-US" b="0" dirty="0"/>
              <a:t> </a:t>
            </a:r>
            <a:r>
              <a:rPr lang="en-US" b="0" dirty="0" err="1"/>
              <a:t>har</a:t>
            </a:r>
            <a:r>
              <a:rPr lang="en-US" b="0" dirty="0"/>
              <a:t> </a:t>
            </a:r>
            <a:r>
              <a:rPr lang="en-US" b="0" dirty="0" err="1"/>
              <a:t>høgste</a:t>
            </a:r>
            <a:r>
              <a:rPr lang="en-US" b="0" dirty="0"/>
              <a:t> </a:t>
            </a:r>
            <a:r>
              <a:rPr lang="en-US" b="0" dirty="0" err="1"/>
              <a:t>sikkerheitsnivå</a:t>
            </a:r>
            <a:r>
              <a:rPr lang="en-US" b="0" dirty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62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Når du har fått kodebrikka i posten, </a:t>
            </a:r>
            <a:r>
              <a:rPr lang="nb-NO" baseline="0" dirty="0"/>
              <a:t>gå til banken din si nettside. Klikk på Logg inn og registrer deg med kodebrikka di. Du </a:t>
            </a:r>
            <a:r>
              <a:rPr lang="nb-NO" baseline="0" dirty="0" err="1"/>
              <a:t>loggar</a:t>
            </a:r>
            <a:r>
              <a:rPr lang="nb-NO" baseline="0" dirty="0"/>
              <a:t> </a:t>
            </a:r>
            <a:r>
              <a:rPr lang="nb-NO" baseline="0" dirty="0" err="1"/>
              <a:t>no</a:t>
            </a:r>
            <a:r>
              <a:rPr lang="nb-NO" baseline="0" dirty="0"/>
              <a:t> inn i DIN nettbank.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Når du er logga inn i DIN nettbank, kan du </a:t>
            </a:r>
            <a:r>
              <a:rPr lang="nb-NO" baseline="0" dirty="0" err="1"/>
              <a:t>opne</a:t>
            </a:r>
            <a:r>
              <a:rPr lang="nb-NO" baseline="0" dirty="0"/>
              <a:t> kodebrikka for å </a:t>
            </a:r>
            <a:r>
              <a:rPr lang="nb-NO" baseline="0" dirty="0" err="1"/>
              <a:t>brukast</a:t>
            </a:r>
            <a:r>
              <a:rPr lang="nb-NO" baseline="0" dirty="0"/>
              <a:t> som </a:t>
            </a:r>
            <a:r>
              <a:rPr lang="nb-NO" baseline="0" dirty="0" err="1"/>
              <a:t>BankID</a:t>
            </a:r>
            <a:r>
              <a:rPr lang="nb-NO" baseline="0" dirty="0"/>
              <a:t> til </a:t>
            </a:r>
            <a:r>
              <a:rPr lang="nb-NO" baseline="0" dirty="0" err="1"/>
              <a:t>offentlege</a:t>
            </a:r>
            <a:r>
              <a:rPr lang="nb-NO" baseline="0" dirty="0"/>
              <a:t> </a:t>
            </a:r>
            <a:r>
              <a:rPr lang="nb-NO" baseline="0" dirty="0" err="1"/>
              <a:t>tenester</a:t>
            </a:r>
            <a:r>
              <a:rPr lang="nb-NO" baseline="0" dirty="0"/>
              <a:t>. Banken din kan og hjelpe deg å </a:t>
            </a:r>
            <a:r>
              <a:rPr lang="nb-NO" baseline="0" dirty="0" err="1"/>
              <a:t>opne</a:t>
            </a:r>
            <a:r>
              <a:rPr lang="nb-NO" baseline="0" dirty="0"/>
              <a:t> kodebrikka for </a:t>
            </a:r>
            <a:r>
              <a:rPr lang="nb-NO" baseline="0" dirty="0" err="1"/>
              <a:t>offentleg</a:t>
            </a:r>
            <a:r>
              <a:rPr lang="nb-NO" baseline="0" dirty="0"/>
              <a:t> innlogging.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Banken hjelper deg å registrere kodebrikka di, dersom du </a:t>
            </a:r>
            <a:r>
              <a:rPr lang="nb-NO" baseline="0" dirty="0" err="1"/>
              <a:t>ikkje</a:t>
            </a:r>
            <a:r>
              <a:rPr lang="nb-NO" baseline="0" dirty="0"/>
              <a:t> </a:t>
            </a:r>
            <a:r>
              <a:rPr lang="nb-NO" baseline="0" dirty="0" err="1"/>
              <a:t>klarar</a:t>
            </a:r>
            <a:r>
              <a:rPr lang="nb-NO" baseline="0" dirty="0"/>
              <a:t> dette </a:t>
            </a:r>
            <a:r>
              <a:rPr lang="nb-NO" baseline="0" dirty="0" err="1"/>
              <a:t>sjølv</a:t>
            </a:r>
            <a:r>
              <a:rPr lang="nb-NO" baseline="0" dirty="0"/>
              <a:t>.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 </a:t>
            </a: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Du</a:t>
            </a:r>
            <a:r>
              <a:rPr lang="nb-NO" baseline="0" dirty="0"/>
              <a:t> må ha </a:t>
            </a:r>
            <a:r>
              <a:rPr lang="nb-NO" baseline="0" dirty="0" err="1"/>
              <a:t>eit</a:t>
            </a:r>
            <a:r>
              <a:rPr lang="nb-NO" baseline="0" dirty="0"/>
              <a:t> kundeforhold i </a:t>
            </a:r>
            <a:r>
              <a:rPr lang="nb-NO" baseline="0" dirty="0" err="1"/>
              <a:t>ein</a:t>
            </a:r>
            <a:r>
              <a:rPr lang="nb-NO" baseline="0" dirty="0"/>
              <a:t> bank for å få </a:t>
            </a:r>
            <a:r>
              <a:rPr lang="nb-NO" baseline="0" dirty="0" err="1"/>
              <a:t>BankID</a:t>
            </a:r>
            <a:r>
              <a:rPr lang="nb-NO" baseline="0" dirty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Banken sender deg ei kodebrikke som er knytt </a:t>
            </a:r>
            <a:r>
              <a:rPr lang="nb-NO" baseline="0" dirty="0" err="1"/>
              <a:t>berre</a:t>
            </a:r>
            <a:r>
              <a:rPr lang="nb-NO" baseline="0" dirty="0"/>
              <a:t> til deg og ditt fødselsnummer.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14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r>
              <a:rPr lang="nb-NO" dirty="0"/>
              <a:t>Du laga deg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personleg</a:t>
            </a:r>
            <a:r>
              <a:rPr lang="nb-NO" dirty="0"/>
              <a:t> passord for kodebrikka di,</a:t>
            </a:r>
            <a:r>
              <a:rPr lang="nb-NO" baseline="0" dirty="0"/>
              <a:t> då du </a:t>
            </a:r>
            <a:r>
              <a:rPr lang="nb-NO" dirty="0"/>
              <a:t>registrerte</a:t>
            </a:r>
            <a:r>
              <a:rPr lang="nb-NO" baseline="0" dirty="0"/>
              <a:t> </a:t>
            </a:r>
            <a:r>
              <a:rPr lang="nb-NO" dirty="0"/>
              <a:t>kodebrikka di i nettbanken din.</a:t>
            </a:r>
          </a:p>
          <a:p>
            <a:r>
              <a:rPr lang="nb-NO" dirty="0"/>
              <a:t>Du må gå på </a:t>
            </a:r>
            <a:r>
              <a:rPr lang="nb-NO" baseline="0" dirty="0"/>
              <a:t>internett og finne </a:t>
            </a:r>
            <a:r>
              <a:rPr lang="nb-NO" dirty="0"/>
              <a:t>ei nettside</a:t>
            </a:r>
            <a:r>
              <a:rPr lang="nb-NO" baseline="0" dirty="0"/>
              <a:t> </a:t>
            </a:r>
            <a:r>
              <a:rPr lang="nb-NO" baseline="0" dirty="0" err="1"/>
              <a:t>frå</a:t>
            </a:r>
            <a:r>
              <a:rPr lang="nb-NO" baseline="0" dirty="0"/>
              <a:t> ei </a:t>
            </a:r>
            <a:r>
              <a:rPr lang="nb-NO" baseline="0" dirty="0" err="1"/>
              <a:t>statleg</a:t>
            </a:r>
            <a:r>
              <a:rPr lang="nb-NO" baseline="0" dirty="0"/>
              <a:t> </a:t>
            </a:r>
            <a:r>
              <a:rPr lang="nb-NO" baseline="0" dirty="0" err="1"/>
              <a:t>verksemd</a:t>
            </a:r>
            <a:r>
              <a:rPr lang="nb-NO" baseline="0" dirty="0"/>
              <a:t> eller kommunen din, for å logge inn</a:t>
            </a:r>
            <a:r>
              <a:rPr lang="nb-NO" dirty="0"/>
              <a:t>.</a:t>
            </a:r>
            <a:r>
              <a:rPr lang="nb-NO" baseline="0" dirty="0"/>
              <a:t>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r>
              <a:rPr lang="nb-NO" dirty="0"/>
              <a:t>Vi skal </a:t>
            </a:r>
            <a:r>
              <a:rPr lang="nb-NO" dirty="0" err="1"/>
              <a:t>vidare</a:t>
            </a:r>
            <a:r>
              <a:rPr lang="nb-NO" dirty="0"/>
              <a:t> vise stega for å logge inn med </a:t>
            </a:r>
            <a:r>
              <a:rPr lang="nb-NO" dirty="0" err="1"/>
              <a:t>BankID</a:t>
            </a:r>
            <a:r>
              <a:rPr lang="nb-NO" dirty="0"/>
              <a:t>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Du må alltid bruke DIN kodebrikke for å logge inn.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87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For å komme til ei </a:t>
            </a:r>
            <a:r>
              <a:rPr lang="nb-NO" i="0" baseline="0" dirty="0" err="1"/>
              <a:t>teneste</a:t>
            </a:r>
            <a:r>
              <a:rPr lang="nb-NO" i="0" baseline="0" dirty="0"/>
              <a:t> </a:t>
            </a:r>
            <a:r>
              <a:rPr lang="nb-NO" i="0" baseline="0" dirty="0" err="1"/>
              <a:t>frå</a:t>
            </a:r>
            <a:r>
              <a:rPr lang="nb-NO" i="0" baseline="0" dirty="0"/>
              <a:t> det </a:t>
            </a:r>
            <a:r>
              <a:rPr lang="nb-NO" i="0" baseline="0" dirty="0" err="1"/>
              <a:t>offentlege</a:t>
            </a:r>
            <a:r>
              <a:rPr lang="nb-NO" i="0" baseline="0" dirty="0"/>
              <a:t>, </a:t>
            </a:r>
            <a:r>
              <a:rPr lang="nb-NO" baseline="0" dirty="0"/>
              <a:t>skriv inn nettadressa til ei </a:t>
            </a:r>
            <a:r>
              <a:rPr lang="nb-NO" baseline="0" dirty="0" err="1"/>
              <a:t>statleg</a:t>
            </a:r>
            <a:r>
              <a:rPr lang="nb-NO" baseline="0" dirty="0"/>
              <a:t> </a:t>
            </a:r>
            <a:r>
              <a:rPr lang="nb-NO" baseline="0" dirty="0" err="1"/>
              <a:t>verksemd</a:t>
            </a:r>
            <a:r>
              <a:rPr lang="nb-NO" baseline="0" dirty="0"/>
              <a:t> eller </a:t>
            </a:r>
            <a:r>
              <a:rPr lang="nb-NO" baseline="0" dirty="0" err="1"/>
              <a:t>ein</a:t>
            </a:r>
            <a:r>
              <a:rPr lang="nb-NO" baseline="0" dirty="0"/>
              <a:t> kommune i adresselinja på den </a:t>
            </a:r>
            <a:r>
              <a:rPr lang="nb-NO" baseline="0" dirty="0" err="1"/>
              <a:t>nettlesaren</a:t>
            </a:r>
            <a:r>
              <a:rPr lang="nb-NO" baseline="0" dirty="0"/>
              <a:t> du brukar.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Sjå etter om </a:t>
            </a:r>
            <a:r>
              <a:rPr lang="nb-NO" baseline="0" dirty="0" err="1"/>
              <a:t>verksemda</a:t>
            </a:r>
            <a:r>
              <a:rPr lang="nb-NO" baseline="0" dirty="0"/>
              <a:t> har ei </a:t>
            </a:r>
            <a:r>
              <a:rPr lang="nb-NO" baseline="0" dirty="0" err="1"/>
              <a:t>teneste</a:t>
            </a:r>
            <a:r>
              <a:rPr lang="nb-NO" baseline="0" dirty="0"/>
              <a:t> du kan logge inn til. Klikk på logg inn.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Du kan og søke opp nettsider </a:t>
            </a:r>
            <a:r>
              <a:rPr lang="nb-NO" baseline="0" dirty="0" err="1"/>
              <a:t>frå</a:t>
            </a:r>
            <a:r>
              <a:rPr lang="nb-NO" baseline="0" dirty="0"/>
              <a:t> det </a:t>
            </a:r>
            <a:r>
              <a:rPr lang="nb-NO" baseline="0" dirty="0" err="1"/>
              <a:t>offentlege</a:t>
            </a:r>
            <a:r>
              <a:rPr lang="nb-NO" baseline="0" dirty="0"/>
              <a:t> i </a:t>
            </a:r>
            <a:r>
              <a:rPr lang="nb-NO" baseline="0" dirty="0" err="1"/>
              <a:t>søkemotorar</a:t>
            </a:r>
            <a:r>
              <a:rPr lang="nb-NO" baseline="0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9512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/>
              <a:t>Utdjuping</a:t>
            </a:r>
            <a:r>
              <a:rPr lang="en-US" i="1" baseline="0" dirty="0"/>
              <a:t> </a:t>
            </a:r>
            <a:r>
              <a:rPr lang="en-US" i="1" baseline="0" dirty="0" err="1"/>
              <a:t>frå</a:t>
            </a:r>
            <a:r>
              <a:rPr lang="en-US" i="1" dirty="0"/>
              <a:t> </a:t>
            </a:r>
            <a:r>
              <a:rPr lang="en-US" i="1" dirty="0" err="1"/>
              <a:t>læraren</a:t>
            </a:r>
            <a:r>
              <a:rPr lang="en-US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Vil</a:t>
            </a:r>
            <a:r>
              <a:rPr lang="en-US" dirty="0"/>
              <a:t> du </a:t>
            </a:r>
            <a:r>
              <a:rPr lang="en-US" dirty="0" err="1"/>
              <a:t>logge</a:t>
            </a:r>
            <a:r>
              <a:rPr lang="en-US" baseline="0" dirty="0"/>
              <a:t> inn med </a:t>
            </a:r>
            <a:r>
              <a:rPr lang="en-US" baseline="0" dirty="0" err="1"/>
              <a:t>elektronisk</a:t>
            </a:r>
            <a:r>
              <a:rPr lang="en-US" baseline="0" dirty="0"/>
              <a:t> ID, </a:t>
            </a:r>
            <a:r>
              <a:rPr lang="en-US" baseline="0" dirty="0" err="1"/>
              <a:t>må</a:t>
            </a:r>
            <a:r>
              <a:rPr lang="en-US" baseline="0" dirty="0"/>
              <a:t> du </a:t>
            </a:r>
            <a:r>
              <a:rPr lang="en-US" baseline="0" dirty="0" err="1"/>
              <a:t>logge</a:t>
            </a:r>
            <a:r>
              <a:rPr lang="en-US" baseline="0" dirty="0"/>
              <a:t> inn via ID-porten.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Kjem</a:t>
            </a:r>
            <a:r>
              <a:rPr lang="en-US" baseline="0" dirty="0"/>
              <a:t> du </a:t>
            </a:r>
            <a:r>
              <a:rPr lang="en-US" baseline="0" dirty="0" err="1"/>
              <a:t>til</a:t>
            </a:r>
            <a:r>
              <a:rPr lang="en-US" baseline="0" dirty="0"/>
              <a:t> </a:t>
            </a:r>
            <a:r>
              <a:rPr lang="nb-NO" baseline="0" dirty="0"/>
              <a:t>ID-porten </a:t>
            </a:r>
            <a:r>
              <a:rPr lang="nb-NO" baseline="0" dirty="0" err="1"/>
              <a:t>fortel</a:t>
            </a:r>
            <a:r>
              <a:rPr lang="nb-NO" baseline="0" dirty="0"/>
              <a:t> det at du kjem til ei </a:t>
            </a:r>
            <a:r>
              <a:rPr lang="nb-NO" baseline="0" dirty="0" err="1"/>
              <a:t>innloggingsteneste</a:t>
            </a:r>
            <a:r>
              <a:rPr lang="nb-NO" baseline="0" dirty="0"/>
              <a:t> </a:t>
            </a:r>
            <a:r>
              <a:rPr lang="nb-NO" baseline="0" dirty="0" err="1"/>
              <a:t>frå</a:t>
            </a:r>
            <a:r>
              <a:rPr lang="nb-NO" baseline="0" dirty="0"/>
              <a:t> stat eller kommune.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i="1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1" baseline="0" dirty="0" err="1"/>
              <a:t>Utfyllande</a:t>
            </a:r>
            <a:r>
              <a:rPr lang="nb-NO" i="1" baseline="0" dirty="0"/>
              <a:t> informasjon til </a:t>
            </a:r>
            <a:r>
              <a:rPr lang="nb-NO" i="1" baseline="0" dirty="0" err="1"/>
              <a:t>læraren</a:t>
            </a:r>
            <a:r>
              <a:rPr lang="nb-NO" i="1" baseline="0" dirty="0"/>
              <a:t>: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b="0" dirty="0"/>
              <a:t>5 </a:t>
            </a:r>
            <a:r>
              <a:rPr lang="en-US" b="0" dirty="0" err="1"/>
              <a:t>godkjende</a:t>
            </a:r>
            <a:r>
              <a:rPr lang="en-US" b="0" dirty="0"/>
              <a:t> </a:t>
            </a:r>
            <a:r>
              <a:rPr lang="en-US" b="0" dirty="0" err="1"/>
              <a:t>elektroniske</a:t>
            </a:r>
            <a:r>
              <a:rPr lang="en-US" b="0" baseline="0" dirty="0"/>
              <a:t> ID-</a:t>
            </a:r>
            <a:r>
              <a:rPr lang="en-US" b="0" baseline="0" dirty="0" err="1"/>
              <a:t>ar</a:t>
            </a:r>
            <a:r>
              <a:rPr lang="en-US" b="0" baseline="0" dirty="0"/>
              <a:t> </a:t>
            </a:r>
            <a:r>
              <a:rPr lang="en-US" b="0" baseline="0" dirty="0" err="1"/>
              <a:t>i</a:t>
            </a:r>
            <a:r>
              <a:rPr lang="en-US" b="0" baseline="0" dirty="0"/>
              <a:t> ID-porten. </a:t>
            </a:r>
            <a:r>
              <a:rPr lang="en-US" baseline="0" dirty="0"/>
              <a:t>Du </a:t>
            </a:r>
            <a:r>
              <a:rPr lang="en-US" baseline="0" dirty="0" err="1"/>
              <a:t>kan</a:t>
            </a:r>
            <a:r>
              <a:rPr lang="en-US" baseline="0" dirty="0"/>
              <a:t> ha </a:t>
            </a:r>
            <a:r>
              <a:rPr lang="en-US" baseline="0" dirty="0" err="1"/>
              <a:t>fleire</a:t>
            </a:r>
            <a:r>
              <a:rPr lang="en-US" baseline="0" dirty="0"/>
              <a:t> </a:t>
            </a:r>
            <a:r>
              <a:rPr lang="en-US" baseline="0" dirty="0" err="1"/>
              <a:t>av</a:t>
            </a:r>
            <a:r>
              <a:rPr lang="en-US" baseline="0" dirty="0"/>
              <a:t> </a:t>
            </a:r>
            <a:r>
              <a:rPr lang="en-US" baseline="0" dirty="0" err="1"/>
              <a:t>desse</a:t>
            </a:r>
            <a:r>
              <a:rPr lang="en-US" baseline="0" dirty="0"/>
              <a:t>,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dirty="0" err="1"/>
              <a:t>kan</a:t>
            </a:r>
            <a:r>
              <a:rPr lang="en-US" baseline="0" dirty="0"/>
              <a:t> du </a:t>
            </a:r>
            <a:r>
              <a:rPr lang="en-US" baseline="0" dirty="0" err="1"/>
              <a:t>velje</a:t>
            </a:r>
            <a:r>
              <a:rPr lang="en-US" baseline="0" dirty="0"/>
              <a:t> </a:t>
            </a:r>
            <a:r>
              <a:rPr lang="en-US" baseline="0" dirty="0" err="1"/>
              <a:t>kva</a:t>
            </a:r>
            <a:r>
              <a:rPr lang="en-US" baseline="0" dirty="0"/>
              <a:t> </a:t>
            </a:r>
            <a:r>
              <a:rPr lang="en-US" baseline="0" dirty="0" err="1"/>
              <a:t>elektronisk</a:t>
            </a:r>
            <a:r>
              <a:rPr lang="en-US" baseline="0" dirty="0"/>
              <a:t> ID du </a:t>
            </a:r>
            <a:r>
              <a:rPr lang="en-US" baseline="0" dirty="0" err="1"/>
              <a:t>vil</a:t>
            </a:r>
            <a:r>
              <a:rPr lang="en-US" baseline="0" dirty="0"/>
              <a:t> </a:t>
            </a:r>
            <a:r>
              <a:rPr lang="en-US" baseline="0" dirty="0" err="1"/>
              <a:t>bruke</a:t>
            </a:r>
            <a:r>
              <a:rPr lang="en-US" dirty="0"/>
              <a:t>.</a:t>
            </a:r>
            <a:endParaRPr lang="en-US" baseline="0" dirty="0"/>
          </a:p>
          <a:p>
            <a:pPr eaLnBrk="1" hangingPunct="1"/>
            <a:r>
              <a:rPr lang="en-US" baseline="0" dirty="0" err="1"/>
              <a:t>Det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to </a:t>
            </a:r>
            <a:r>
              <a:rPr lang="en-US" baseline="0" dirty="0" err="1"/>
              <a:t>sikkerheitsnivå</a:t>
            </a:r>
            <a:r>
              <a:rPr lang="en-US" baseline="0" dirty="0"/>
              <a:t>. </a:t>
            </a:r>
            <a:r>
              <a:rPr lang="en-US" b="0" baseline="0" dirty="0" err="1"/>
              <a:t>MinID</a:t>
            </a:r>
            <a:r>
              <a:rPr lang="en-US" baseline="0" dirty="0"/>
              <a:t> </a:t>
            </a:r>
            <a:r>
              <a:rPr lang="en-US" baseline="0" dirty="0" err="1"/>
              <a:t>har</a:t>
            </a:r>
            <a:r>
              <a:rPr lang="en-US" baseline="0" dirty="0"/>
              <a:t> </a:t>
            </a:r>
            <a:r>
              <a:rPr lang="en-US" baseline="0" dirty="0" err="1"/>
              <a:t>sikkerheitsnivå</a:t>
            </a:r>
            <a:r>
              <a:rPr lang="en-US" baseline="0" dirty="0"/>
              <a:t> 3, </a:t>
            </a:r>
            <a:r>
              <a:rPr lang="en-US" baseline="0" dirty="0" err="1"/>
              <a:t>medan</a:t>
            </a:r>
            <a:r>
              <a:rPr lang="en-US" baseline="0" dirty="0"/>
              <a:t> </a:t>
            </a:r>
            <a:r>
              <a:rPr lang="en-US" baseline="0" dirty="0" err="1"/>
              <a:t>dei</a:t>
            </a:r>
            <a:r>
              <a:rPr lang="en-US" baseline="0" dirty="0"/>
              <a:t> </a:t>
            </a:r>
            <a:r>
              <a:rPr lang="en-US" baseline="0" dirty="0" err="1"/>
              <a:t>andre</a:t>
            </a:r>
            <a:r>
              <a:rPr lang="en-US" baseline="0" dirty="0"/>
              <a:t> </a:t>
            </a:r>
            <a:r>
              <a:rPr lang="en-US" baseline="0" dirty="0" err="1"/>
              <a:t>har</a:t>
            </a:r>
            <a:r>
              <a:rPr lang="en-US" baseline="0" dirty="0"/>
              <a:t> </a:t>
            </a:r>
            <a:r>
              <a:rPr lang="en-US" baseline="0" dirty="0" err="1"/>
              <a:t>sikkerheitsnivå</a:t>
            </a:r>
            <a:r>
              <a:rPr lang="en-US" baseline="0" dirty="0"/>
              <a:t> 4.</a:t>
            </a:r>
          </a:p>
          <a:p>
            <a:pPr eaLnBrk="1" hangingPunct="1"/>
            <a:r>
              <a:rPr lang="en-US" baseline="0" dirty="0"/>
              <a:t>Logo for ID-porten </a:t>
            </a:r>
            <a:r>
              <a:rPr lang="en-US" baseline="0" dirty="0" err="1"/>
              <a:t>viser</a:t>
            </a:r>
            <a:r>
              <a:rPr lang="en-US" baseline="0" dirty="0"/>
              <a:t> at </a:t>
            </a:r>
            <a:r>
              <a:rPr lang="en-US" baseline="0" dirty="0" err="1"/>
              <a:t>innloggingsboksen</a:t>
            </a:r>
            <a:r>
              <a:rPr lang="en-US" baseline="0" dirty="0"/>
              <a:t> </a:t>
            </a:r>
            <a:r>
              <a:rPr lang="en-US" baseline="0" dirty="0" err="1"/>
              <a:t>er</a:t>
            </a:r>
            <a:r>
              <a:rPr lang="en-US" baseline="0" dirty="0"/>
              <a:t> </a:t>
            </a:r>
            <a:r>
              <a:rPr lang="en-US" baseline="0" dirty="0" err="1"/>
              <a:t>til</a:t>
            </a:r>
            <a:r>
              <a:rPr lang="en-US" baseline="0" dirty="0"/>
              <a:t> </a:t>
            </a:r>
            <a:r>
              <a:rPr lang="en-US" baseline="0" dirty="0" err="1"/>
              <a:t>offentlege</a:t>
            </a:r>
            <a:r>
              <a:rPr lang="en-US" baseline="0" dirty="0"/>
              <a:t> </a:t>
            </a:r>
            <a:r>
              <a:rPr lang="en-US" baseline="0" dirty="0" err="1"/>
              <a:t>tenester</a:t>
            </a:r>
            <a:r>
              <a:rPr lang="en-US" baseline="0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013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/>
              <a:t>Utdjuping</a:t>
            </a:r>
            <a:r>
              <a:rPr lang="en-US" b="1" i="1" baseline="0" dirty="0"/>
              <a:t> </a:t>
            </a:r>
            <a:r>
              <a:rPr lang="en-US" b="1" i="1" baseline="0" dirty="0" err="1"/>
              <a:t>frå</a:t>
            </a:r>
            <a:r>
              <a:rPr lang="en-US" b="1" i="1" dirty="0"/>
              <a:t> </a:t>
            </a:r>
            <a:r>
              <a:rPr lang="en-US" b="1" i="1" dirty="0" err="1"/>
              <a:t>læraren</a:t>
            </a:r>
            <a:r>
              <a:rPr lang="en-US" b="1" i="1" dirty="0"/>
              <a:t>: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Klikk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BankID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ID-porten.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i="0" baseline="0" dirty="0"/>
              <a:t>Brukar du </a:t>
            </a:r>
            <a:r>
              <a:rPr lang="nb-NO" i="0" baseline="0" dirty="0" err="1"/>
              <a:t>BankID</a:t>
            </a:r>
            <a:r>
              <a:rPr lang="nb-NO" i="0" baseline="0" dirty="0"/>
              <a:t> har du tilgang til alle </a:t>
            </a:r>
            <a:r>
              <a:rPr lang="nb-NO" i="0" baseline="0" dirty="0" err="1"/>
              <a:t>tenestene</a:t>
            </a:r>
            <a:r>
              <a:rPr lang="nb-NO" i="0" baseline="0" dirty="0"/>
              <a:t> via ID-porten.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b="1" i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="1" i="1" baseline="0" dirty="0" err="1"/>
              <a:t>Utfyllande</a:t>
            </a:r>
            <a:r>
              <a:rPr lang="nb-NO" b="1" i="1" baseline="0" dirty="0"/>
              <a:t> informasjon til </a:t>
            </a:r>
            <a:r>
              <a:rPr lang="nb-NO" b="1" i="1" baseline="0" dirty="0" err="1"/>
              <a:t>læraren</a:t>
            </a:r>
            <a:r>
              <a:rPr lang="nb-NO" b="1" i="1" baseline="0" dirty="0"/>
              <a:t>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Nokre</a:t>
            </a:r>
            <a:r>
              <a:rPr lang="en-US" baseline="0" dirty="0"/>
              <a:t> </a:t>
            </a:r>
            <a:r>
              <a:rPr lang="en-US" baseline="0" dirty="0" err="1"/>
              <a:t>tenester</a:t>
            </a:r>
            <a:r>
              <a:rPr lang="en-US" baseline="0" dirty="0"/>
              <a:t> </a:t>
            </a:r>
            <a:r>
              <a:rPr lang="en-US" baseline="0" dirty="0" err="1"/>
              <a:t>krev</a:t>
            </a:r>
            <a:r>
              <a:rPr lang="en-US" baseline="0" dirty="0"/>
              <a:t> </a:t>
            </a:r>
            <a:r>
              <a:rPr lang="en-US" baseline="0" dirty="0" err="1"/>
              <a:t>høgste</a:t>
            </a:r>
            <a:r>
              <a:rPr lang="en-US" baseline="0" dirty="0"/>
              <a:t> </a:t>
            </a:r>
            <a:r>
              <a:rPr lang="en-US" baseline="0" dirty="0" err="1"/>
              <a:t>sikkerheitsnivå</a:t>
            </a:r>
            <a:r>
              <a:rPr lang="en-US" baseline="0" dirty="0"/>
              <a:t> (</a:t>
            </a:r>
            <a:r>
              <a:rPr lang="en-US" baseline="0" dirty="0" err="1"/>
              <a:t>helseopplysningar</a:t>
            </a:r>
            <a:r>
              <a:rPr lang="en-US" baseline="0" dirty="0"/>
              <a:t>) for å </a:t>
            </a:r>
            <a:r>
              <a:rPr lang="en-US" baseline="0" dirty="0" err="1"/>
              <a:t>få</a:t>
            </a:r>
            <a:r>
              <a:rPr lang="en-US" baseline="0" dirty="0"/>
              <a:t> </a:t>
            </a:r>
            <a:r>
              <a:rPr lang="en-US" baseline="0" dirty="0" err="1"/>
              <a:t>tilgang</a:t>
            </a:r>
            <a:r>
              <a:rPr lang="en-US" baseline="0" dirty="0"/>
              <a:t>. </a:t>
            </a:r>
            <a:r>
              <a:rPr lang="en-US" baseline="0" dirty="0" err="1"/>
              <a:t>BankID</a:t>
            </a:r>
            <a:r>
              <a:rPr lang="en-US" baseline="0" dirty="0"/>
              <a:t> </a:t>
            </a:r>
            <a:r>
              <a:rPr lang="en-US" baseline="0" dirty="0" err="1"/>
              <a:t>har</a:t>
            </a:r>
            <a:r>
              <a:rPr lang="en-US" baseline="0" dirty="0"/>
              <a:t> </a:t>
            </a:r>
            <a:r>
              <a:rPr lang="en-US" baseline="0" dirty="0" err="1"/>
              <a:t>høgste</a:t>
            </a:r>
            <a:r>
              <a:rPr lang="en-US" baseline="0" dirty="0"/>
              <a:t> </a:t>
            </a:r>
            <a:r>
              <a:rPr lang="en-US" baseline="0" dirty="0" err="1"/>
              <a:t>sikkerheitsnivå</a:t>
            </a:r>
            <a:r>
              <a:rPr lang="en-US" baseline="0" dirty="0"/>
              <a:t> for </a:t>
            </a:r>
            <a:r>
              <a:rPr lang="en-US" baseline="0" dirty="0" err="1"/>
              <a:t>tenester</a:t>
            </a:r>
            <a:r>
              <a:rPr lang="en-US" baseline="0" dirty="0"/>
              <a:t> å </a:t>
            </a:r>
            <a:r>
              <a:rPr lang="en-US" baseline="0" dirty="0" err="1"/>
              <a:t>logge</a:t>
            </a:r>
            <a:r>
              <a:rPr lang="en-US" baseline="0" dirty="0"/>
              <a:t> inn </a:t>
            </a:r>
            <a:r>
              <a:rPr lang="en-US" baseline="0" dirty="0" err="1"/>
              <a:t>til</a:t>
            </a:r>
            <a:r>
              <a:rPr lang="en-US" baseline="0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36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6" descr="PPT-sirkle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1793" y="3714750"/>
            <a:ext cx="234971" cy="2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50179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  <a:latin typeface="Arial" pitchFamily="37" charset="0"/>
                <a:cs typeface="Arial" pitchFamily="37" charset="0"/>
              </a:defRPr>
            </a:lvl1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pic>
        <p:nvPicPr>
          <p:cNvPr id="8" name="Picture 1035" descr="PPT-logo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0988" y="387350"/>
            <a:ext cx="2397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269875" indent="-269875">
              <a:buFont typeface="Arial" panose="020B0604020202020204" pitchFamily="34" charset="0"/>
              <a:buChar char="•"/>
              <a:defRPr/>
            </a:lvl1pPr>
            <a:lvl2pPr marL="630238" indent="-180975">
              <a:buFont typeface="Arial" panose="020B0604020202020204" pitchFamily="34" charset="0"/>
              <a:buChar char="•"/>
              <a:defRPr/>
            </a:lvl2pPr>
            <a:lvl3pPr marL="989013" indent="-179388">
              <a:buFont typeface="Arial" panose="020B0604020202020204" pitchFamily="34" charset="0"/>
              <a:buChar char="•"/>
              <a:defRPr/>
            </a:lvl3pPr>
            <a:lvl4pPr marL="1349375" indent="-180975">
              <a:buFont typeface="Arial" panose="020B0604020202020204" pitchFamily="34" charset="0"/>
              <a:buChar char="•"/>
              <a:defRPr/>
            </a:lvl4pPr>
            <a:lvl5pPr marL="1708150" indent="-1793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PPT-sirkler-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0725" y="3714750"/>
            <a:ext cx="234971" cy="2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8366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714875"/>
            <a:ext cx="8534400" cy="1752600"/>
          </a:xfrm>
        </p:spPr>
        <p:txBody>
          <a:bodyPr/>
          <a:lstStyle>
            <a:lvl1pPr marL="0" indent="0" algn="ctr">
              <a:buFont typeface="Arial" pitchFamily="37" charset="0"/>
              <a:buNone/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1035" descr="PPT-logo-RGB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80239" y="2596476"/>
            <a:ext cx="4511815" cy="12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6126164"/>
            <a:ext cx="10972800" cy="158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1035" descr="PPT-logo-RGB"/>
          <p:cNvPicPr>
            <a:picLocks noChangeAspect="1" noChangeArrowheads="1"/>
          </p:cNvPicPr>
          <p:nvPr userDrawn="1"/>
        </p:nvPicPr>
        <p:blipFill rotWithShape="1">
          <a:blip r:embed="rId4"/>
          <a:srcRect r="45443"/>
          <a:stretch/>
        </p:blipFill>
        <p:spPr bwMode="auto">
          <a:xfrm>
            <a:off x="10827143" y="6233478"/>
            <a:ext cx="728284" cy="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800" kern="1200">
          <a:solidFill>
            <a:schemeClr val="tx1"/>
          </a:solidFill>
          <a:latin typeface="Arial"/>
          <a:ea typeface="Arial" pitchFamily="37" charset="0"/>
          <a:cs typeface="Arial"/>
        </a:defRPr>
      </a:lvl1pPr>
      <a:lvl2pPr marL="630238" indent="-1809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000" kern="1200">
          <a:solidFill>
            <a:schemeClr val="tx1"/>
          </a:solidFill>
          <a:latin typeface="Arial"/>
          <a:ea typeface="Arial" pitchFamily="37" charset="0"/>
          <a:cs typeface="Arial"/>
        </a:defRPr>
      </a:lvl2pPr>
      <a:lvl3pPr marL="989013" indent="-1793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kern="1200">
          <a:solidFill>
            <a:schemeClr val="tx1"/>
          </a:solidFill>
          <a:latin typeface="Arial"/>
          <a:ea typeface="Arial" pitchFamily="37" charset="0"/>
          <a:cs typeface="Arial"/>
        </a:defRPr>
      </a:lvl3pPr>
      <a:lvl4pPr marL="1349375" indent="-180975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kern="1200">
          <a:solidFill>
            <a:schemeClr val="tx1"/>
          </a:solidFill>
          <a:latin typeface="Arial"/>
          <a:ea typeface="Arial" pitchFamily="37" charset="0"/>
          <a:cs typeface="Arial"/>
        </a:defRPr>
      </a:lvl4pPr>
      <a:lvl5pPr marL="1708150" indent="-179388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i="1" kern="1200">
          <a:solidFill>
            <a:schemeClr val="tx1"/>
          </a:solidFill>
          <a:latin typeface="Arial"/>
          <a:ea typeface="Arial" pitchFamily="37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pic>
        <p:nvPicPr>
          <p:cNvPr id="7" name="Picture 1035" descr="PPT-logo-RGB"/>
          <p:cNvPicPr>
            <a:picLocks noChangeAspect="1" noChangeArrowheads="1"/>
          </p:cNvPicPr>
          <p:nvPr userDrawn="1"/>
        </p:nvPicPr>
        <p:blipFill rotWithShape="1">
          <a:blip r:embed="rId13"/>
          <a:srcRect r="45443"/>
          <a:stretch/>
        </p:blipFill>
        <p:spPr bwMode="auto">
          <a:xfrm>
            <a:off x="10827143" y="6233478"/>
            <a:ext cx="728284" cy="3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7" charset="0"/>
          <a:ea typeface="Arial" pitchFamily="37" charset="0"/>
          <a:cs typeface="Arial" pitchFamily="37" charset="0"/>
        </a:defRPr>
      </a:lvl9pPr>
    </p:titleStyle>
    <p:bodyStyle>
      <a:lvl1pPr marL="269875" indent="-2698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49375" indent="-180975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708150" indent="-179388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5pPr>
      <a:lvl6pPr marL="21653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6pPr>
      <a:lvl7pPr marL="26225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7pPr>
      <a:lvl8pPr marL="30797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8pPr>
      <a:lvl9pPr marL="3536950" indent="-179388" algn="l" defTabSz="457200" rtl="0" fontAlgn="base">
        <a:spcBef>
          <a:spcPct val="20000"/>
        </a:spcBef>
        <a:spcAft>
          <a:spcPct val="0"/>
        </a:spcAft>
        <a:buFont typeface="Arial" pitchFamily="37" charset="0"/>
        <a:buBlip>
          <a:blip r:embed="rId14"/>
        </a:buBlip>
        <a:tabLst>
          <a:tab pos="630238" algn="l"/>
        </a:tabLst>
        <a:defRPr sz="1600" 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ctrTitle"/>
          </p:nvPr>
        </p:nvSpPr>
        <p:spPr>
          <a:xfrm>
            <a:off x="890546" y="2718823"/>
            <a:ext cx="10363200" cy="1470025"/>
          </a:xfrm>
        </p:spPr>
        <p:txBody>
          <a:bodyPr/>
          <a:lstStyle/>
          <a:p>
            <a:pPr eaLnBrk="1" hangingPunct="1"/>
            <a:r>
              <a:rPr lang="nn-NO" b="1" dirty="0">
                <a:latin typeface="Arial" charset="0"/>
                <a:cs typeface="Arial" charset="0"/>
              </a:rPr>
              <a:t>Lær å logge inn til offentlege tenester med </a:t>
            </a:r>
            <a:r>
              <a:rPr lang="nn-NO" b="1" dirty="0" err="1">
                <a:latin typeface="Arial" charset="0"/>
                <a:cs typeface="Arial" charset="0"/>
              </a:rPr>
              <a:t>BankID</a:t>
            </a:r>
            <a:endParaRPr lang="nn-NO" b="1" dirty="0">
              <a:latin typeface="Arial" charset="0"/>
              <a:cs typeface="Arial" charset="0"/>
            </a:endParaRPr>
          </a:p>
        </p:txBody>
      </p:sp>
      <p:sp>
        <p:nvSpPr>
          <p:cNvPr id="3" name="Bildeforklaring formet som en ellipse 2"/>
          <p:cNvSpPr/>
          <p:nvPr/>
        </p:nvSpPr>
        <p:spPr>
          <a:xfrm>
            <a:off x="7259540" y="4188849"/>
            <a:ext cx="1622067" cy="1273698"/>
          </a:xfrm>
          <a:prstGeom prst="wedgeEllipseCallout">
            <a:avLst>
              <a:gd name="adj1" fmla="val -45046"/>
              <a:gd name="adj2" fmla="val -5534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Skriv inn fødselsnummeret ditt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4986" y="1490968"/>
            <a:ext cx="4285482" cy="4525963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 rot="10800000" flipH="1" flipV="1">
            <a:off x="2071992" y="2624616"/>
            <a:ext cx="2326200" cy="2258669"/>
          </a:xfrm>
          <a:prstGeom prst="wedgeEllipseCallout">
            <a:avLst>
              <a:gd name="adj1" fmla="val 104427"/>
              <a:gd name="adj2" fmla="val 1608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 inn fødsels-</a:t>
            </a:r>
          </a:p>
          <a:p>
            <a:pPr algn="ctr"/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nummeret ditt </a:t>
            </a:r>
          </a:p>
        </p:txBody>
      </p:sp>
    </p:spTree>
    <p:extLst>
      <p:ext uri="{BB962C8B-B14F-4D97-AF65-F5344CB8AC3E}">
        <p14:creationId xmlns:p14="http://schemas.microsoft.com/office/powerpoint/2010/main" val="192233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1779" y="338302"/>
            <a:ext cx="10972800" cy="1143000"/>
          </a:xfrm>
        </p:spPr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Skriv inn koden </a:t>
            </a:r>
            <a:r>
              <a:rPr lang="nb-NO" dirty="0" err="1">
                <a:solidFill>
                  <a:schemeClr val="accent1"/>
                </a:solidFill>
              </a:rPr>
              <a:t>frå</a:t>
            </a:r>
            <a:r>
              <a:rPr lang="nb-NO" dirty="0">
                <a:solidFill>
                  <a:schemeClr val="accent1"/>
                </a:solidFill>
              </a:rPr>
              <a:t> kodebrikka</a:t>
            </a:r>
            <a:endParaRPr lang="nn-NO" dirty="0">
              <a:solidFill>
                <a:schemeClr val="accent1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31" y="2942079"/>
            <a:ext cx="2914834" cy="1809524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8685915" y="3406085"/>
            <a:ext cx="1093983" cy="735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65" y="1689230"/>
            <a:ext cx="4327896" cy="4570059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4081094" y="4138535"/>
            <a:ext cx="921545" cy="4696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Bildeforklaring formet som en ellipse 13"/>
          <p:cNvSpPr/>
          <p:nvPr/>
        </p:nvSpPr>
        <p:spPr>
          <a:xfrm rot="10800000" flipH="1" flipV="1">
            <a:off x="424845" y="3175639"/>
            <a:ext cx="2327879" cy="1688191"/>
          </a:xfrm>
          <a:prstGeom prst="wedgeEllipseCallout">
            <a:avLst>
              <a:gd name="adj1" fmla="val 109126"/>
              <a:gd name="adj2" fmla="val 17743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Eingongskode </a:t>
            </a:r>
            <a:br>
              <a:rPr lang="nn-N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frå kodebrikka</a:t>
            </a:r>
          </a:p>
        </p:txBody>
      </p:sp>
    </p:spTree>
    <p:extLst>
      <p:ext uri="{BB962C8B-B14F-4D97-AF65-F5344CB8AC3E}">
        <p14:creationId xmlns:p14="http://schemas.microsoft.com/office/powerpoint/2010/main" val="19047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Skriv inn ditt </a:t>
            </a:r>
            <a:r>
              <a:rPr lang="nb-NO" dirty="0" err="1">
                <a:solidFill>
                  <a:schemeClr val="accent1"/>
                </a:solidFill>
              </a:rPr>
              <a:t>personlege</a:t>
            </a:r>
            <a:r>
              <a:rPr lang="nb-NO" dirty="0">
                <a:solidFill>
                  <a:schemeClr val="accent1"/>
                </a:solidFill>
              </a:rPr>
              <a:t> passord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09927"/>
            <a:ext cx="3457956" cy="4363059"/>
          </a:xfrm>
          <a:prstGeom prst="rect">
            <a:avLst/>
          </a:prstGeom>
        </p:spPr>
      </p:pic>
      <p:sp>
        <p:nvSpPr>
          <p:cNvPr id="8" name="Plassholder for innhold 4"/>
          <p:cNvSpPr>
            <a:spLocks noGrp="1"/>
          </p:cNvSpPr>
          <p:nvPr>
            <p:ph idx="1"/>
          </p:nvPr>
        </p:nvSpPr>
        <p:spPr>
          <a:xfrm>
            <a:off x="904875" y="2524127"/>
            <a:ext cx="2524124" cy="1600198"/>
          </a:xfrm>
          <a:prstGeom prst="wedgeEllipseCallout">
            <a:avLst>
              <a:gd name="adj1" fmla="val 92512"/>
              <a:gd name="adj2" fmla="val 4743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r>
              <a:rPr lang="nn-NO" dirty="0">
                <a:solidFill>
                  <a:schemeClr val="tx1"/>
                </a:solidFill>
              </a:rPr>
              <a:t>Skriv inn</a:t>
            </a:r>
            <a:br>
              <a:rPr lang="nn-NO" dirty="0">
                <a:solidFill>
                  <a:schemeClr val="tx1"/>
                </a:solidFill>
              </a:rPr>
            </a:br>
            <a:r>
              <a:rPr lang="nn-NO" dirty="0">
                <a:solidFill>
                  <a:schemeClr val="tx1"/>
                </a:solidFill>
              </a:rPr>
              <a:t>passordet du har laga</a:t>
            </a:r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3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Du er no logga inn til Nav sine tenester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58" y="1751548"/>
            <a:ext cx="3868627" cy="4289867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 rot="13978349" flipH="1" flipV="1">
            <a:off x="7512125" y="2214879"/>
            <a:ext cx="1844523" cy="1904367"/>
          </a:xfrm>
          <a:prstGeom prst="wedgeEllipseCallout">
            <a:avLst>
              <a:gd name="adj1" fmla="val -83853"/>
              <a:gd name="adj2" fmla="val 11388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407242" y="2748376"/>
            <a:ext cx="190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dirty="0"/>
              <a:t>Tenester for deg hjå NAV</a:t>
            </a:r>
          </a:p>
        </p:txBody>
      </p:sp>
    </p:spTree>
    <p:extLst>
      <p:ext uri="{BB962C8B-B14F-4D97-AF65-F5344CB8AC3E}">
        <p14:creationId xmlns:p14="http://schemas.microsoft.com/office/powerpoint/2010/main" val="276129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2" y="1417638"/>
            <a:ext cx="8006236" cy="498957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Finn statlege og kommunale tenester på www.norge.no</a:t>
            </a:r>
          </a:p>
        </p:txBody>
      </p:sp>
      <p:sp>
        <p:nvSpPr>
          <p:cNvPr id="7" name="Bildeforklaring formet som en ellipse 6"/>
          <p:cNvSpPr/>
          <p:nvPr/>
        </p:nvSpPr>
        <p:spPr>
          <a:xfrm rot="1613381" flipH="1" flipV="1">
            <a:off x="396374" y="1650301"/>
            <a:ext cx="2232000" cy="2232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236277" y="2103343"/>
            <a:ext cx="2541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Skriv inn www.noreg.no </a:t>
            </a:r>
            <a:br>
              <a:rPr lang="nn-NO" dirty="0"/>
            </a:br>
            <a:r>
              <a:rPr lang="nn-NO" dirty="0"/>
              <a:t>i adresselinja i nettlesaren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25641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Du finn hjelp til </a:t>
            </a:r>
            <a:r>
              <a:rPr lang="nn-NO" dirty="0" err="1">
                <a:solidFill>
                  <a:schemeClr val="accent1"/>
                </a:solidFill>
              </a:rPr>
              <a:t>innlogging</a:t>
            </a:r>
            <a:r>
              <a:rPr lang="nn-NO" dirty="0">
                <a:solidFill>
                  <a:schemeClr val="accent1"/>
                </a:solidFill>
              </a:rPr>
              <a:t> på Noreg.no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3164" y="1600200"/>
            <a:ext cx="5485671" cy="4525963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 rot="10800000" flipH="1" flipV="1">
            <a:off x="847725" y="3968849"/>
            <a:ext cx="2234004" cy="1597198"/>
          </a:xfrm>
          <a:prstGeom prst="wedgeEllipseCallout">
            <a:avLst>
              <a:gd name="adj1" fmla="val 138254"/>
              <a:gd name="adj2" fmla="val 5446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r>
              <a:rPr lang="nn-NO" dirty="0">
                <a:solidFill>
                  <a:schemeClr val="tx1"/>
                </a:solidFill>
              </a:rPr>
              <a:t>Brukerstøtte</a:t>
            </a:r>
          </a:p>
          <a:p>
            <a:pPr marL="0" indent="0">
              <a:buNone/>
            </a:pPr>
            <a:r>
              <a:rPr lang="nn-NO" dirty="0">
                <a:solidFill>
                  <a:schemeClr val="tx1"/>
                </a:solidFill>
              </a:rPr>
              <a:t>for </a:t>
            </a:r>
            <a:r>
              <a:rPr lang="nn-NO" dirty="0" err="1">
                <a:solidFill>
                  <a:schemeClr val="tx1"/>
                </a:solidFill>
              </a:rPr>
              <a:t>innlogging</a:t>
            </a:r>
            <a:endParaRPr lang="nn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4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>
                <a:solidFill>
                  <a:schemeClr val="accent1"/>
                </a:solidFill>
                <a:latin typeface="Arial" charset="0"/>
                <a:cs typeface="Arial" charset="0"/>
              </a:rPr>
              <a:t>Kva er å logge inn på nett?</a:t>
            </a:r>
            <a:endParaRPr lang="en-US" dirty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20485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5046133" cy="3515709"/>
          </a:xfrm>
        </p:spPr>
        <p:txBody>
          <a:bodyPr/>
          <a:lstStyle/>
          <a:p>
            <a:pPr marL="0" indent="0">
              <a:buNone/>
            </a:pPr>
            <a:endParaRPr lang="nn-NO" dirty="0"/>
          </a:p>
          <a:p>
            <a:r>
              <a:rPr lang="nn-NO" dirty="0"/>
              <a:t> å legitimere deg elektronisk</a:t>
            </a:r>
          </a:p>
          <a:p>
            <a:endParaRPr lang="nn-NO" dirty="0"/>
          </a:p>
          <a:p>
            <a:r>
              <a:rPr lang="nn-NO" dirty="0"/>
              <a:t> å komme inn til</a:t>
            </a:r>
            <a:br>
              <a:rPr lang="nn-NO" dirty="0"/>
            </a:br>
            <a:r>
              <a:rPr lang="nn-NO" dirty="0"/>
              <a:t> opplysningar om deg</a:t>
            </a:r>
          </a:p>
          <a:p>
            <a:endParaRPr lang="nn-NO" dirty="0"/>
          </a:p>
        </p:txBody>
      </p:sp>
      <p:sp>
        <p:nvSpPr>
          <p:cNvPr id="3" name="Bildeforklaring formet som en ellipse 2"/>
          <p:cNvSpPr/>
          <p:nvPr/>
        </p:nvSpPr>
        <p:spPr>
          <a:xfrm>
            <a:off x="6387126" y="1600201"/>
            <a:ext cx="4320000" cy="4320000"/>
          </a:xfrm>
          <a:prstGeom prst="wedgeEllipseCallout">
            <a:avLst>
              <a:gd name="adj1" fmla="val -85435"/>
              <a:gd name="adj2" fmla="val -4117"/>
            </a:avLst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877868" y="2973104"/>
            <a:ext cx="4094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n-NO" sz="2000" dirty="0"/>
              <a:t>Eksempel på offentlege </a:t>
            </a:r>
            <a:br>
              <a:rPr lang="nn-NO" sz="2000" dirty="0"/>
            </a:br>
            <a:r>
              <a:rPr lang="nn-NO" sz="2000" dirty="0"/>
              <a:t>tenester på nett: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sjølvmelding frå skatteetaten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reseptane dine frå </a:t>
            </a:r>
            <a:r>
              <a:rPr lang="nn-NO" sz="2000" dirty="0" err="1"/>
              <a:t>Helsenorge</a:t>
            </a:r>
            <a:endParaRPr lang="nn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/>
              <a:t>pensjonen din frå NAV</a:t>
            </a:r>
          </a:p>
          <a:p>
            <a:pPr marL="0" indent="0">
              <a:buNone/>
            </a:pPr>
            <a:r>
              <a:rPr lang="nn-NO" sz="2000" dirty="0"/>
              <a:t> </a:t>
            </a:r>
            <a:endParaRPr lang="nn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Korleis legitimere seg på nett?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1" y="1600201"/>
            <a:ext cx="5996152" cy="4525963"/>
          </a:xfrm>
        </p:spPr>
        <p:txBody>
          <a:bodyPr/>
          <a:lstStyle/>
          <a:p>
            <a:pPr marL="0" indent="0">
              <a:buNone/>
            </a:pPr>
            <a:r>
              <a:rPr lang="nn-NO" dirty="0"/>
              <a:t>Ved </a:t>
            </a:r>
            <a:r>
              <a:rPr lang="nn-NO" b="1" dirty="0"/>
              <a:t>personleg frammøte </a:t>
            </a:r>
            <a:r>
              <a:rPr lang="nn-NO" dirty="0"/>
              <a:t>legitimerer du deg med pass, førarkort eller </a:t>
            </a:r>
            <a:br>
              <a:rPr lang="nn-NO" dirty="0"/>
            </a:br>
            <a:r>
              <a:rPr lang="nn-NO" dirty="0"/>
              <a:t>bankkort med bilde.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b="1" dirty="0"/>
              <a:t>På nettet </a:t>
            </a:r>
            <a:r>
              <a:rPr lang="nn-NO" dirty="0"/>
              <a:t>må du legitimere deg </a:t>
            </a:r>
          </a:p>
          <a:p>
            <a:pPr marL="0" indent="0">
              <a:buNone/>
            </a:pPr>
            <a:r>
              <a:rPr lang="nn-NO" dirty="0"/>
              <a:t>med ein personleg elektronisk legitimasjon, </a:t>
            </a:r>
            <a:br>
              <a:rPr lang="nn-NO" dirty="0"/>
            </a:br>
            <a:r>
              <a:rPr lang="nn-NO" dirty="0"/>
              <a:t>som for eksempel </a:t>
            </a:r>
            <a:r>
              <a:rPr lang="nn-NO" dirty="0" err="1"/>
              <a:t>BankID</a:t>
            </a:r>
            <a:r>
              <a:rPr lang="nn-NO" dirty="0"/>
              <a:t>.</a:t>
            </a:r>
          </a:p>
          <a:p>
            <a:pPr marL="0" indent="0">
              <a:buNone/>
            </a:pPr>
            <a:endParaRPr lang="nn-NO" dirty="0"/>
          </a:p>
          <a:p>
            <a:endParaRPr lang="nn-NO" dirty="0"/>
          </a:p>
        </p:txBody>
      </p:sp>
      <p:sp>
        <p:nvSpPr>
          <p:cNvPr id="6" name="Bildeforklaring formet som en ellipse 5"/>
          <p:cNvSpPr/>
          <p:nvPr/>
        </p:nvSpPr>
        <p:spPr>
          <a:xfrm>
            <a:off x="6710900" y="1828798"/>
            <a:ext cx="3996000" cy="3996000"/>
          </a:xfrm>
          <a:prstGeom prst="wedgeEllipseCallout">
            <a:avLst>
              <a:gd name="adj1" fmla="val -68100"/>
              <a:gd name="adj2" fmla="val 3993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9404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50784"/>
            <a:ext cx="10972800" cy="1143000"/>
          </a:xfrm>
        </p:spPr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Kva er </a:t>
            </a:r>
            <a:r>
              <a:rPr lang="nn-NO" dirty="0" err="1">
                <a:solidFill>
                  <a:schemeClr val="accent1"/>
                </a:solidFill>
              </a:rPr>
              <a:t>BankID</a:t>
            </a:r>
            <a:r>
              <a:rPr lang="nn-NO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5483772" cy="4525963"/>
          </a:xfrm>
        </p:spPr>
        <p:txBody>
          <a:bodyPr/>
          <a:lstStyle/>
          <a:p>
            <a:pPr marL="0" lvl="1" indent="0">
              <a:buNone/>
            </a:pPr>
            <a:r>
              <a:rPr lang="nn-NO" sz="2800" dirty="0" err="1">
                <a:latin typeface="Arial" charset="0"/>
                <a:cs typeface="Arial" charset="0"/>
              </a:rPr>
              <a:t>BankID</a:t>
            </a:r>
            <a:r>
              <a:rPr lang="nn-NO" sz="2800" dirty="0">
                <a:latin typeface="Arial" charset="0"/>
                <a:cs typeface="Arial" charset="0"/>
              </a:rPr>
              <a:t> er ein personleg </a:t>
            </a:r>
            <a:r>
              <a:rPr lang="nn-NO" sz="2800" b="1" dirty="0">
                <a:latin typeface="Arial" charset="0"/>
                <a:cs typeface="Arial" charset="0"/>
              </a:rPr>
              <a:t>elektronisk legitimasjon.</a:t>
            </a:r>
          </a:p>
          <a:p>
            <a:pPr marL="0" lvl="1" indent="0">
              <a:buNone/>
            </a:pPr>
            <a:endParaRPr lang="nn-NO" sz="2800" b="1" dirty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nn-NO" sz="28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Bildeforklaring formet som en ellipse 3"/>
          <p:cNvSpPr/>
          <p:nvPr/>
        </p:nvSpPr>
        <p:spPr>
          <a:xfrm>
            <a:off x="6445657" y="1309905"/>
            <a:ext cx="4428000" cy="4428000"/>
          </a:xfrm>
          <a:prstGeom prst="wedgeEllipseCallout">
            <a:avLst>
              <a:gd name="adj1" fmla="val -71169"/>
              <a:gd name="adj2" fmla="val -25219"/>
            </a:avLst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5" name="Bildeforklaring formet som en ellipse 4"/>
          <p:cNvSpPr/>
          <p:nvPr/>
        </p:nvSpPr>
        <p:spPr>
          <a:xfrm>
            <a:off x="800100" y="3762375"/>
            <a:ext cx="2724150" cy="1552576"/>
          </a:xfrm>
          <a:prstGeom prst="wedgeEllipseCallout">
            <a:avLst>
              <a:gd name="adj1" fmla="val 50772"/>
              <a:gd name="adj2" fmla="val -89209"/>
            </a:avLst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</a:rPr>
              <a:t>elektronisk ID</a:t>
            </a:r>
          </a:p>
          <a:p>
            <a:pPr algn="ctr"/>
            <a:endParaRPr lang="nn-NO" sz="2400" dirty="0">
              <a:solidFill>
                <a:schemeClr val="tx1"/>
              </a:solidFill>
            </a:endParaRPr>
          </a:p>
          <a:p>
            <a:pPr algn="ctr"/>
            <a:r>
              <a:rPr lang="nn-NO" sz="2400" dirty="0">
                <a:solidFill>
                  <a:schemeClr val="tx1"/>
                </a:solidFill>
              </a:rPr>
              <a:t>e-ID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9890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Korleis skaffe seg </a:t>
            </a:r>
            <a:r>
              <a:rPr lang="nn-NO" dirty="0" err="1">
                <a:solidFill>
                  <a:schemeClr val="accent1"/>
                </a:solidFill>
              </a:rPr>
              <a:t>BankID</a:t>
            </a:r>
            <a:r>
              <a:rPr lang="nn-NO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5452241" cy="4525963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nn-NO" sz="2800" dirty="0">
                <a:latin typeface="Arial" charset="0"/>
                <a:cs typeface="Arial" charset="0"/>
              </a:rPr>
              <a:t>Ta kontakt med banken din </a:t>
            </a:r>
            <a:br>
              <a:rPr lang="nn-NO" sz="2800" dirty="0">
                <a:latin typeface="Arial" charset="0"/>
                <a:cs typeface="Arial" charset="0"/>
              </a:rPr>
            </a:br>
            <a:r>
              <a:rPr lang="nn-NO" sz="2800" dirty="0">
                <a:latin typeface="Arial" charset="0"/>
                <a:cs typeface="Arial" charset="0"/>
              </a:rPr>
              <a:t>og be om </a:t>
            </a:r>
            <a:r>
              <a:rPr lang="nn-NO" sz="2800" dirty="0" err="1">
                <a:latin typeface="Arial" charset="0"/>
                <a:cs typeface="Arial" charset="0"/>
              </a:rPr>
              <a:t>BankID</a:t>
            </a:r>
            <a:r>
              <a:rPr lang="nn-NO" sz="2800" dirty="0">
                <a:latin typeface="Arial" charset="0"/>
                <a:cs typeface="Arial" charset="0"/>
              </a:rPr>
              <a:t>.</a:t>
            </a:r>
          </a:p>
          <a:p>
            <a:pPr marL="514350" lvl="1" indent="-514350">
              <a:buFont typeface="+mj-lt"/>
              <a:buAutoNum type="arabicPeriod"/>
            </a:pPr>
            <a:endParaRPr lang="nn-NO" sz="2800" dirty="0">
              <a:latin typeface="Arial" charset="0"/>
              <a:cs typeface="Arial" charset="0"/>
            </a:endParaRPr>
          </a:p>
          <a:p>
            <a:pPr marL="514350" lvl="1" indent="-514350">
              <a:buFont typeface="+mj-lt"/>
              <a:buAutoNum type="arabicPeriod"/>
            </a:pPr>
            <a:r>
              <a:rPr lang="nn-NO" sz="2800" dirty="0">
                <a:latin typeface="Arial" charset="0"/>
                <a:cs typeface="Arial" charset="0"/>
              </a:rPr>
              <a:t>Banken sender deg ein kodebrikke.</a:t>
            </a:r>
          </a:p>
          <a:p>
            <a:endParaRPr lang="nn-NO" dirty="0"/>
          </a:p>
        </p:txBody>
      </p:sp>
      <p:sp>
        <p:nvSpPr>
          <p:cNvPr id="7" name="Bildeforklaring formet som en ellipse 6"/>
          <p:cNvSpPr/>
          <p:nvPr/>
        </p:nvSpPr>
        <p:spPr>
          <a:xfrm>
            <a:off x="6798364" y="1600201"/>
            <a:ext cx="3996000" cy="3996000"/>
          </a:xfrm>
          <a:prstGeom prst="wedgeEllipseCallout">
            <a:avLst>
              <a:gd name="adj1" fmla="val -73671"/>
              <a:gd name="adj2" fmla="val -1358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325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16" y="3292689"/>
            <a:ext cx="3025071" cy="1877959"/>
          </a:xfrm>
          <a:prstGeom prst="rect">
            <a:avLst/>
          </a:prstGeom>
        </p:spPr>
      </p:pic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09600" y="1600200"/>
            <a:ext cx="10944000" cy="4697230"/>
          </a:xfrm>
        </p:spPr>
        <p:txBody>
          <a:bodyPr/>
          <a:lstStyle/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								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							   + 						+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</a:rPr>
              <a:t>Dette treng du for å logge inn til </a:t>
            </a:r>
            <a:r>
              <a:rPr lang="nb-NO" dirty="0" err="1">
                <a:solidFill>
                  <a:schemeClr val="accent1"/>
                </a:solidFill>
              </a:rPr>
              <a:t>offentlege</a:t>
            </a:r>
            <a:r>
              <a:rPr lang="nb-NO" dirty="0">
                <a:solidFill>
                  <a:schemeClr val="accent1"/>
                </a:solidFill>
              </a:rPr>
              <a:t> </a:t>
            </a:r>
            <a:r>
              <a:rPr lang="nb-NO" dirty="0" err="1">
                <a:solidFill>
                  <a:schemeClr val="accent1"/>
                </a:solidFill>
              </a:rPr>
              <a:t>tenester</a:t>
            </a:r>
            <a:r>
              <a:rPr lang="nb-NO" dirty="0">
                <a:solidFill>
                  <a:schemeClr val="accent1"/>
                </a:solidFill>
              </a:rPr>
              <a:t> med </a:t>
            </a:r>
            <a:r>
              <a:rPr lang="nn-NO" dirty="0" err="1">
                <a:solidFill>
                  <a:schemeClr val="accent1"/>
                </a:solidFill>
              </a:rPr>
              <a:t>BankID</a:t>
            </a:r>
            <a:endParaRPr lang="nn-NO" dirty="0">
              <a:solidFill>
                <a:schemeClr val="accent1"/>
              </a:solidFill>
            </a:endParaRPr>
          </a:p>
        </p:txBody>
      </p:sp>
      <p:sp>
        <p:nvSpPr>
          <p:cNvPr id="12" name="Bildeforklaring formet som en ellipse 11"/>
          <p:cNvSpPr/>
          <p:nvPr/>
        </p:nvSpPr>
        <p:spPr>
          <a:xfrm rot="10956564" flipV="1">
            <a:off x="1026192" y="2574374"/>
            <a:ext cx="2880000" cy="2340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1182263" y="3621241"/>
            <a:ext cx="2541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/>
              <a:t>Fødselsnummer</a:t>
            </a:r>
            <a:endParaRPr lang="nn-NO" dirty="0"/>
          </a:p>
          <a:p>
            <a:endParaRPr lang="nn-NO" dirty="0"/>
          </a:p>
        </p:txBody>
      </p:sp>
      <p:sp>
        <p:nvSpPr>
          <p:cNvPr id="15" name="Bildeforklaring formet som en ellipse 14"/>
          <p:cNvSpPr/>
          <p:nvPr/>
        </p:nvSpPr>
        <p:spPr>
          <a:xfrm rot="10643436" flipH="1" flipV="1">
            <a:off x="7816062" y="2575343"/>
            <a:ext cx="2880000" cy="2340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8004798" y="3621241"/>
            <a:ext cx="2541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dirty="0"/>
              <a:t>Eige passord</a:t>
            </a: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7830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accent1"/>
                </a:solidFill>
              </a:rPr>
              <a:t>Slik loggar du inn til tenester frå Nav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26537"/>
          <a:stretch/>
        </p:blipFill>
        <p:spPr>
          <a:xfrm>
            <a:off x="1368438" y="2006659"/>
            <a:ext cx="8952355" cy="4039417"/>
          </a:xfrm>
          <a:prstGeom prst="rect">
            <a:avLst/>
          </a:prstGeom>
        </p:spPr>
      </p:pic>
      <p:sp>
        <p:nvSpPr>
          <p:cNvPr id="7" name="Bildeforklaring formet som en ellipse 6"/>
          <p:cNvSpPr/>
          <p:nvPr/>
        </p:nvSpPr>
        <p:spPr>
          <a:xfrm flipH="1" flipV="1">
            <a:off x="409902" y="2601498"/>
            <a:ext cx="2592000" cy="1908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409903" y="3222579"/>
            <a:ext cx="254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Skriv inn www.nav.no </a:t>
            </a:r>
            <a:br>
              <a:rPr lang="nn-NO" dirty="0"/>
            </a:br>
            <a:r>
              <a:rPr lang="nn-NO" dirty="0"/>
              <a:t>i adresselinja i nettlesaren</a:t>
            </a:r>
          </a:p>
          <a:p>
            <a:endParaRPr lang="nn-NO" dirty="0"/>
          </a:p>
        </p:txBody>
      </p:sp>
      <p:sp>
        <p:nvSpPr>
          <p:cNvPr id="13" name="Bildeforklaring formet som en ellipse 12"/>
          <p:cNvSpPr/>
          <p:nvPr/>
        </p:nvSpPr>
        <p:spPr>
          <a:xfrm rot="16200000" flipH="1" flipV="1">
            <a:off x="9062532" y="1801738"/>
            <a:ext cx="1908000" cy="2592000"/>
          </a:xfrm>
          <a:prstGeom prst="wedgeEllipse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dirty="0"/>
          </a:p>
          <a:p>
            <a:pPr marL="0" indent="0">
              <a:buNone/>
            </a:pP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9015620" y="2957667"/>
            <a:ext cx="200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Finn og klikk </a:t>
            </a:r>
          </a:p>
          <a:p>
            <a:pPr algn="ctr"/>
            <a:r>
              <a:rPr lang="nn-NO" dirty="0"/>
              <a:t>på «LOGG INN»</a:t>
            </a:r>
          </a:p>
        </p:txBody>
      </p:sp>
    </p:spTree>
    <p:extLst>
      <p:ext uri="{BB962C8B-B14F-4D97-AF65-F5344CB8AC3E}">
        <p14:creationId xmlns:p14="http://schemas.microsoft.com/office/powerpoint/2010/main" val="129855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  ID-porten </a:t>
            </a:r>
            <a:b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–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innlogging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til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offentlege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tenester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931565" y="2233512"/>
            <a:ext cx="2775626" cy="2107095"/>
          </a:xfrm>
          <a:prstGeom prst="wedgeEllipseCallout">
            <a:avLst>
              <a:gd name="adj1" fmla="val -89834"/>
              <a:gd name="adj2" fmla="val -30429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n-NO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Innlogging</a:t>
            </a:r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ID-porten</a:t>
            </a:r>
          </a:p>
        </p:txBody>
      </p:sp>
      <p:pic>
        <p:nvPicPr>
          <p:cNvPr id="6" name="Bild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653415" y="1632017"/>
            <a:ext cx="3472766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0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  Start </a:t>
            </a:r>
            <a:r>
              <a:rPr lang="en-US" dirty="0" err="1">
                <a:solidFill>
                  <a:schemeClr val="accent1"/>
                </a:solidFill>
                <a:latin typeface="Arial" charset="0"/>
                <a:cs typeface="Arial" charset="0"/>
              </a:rPr>
              <a:t>innlogging</a:t>
            </a:r>
            <a:r>
              <a:rPr lang="en-US" dirty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nb-NO" dirty="0">
                <a:solidFill>
                  <a:schemeClr val="accent1"/>
                </a:solidFill>
              </a:rPr>
              <a:t>med </a:t>
            </a:r>
            <a:r>
              <a:rPr lang="nb-NO" dirty="0" err="1">
                <a:solidFill>
                  <a:schemeClr val="accent1"/>
                </a:solidFill>
              </a:rPr>
              <a:t>BankID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12" name="Bildeforklaring formet som en ellipse 11"/>
          <p:cNvSpPr/>
          <p:nvPr/>
        </p:nvSpPr>
        <p:spPr>
          <a:xfrm rot="10800000" flipH="1" flipV="1">
            <a:off x="6957805" y="2438376"/>
            <a:ext cx="2504849" cy="2101586"/>
          </a:xfrm>
          <a:prstGeom prst="wedgeEllipseCallout">
            <a:avLst>
              <a:gd name="adj1" fmla="val -93697"/>
              <a:gd name="adj2" fmla="val -32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 på </a:t>
            </a:r>
            <a:r>
              <a:rPr lang="nn-NO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BankID</a:t>
            </a:r>
            <a:endParaRPr lang="nn-NO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50516" y="1417638"/>
            <a:ext cx="4239057" cy="51253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sjon_ppt">
  <a:themeElements>
    <a:clrScheme name="Difi_ppt_mal 2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fi_ppt_mal 1">
        <a:dk1>
          <a:srgbClr val="000000"/>
        </a:dk1>
        <a:lt1>
          <a:srgbClr val="FFFFFF"/>
        </a:lt1>
        <a:dk2>
          <a:srgbClr val="131313"/>
        </a:dk2>
        <a:lt2>
          <a:srgbClr val="EEECE1"/>
        </a:lt2>
        <a:accent1>
          <a:srgbClr val="42A437"/>
        </a:accent1>
        <a:accent2>
          <a:srgbClr val="003959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003350"/>
        </a:accent6>
        <a:hlink>
          <a:srgbClr val="A53059"/>
        </a:hlink>
        <a:folHlink>
          <a:srgbClr val="DE62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i_ppt_mal 2">
        <a:dk1>
          <a:srgbClr val="000000"/>
        </a:dk1>
        <a:lt1>
          <a:srgbClr val="FFFFFF"/>
        </a:lt1>
        <a:dk2>
          <a:srgbClr val="131313"/>
        </a:dk2>
        <a:lt2>
          <a:srgbClr val="D8E8C4"/>
        </a:lt2>
        <a:accent1>
          <a:srgbClr val="42A437"/>
        </a:accent1>
        <a:accent2>
          <a:srgbClr val="5F6062"/>
        </a:accent2>
        <a:accent3>
          <a:srgbClr val="FFFFFF"/>
        </a:accent3>
        <a:accent4>
          <a:srgbClr val="000000"/>
        </a:accent4>
        <a:accent5>
          <a:srgbClr val="B0CFAE"/>
        </a:accent5>
        <a:accent6>
          <a:srgbClr val="555658"/>
        </a:accent6>
        <a:hlink>
          <a:srgbClr val="005380"/>
        </a:hlink>
        <a:folHlink>
          <a:srgbClr val="6E1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fi_ppt_mal">
  <a:themeElements>
    <a:clrScheme name="">
      <a:dk1>
        <a:srgbClr val="000000"/>
      </a:dk1>
      <a:lt1>
        <a:srgbClr val="FFFFFF"/>
      </a:lt1>
      <a:dk2>
        <a:srgbClr val="131313"/>
      </a:dk2>
      <a:lt2>
        <a:srgbClr val="D8E8C4"/>
      </a:lt2>
      <a:accent1>
        <a:srgbClr val="42A437"/>
      </a:accent1>
      <a:accent2>
        <a:srgbClr val="5F6062"/>
      </a:accent2>
      <a:accent3>
        <a:srgbClr val="FFFFFF"/>
      </a:accent3>
      <a:accent4>
        <a:srgbClr val="000000"/>
      </a:accent4>
      <a:accent5>
        <a:srgbClr val="B0CFAE"/>
      </a:accent5>
      <a:accent6>
        <a:srgbClr val="555658"/>
      </a:accent6>
      <a:hlink>
        <a:srgbClr val="005380"/>
      </a:hlink>
      <a:folHlink>
        <a:srgbClr val="6E1873"/>
      </a:folHlink>
    </a:clrScheme>
    <a:fontScheme name="1_Difi_ppt_m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ifi_ppt_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Difi</Template>
  <TotalTime>1894</TotalTime>
  <Words>1425</Words>
  <Application>Microsoft Office PowerPoint</Application>
  <PresentationFormat>Widescreen</PresentationFormat>
  <Paragraphs>177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Presentasjon_ppt</vt:lpstr>
      <vt:lpstr>1_Difi_ppt_mal</vt:lpstr>
      <vt:lpstr>Lær å logge inn til offentlege tenester med BankID</vt:lpstr>
      <vt:lpstr>Kva er å logge inn på nett?</vt:lpstr>
      <vt:lpstr>Korleis legitimere seg på nett?</vt:lpstr>
      <vt:lpstr>Kva er BankID?</vt:lpstr>
      <vt:lpstr>Korleis skaffe seg BankID?</vt:lpstr>
      <vt:lpstr>Dette treng du for å logge inn til offentlege tenester med BankID</vt:lpstr>
      <vt:lpstr>Slik loggar du inn til tenester frå Nav</vt:lpstr>
      <vt:lpstr>   ID-porten  – innlogging til offentlege tenester</vt:lpstr>
      <vt:lpstr>   Start innlogging med BankID</vt:lpstr>
      <vt:lpstr>Skriv inn fødselsnummeret ditt</vt:lpstr>
      <vt:lpstr>Skriv inn koden frå kodebrikka</vt:lpstr>
      <vt:lpstr>Skriv inn ditt personlege passord</vt:lpstr>
      <vt:lpstr>Du er no logga inn til Nav sine tenester</vt:lpstr>
      <vt:lpstr>Finn statlege og kommunale tenester på www.norge.no</vt:lpstr>
      <vt:lpstr>Du finn hjelp til innlogging på Noreg.no</vt:lpstr>
      <vt:lpstr>PowerPoint-presentasjon</vt:lpstr>
    </vt:vector>
  </TitlesOfParts>
  <Company>DIFI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Forsidetittel</dc:title>
  <dc:creator>norunn.england@difi.no</dc:creator>
  <cp:lastModifiedBy>England, Norunn</cp:lastModifiedBy>
  <cp:revision>105</cp:revision>
  <cp:lastPrinted>2008-11-28T08:53:33Z</cp:lastPrinted>
  <dcterms:created xsi:type="dcterms:W3CDTF">2015-11-26T10:42:44Z</dcterms:created>
  <dcterms:modified xsi:type="dcterms:W3CDTF">2017-05-11T10:28:35Z</dcterms:modified>
</cp:coreProperties>
</file>