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51" r:id="rId2"/>
  </p:sldMasterIdLst>
  <p:notesMasterIdLst>
    <p:notesMasterId r:id="rId26"/>
  </p:notesMasterIdLst>
  <p:handoutMasterIdLst>
    <p:handoutMasterId r:id="rId27"/>
  </p:handoutMasterIdLst>
  <p:sldIdLst>
    <p:sldId id="312" r:id="rId3"/>
    <p:sldId id="311" r:id="rId4"/>
    <p:sldId id="267" r:id="rId5"/>
    <p:sldId id="292" r:id="rId6"/>
    <p:sldId id="293" r:id="rId7"/>
    <p:sldId id="294" r:id="rId8"/>
    <p:sldId id="295" r:id="rId9"/>
    <p:sldId id="296" r:id="rId10"/>
    <p:sldId id="297" r:id="rId11"/>
    <p:sldId id="299" r:id="rId12"/>
    <p:sldId id="300" r:id="rId13"/>
    <p:sldId id="302" r:id="rId14"/>
    <p:sldId id="303" r:id="rId15"/>
    <p:sldId id="304" r:id="rId16"/>
    <p:sldId id="305" r:id="rId17"/>
    <p:sldId id="306" r:id="rId18"/>
    <p:sldId id="307" r:id="rId19"/>
    <p:sldId id="308" r:id="rId20"/>
    <p:sldId id="309" r:id="rId21"/>
    <p:sldId id="310" r:id="rId22"/>
    <p:sldId id="290" r:id="rId23"/>
    <p:sldId id="313" r:id="rId24"/>
    <p:sldId id="265" r:id="rId25"/>
  </p:sldIdLst>
  <p:sldSz cx="12192000" cy="6858000"/>
  <p:notesSz cx="6858000" cy="9144000"/>
  <p:defaultTextStyle>
    <a:defPPr>
      <a:defRPr lang="nb-NO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ngland, Norunn" initials="EN" lastIdx="0" clrIdx="0">
    <p:extLst>
      <p:ext uri="{19B8F6BF-5375-455C-9EA6-DF929625EA0E}">
        <p15:presenceInfo xmlns:p15="http://schemas.microsoft.com/office/powerpoint/2012/main" userId="S-1-5-21-2683953360-4118250788-2163946203-145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898989"/>
    <a:srgbClr val="01C0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0" autoAdjust="0"/>
    <p:restoredTop sz="71127" autoAdjust="0"/>
  </p:normalViewPr>
  <p:slideViewPr>
    <p:cSldViewPr snapToGrid="0">
      <p:cViewPr varScale="1">
        <p:scale>
          <a:sx n="63" d="100"/>
          <a:sy n="63" d="100"/>
        </p:scale>
        <p:origin x="984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CD94593C-6694-4C4B-B1B6-F770E8042A5E}" type="datetime1">
              <a:rPr lang="nb-NO"/>
              <a:pPr/>
              <a:t>11.05.2017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54725FF5-C1AC-440A-8276-6E39B05C02B6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553730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FDBB6389-89B6-40F8-AD6C-D6B18A062565}" type="datetime1">
              <a:rPr lang="nb-NO"/>
              <a:pPr/>
              <a:t>11.05.2017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BB2D9F30-BE86-4E31-A4D2-52D65D10ADE3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963441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7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7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7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orge.no/nb/elektronisk-id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brukerstotte@difi.no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eid.difi.no/nn/korleis-bestille-pin-kodar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26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Rectangle 1027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r>
              <a:rPr lang="en-US" dirty="0" err="1"/>
              <a:t>Dette</a:t>
            </a:r>
            <a:r>
              <a:rPr lang="en-US" dirty="0"/>
              <a:t> </a:t>
            </a:r>
            <a:r>
              <a:rPr lang="en-US" dirty="0" err="1"/>
              <a:t>kurset</a:t>
            </a:r>
            <a:r>
              <a:rPr lang="en-US" dirty="0"/>
              <a:t> </a:t>
            </a:r>
            <a:r>
              <a:rPr lang="en-US" dirty="0" err="1"/>
              <a:t>er</a:t>
            </a:r>
            <a:r>
              <a:rPr lang="en-US" dirty="0"/>
              <a:t> </a:t>
            </a:r>
            <a:r>
              <a:rPr lang="en-US" dirty="0" err="1"/>
              <a:t>laget</a:t>
            </a:r>
            <a:r>
              <a:rPr lang="en-US" dirty="0"/>
              <a:t> </a:t>
            </a:r>
            <a:r>
              <a:rPr lang="en-US"/>
              <a:t>for de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vil</a:t>
            </a:r>
            <a:r>
              <a:rPr lang="en-US" dirty="0"/>
              <a:t> </a:t>
            </a:r>
            <a:r>
              <a:rPr lang="en-US" baseline="0" dirty="0" err="1"/>
              <a:t>opprette</a:t>
            </a:r>
            <a:r>
              <a:rPr lang="en-US" baseline="0" dirty="0"/>
              <a:t> den </a:t>
            </a:r>
            <a:r>
              <a:rPr lang="en-US" baseline="0" dirty="0" err="1"/>
              <a:t>elektroniske</a:t>
            </a:r>
            <a:r>
              <a:rPr lang="en-US" baseline="0" dirty="0"/>
              <a:t> ID-</a:t>
            </a:r>
            <a:r>
              <a:rPr lang="en-US" baseline="0" dirty="0" err="1"/>
              <a:t>en</a:t>
            </a:r>
            <a:r>
              <a:rPr lang="en-US" baseline="0" dirty="0"/>
              <a:t> </a:t>
            </a:r>
            <a:r>
              <a:rPr lang="en-US" baseline="0" dirty="0" err="1"/>
              <a:t>MinID</a:t>
            </a:r>
            <a:r>
              <a:rPr lang="en-US" baseline="0" dirty="0"/>
              <a:t>.</a:t>
            </a:r>
          </a:p>
          <a:p>
            <a:pPr eaLnBrk="1" hangingPunct="1"/>
            <a:r>
              <a:rPr lang="en-US" baseline="0" dirty="0" err="1"/>
              <a:t>Ønsker</a:t>
            </a:r>
            <a:r>
              <a:rPr lang="en-US" baseline="0" dirty="0"/>
              <a:t> </a:t>
            </a:r>
            <a:r>
              <a:rPr lang="en-US" baseline="0" dirty="0" err="1"/>
              <a:t>dere</a:t>
            </a:r>
            <a:r>
              <a:rPr lang="en-US" baseline="0" dirty="0"/>
              <a:t> at </a:t>
            </a:r>
            <a:r>
              <a:rPr lang="en-US" baseline="0" dirty="0" err="1"/>
              <a:t>kurset</a:t>
            </a:r>
            <a:r>
              <a:rPr lang="en-US" baseline="0" dirty="0"/>
              <a:t> </a:t>
            </a:r>
            <a:r>
              <a:rPr lang="en-US" baseline="0" dirty="0" err="1"/>
              <a:t>skal</a:t>
            </a:r>
            <a:r>
              <a:rPr lang="en-US" baseline="0" dirty="0"/>
              <a:t> </a:t>
            </a:r>
            <a:r>
              <a:rPr lang="en-US" baseline="0" dirty="0" err="1"/>
              <a:t>vere</a:t>
            </a:r>
            <a:r>
              <a:rPr lang="en-US" baseline="0" dirty="0"/>
              <a:t> et </a:t>
            </a:r>
            <a:r>
              <a:rPr lang="en-US" baseline="0" dirty="0" err="1"/>
              <a:t>praktisk</a:t>
            </a:r>
            <a:r>
              <a:rPr lang="en-US" baseline="0" dirty="0"/>
              <a:t> </a:t>
            </a:r>
            <a:r>
              <a:rPr lang="en-US" baseline="0" dirty="0" err="1"/>
              <a:t>kurs</a:t>
            </a:r>
            <a:r>
              <a:rPr lang="en-US" baseline="0" dirty="0"/>
              <a:t> </a:t>
            </a:r>
            <a:r>
              <a:rPr lang="en-US" baseline="0" dirty="0" err="1"/>
              <a:t>i</a:t>
            </a:r>
            <a:r>
              <a:rPr lang="en-US" baseline="0" dirty="0"/>
              <a:t> å </a:t>
            </a:r>
            <a:r>
              <a:rPr lang="en-US" baseline="0" dirty="0" err="1"/>
              <a:t>opprette</a:t>
            </a:r>
            <a:r>
              <a:rPr lang="en-US" baseline="0" dirty="0"/>
              <a:t> </a:t>
            </a:r>
            <a:r>
              <a:rPr lang="en-US" baseline="0" dirty="0" err="1"/>
              <a:t>MinID</a:t>
            </a:r>
            <a:r>
              <a:rPr lang="en-US" baseline="0" dirty="0"/>
              <a:t>, </a:t>
            </a:r>
            <a:r>
              <a:rPr lang="en-US" baseline="0" dirty="0" err="1"/>
              <a:t>må</a:t>
            </a:r>
            <a:r>
              <a:rPr lang="en-US" baseline="0" dirty="0"/>
              <a:t> </a:t>
            </a:r>
            <a:r>
              <a:rPr lang="en-US" baseline="0" dirty="0" err="1"/>
              <a:t>deltakerene</a:t>
            </a:r>
            <a:r>
              <a:rPr lang="en-US" baseline="0" dirty="0"/>
              <a:t> ha </a:t>
            </a:r>
            <a:r>
              <a:rPr lang="en-US" baseline="0" dirty="0" err="1"/>
              <a:t>skaffet</a:t>
            </a:r>
            <a:r>
              <a:rPr lang="en-US" baseline="0" dirty="0"/>
              <a:t> </a:t>
            </a:r>
            <a:r>
              <a:rPr lang="en-US" baseline="0" dirty="0" err="1"/>
              <a:t>seg</a:t>
            </a:r>
            <a:r>
              <a:rPr lang="en-US" baseline="0" dirty="0"/>
              <a:t> </a:t>
            </a:r>
            <a:r>
              <a:rPr lang="en-US" baseline="0" dirty="0" err="1"/>
              <a:t>personlig</a:t>
            </a:r>
            <a:r>
              <a:rPr lang="en-US" baseline="0" dirty="0"/>
              <a:t> PIN-</a:t>
            </a:r>
            <a:r>
              <a:rPr lang="en-US" baseline="0" dirty="0" err="1"/>
              <a:t>kodebrev</a:t>
            </a:r>
            <a:r>
              <a:rPr lang="en-US" baseline="0" dirty="0"/>
              <a:t> for </a:t>
            </a:r>
            <a:r>
              <a:rPr lang="en-US" baseline="0" dirty="0" err="1"/>
              <a:t>MinID</a:t>
            </a:r>
            <a:r>
              <a:rPr lang="en-US" baseline="0" dirty="0"/>
              <a:t> </a:t>
            </a:r>
            <a:r>
              <a:rPr lang="en-US" baseline="0" dirty="0" err="1"/>
              <a:t>før</a:t>
            </a:r>
            <a:r>
              <a:rPr lang="en-US" baseline="0" dirty="0"/>
              <a:t> </a:t>
            </a:r>
            <a:r>
              <a:rPr lang="en-US" baseline="0" dirty="0" err="1"/>
              <a:t>kurset</a:t>
            </a:r>
            <a:r>
              <a:rPr lang="en-US" baseline="0" dirty="0"/>
              <a:t>.</a:t>
            </a:r>
          </a:p>
          <a:p>
            <a:pPr eaLnBrk="1" hangingPunct="1"/>
            <a:endParaRPr lang="en-US" dirty="0"/>
          </a:p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b="0" i="0" baseline="0" dirty="0"/>
              <a:t>Under teksten: ‘</a:t>
            </a:r>
            <a:r>
              <a:rPr lang="en-US" b="1" i="1" dirty="0"/>
              <a:t>Manus for </a:t>
            </a:r>
            <a:r>
              <a:rPr lang="en-US" b="1" i="1" dirty="0" err="1"/>
              <a:t>læreren</a:t>
            </a:r>
            <a:r>
              <a:rPr lang="nb-NO" b="1" i="1" baseline="0" dirty="0"/>
              <a:t>’. </a:t>
            </a:r>
            <a:r>
              <a:rPr lang="en-US" i="0" dirty="0"/>
              <a:t>Denne</a:t>
            </a:r>
            <a:r>
              <a:rPr lang="en-US" i="0" baseline="0" dirty="0"/>
              <a:t> </a:t>
            </a:r>
            <a:r>
              <a:rPr lang="en-US" i="0" baseline="0" dirty="0" err="1"/>
              <a:t>informasjonen</a:t>
            </a:r>
            <a:r>
              <a:rPr lang="en-US" i="0" baseline="0" dirty="0"/>
              <a:t> </a:t>
            </a:r>
            <a:r>
              <a:rPr lang="en-US" i="0" baseline="0" dirty="0" err="1"/>
              <a:t>skal</a:t>
            </a:r>
            <a:r>
              <a:rPr lang="en-US" i="0" baseline="0" dirty="0"/>
              <a:t> </a:t>
            </a:r>
            <a:r>
              <a:rPr lang="en-US" i="0" baseline="0" dirty="0" err="1"/>
              <a:t>læreren</a:t>
            </a:r>
            <a:r>
              <a:rPr lang="en-US" i="0" baseline="0" dirty="0"/>
              <a:t> </a:t>
            </a:r>
            <a:r>
              <a:rPr lang="en-US" i="0" baseline="0" dirty="0" err="1"/>
              <a:t>bruke</a:t>
            </a:r>
            <a:r>
              <a:rPr lang="en-US" i="0" baseline="0" dirty="0"/>
              <a:t> for </a:t>
            </a:r>
            <a:r>
              <a:rPr lang="en-US" i="0" baseline="0" dirty="0" err="1"/>
              <a:t>tydeligere</a:t>
            </a:r>
            <a:r>
              <a:rPr lang="en-US" i="0" baseline="0" dirty="0"/>
              <a:t> å </a:t>
            </a:r>
            <a:r>
              <a:rPr lang="en-US" i="0" baseline="0" dirty="0" err="1"/>
              <a:t>få</a:t>
            </a:r>
            <a:r>
              <a:rPr lang="en-US" i="0" baseline="0" dirty="0"/>
              <a:t> </a:t>
            </a:r>
            <a:r>
              <a:rPr lang="en-US" i="0" baseline="0" dirty="0" err="1"/>
              <a:t>frem</a:t>
            </a:r>
            <a:r>
              <a:rPr lang="en-US" i="0" baseline="0" dirty="0"/>
              <a:t> </a:t>
            </a:r>
            <a:r>
              <a:rPr lang="en-US" i="0" baseline="0" dirty="0" err="1"/>
              <a:t>informasjonen</a:t>
            </a:r>
            <a:r>
              <a:rPr lang="en-US" i="0" baseline="0" dirty="0"/>
              <a:t> </a:t>
            </a:r>
            <a:r>
              <a:rPr lang="en-US" i="0" baseline="0" dirty="0" err="1"/>
              <a:t>i</a:t>
            </a:r>
            <a:r>
              <a:rPr lang="en-US" i="0" baseline="0" dirty="0"/>
              <a:t> </a:t>
            </a:r>
            <a:r>
              <a:rPr lang="en-US" i="0" baseline="0" dirty="0" err="1"/>
              <a:t>lysbildene</a:t>
            </a:r>
            <a:r>
              <a:rPr lang="en-US" i="0" baseline="0" dirty="0"/>
              <a:t>.</a:t>
            </a:r>
            <a:endParaRPr lang="en-US" i="1" dirty="0"/>
          </a:p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b="0" i="0" baseline="0" dirty="0"/>
              <a:t>Under teksten: ‘</a:t>
            </a:r>
            <a:r>
              <a:rPr lang="nb-NO" b="1" i="1" baseline="0" dirty="0"/>
              <a:t>Bakgrunnsinformasjon til læreren’. </a:t>
            </a:r>
            <a:r>
              <a:rPr lang="en-US" i="0" dirty="0" err="1"/>
              <a:t>Dette</a:t>
            </a:r>
            <a:r>
              <a:rPr lang="en-US" i="0" baseline="0" dirty="0"/>
              <a:t> </a:t>
            </a:r>
            <a:r>
              <a:rPr lang="en-US" i="0" baseline="0" dirty="0" err="1"/>
              <a:t>er</a:t>
            </a:r>
            <a:r>
              <a:rPr lang="en-US" i="0" baseline="0" dirty="0"/>
              <a:t> KUN </a:t>
            </a:r>
            <a:r>
              <a:rPr lang="en-US" i="0" baseline="0" dirty="0" err="1"/>
              <a:t>bakgrunnsinformasjon</a:t>
            </a:r>
            <a:r>
              <a:rPr lang="en-US" i="0" baseline="0" dirty="0"/>
              <a:t> </a:t>
            </a:r>
            <a:r>
              <a:rPr lang="en-US" i="0" baseline="0" dirty="0" err="1"/>
              <a:t>til</a:t>
            </a:r>
            <a:r>
              <a:rPr lang="en-US" i="0" baseline="0" dirty="0"/>
              <a:t> </a:t>
            </a:r>
            <a:r>
              <a:rPr lang="en-US" i="0" baseline="0" dirty="0" err="1"/>
              <a:t>læreren</a:t>
            </a:r>
            <a:r>
              <a:rPr lang="en-US" i="0" baseline="0" dirty="0"/>
              <a:t>, </a:t>
            </a:r>
            <a:r>
              <a:rPr lang="en-US" i="0" baseline="0" dirty="0" err="1"/>
              <a:t>dersom</a:t>
            </a:r>
            <a:r>
              <a:rPr lang="en-US" i="0" baseline="0" dirty="0"/>
              <a:t> </a:t>
            </a:r>
            <a:r>
              <a:rPr lang="en-US" i="0" baseline="0" dirty="0" err="1"/>
              <a:t>deltakerene</a:t>
            </a:r>
            <a:r>
              <a:rPr lang="en-US" i="0" baseline="0" dirty="0"/>
              <a:t> </a:t>
            </a:r>
            <a:r>
              <a:rPr lang="en-US" i="0" baseline="0" dirty="0" err="1"/>
              <a:t>har</a:t>
            </a:r>
            <a:r>
              <a:rPr lang="en-US" i="0" baseline="0" dirty="0"/>
              <a:t> </a:t>
            </a:r>
            <a:r>
              <a:rPr lang="en-US" i="0" baseline="0" dirty="0" err="1"/>
              <a:t>spørsmål</a:t>
            </a:r>
            <a:r>
              <a:rPr lang="en-US" i="0" baseline="0" dirty="0"/>
              <a:t>, </a:t>
            </a:r>
            <a:r>
              <a:rPr lang="en-US" i="0" baseline="0" dirty="0" err="1"/>
              <a:t>og</a:t>
            </a:r>
            <a:r>
              <a:rPr lang="en-US" i="0" baseline="0" dirty="0"/>
              <a:t> for at </a:t>
            </a:r>
            <a:r>
              <a:rPr lang="en-US" i="0" baseline="0" dirty="0" err="1"/>
              <a:t>lærer</a:t>
            </a:r>
            <a:r>
              <a:rPr lang="en-US" i="0" baseline="0" dirty="0"/>
              <a:t> </a:t>
            </a:r>
            <a:r>
              <a:rPr lang="en-US" i="0" baseline="0" dirty="0" err="1"/>
              <a:t>skal</a:t>
            </a:r>
            <a:r>
              <a:rPr lang="en-US" i="0" baseline="0" dirty="0"/>
              <a:t> ha </a:t>
            </a:r>
            <a:r>
              <a:rPr lang="en-US" i="0" baseline="0" dirty="0" err="1"/>
              <a:t>noe</a:t>
            </a:r>
            <a:r>
              <a:rPr lang="en-US" i="0" baseline="0" dirty="0"/>
              <a:t> </a:t>
            </a:r>
            <a:r>
              <a:rPr lang="en-US" i="0" baseline="0" dirty="0" err="1"/>
              <a:t>mer</a:t>
            </a:r>
            <a:r>
              <a:rPr lang="en-US" i="0" baseline="0" dirty="0"/>
              <a:t> </a:t>
            </a:r>
            <a:r>
              <a:rPr lang="en-US" i="0" baseline="0" dirty="0" err="1"/>
              <a:t>kunnskap</a:t>
            </a:r>
            <a:r>
              <a:rPr lang="en-US" i="0" baseline="0" dirty="0"/>
              <a:t> om </a:t>
            </a:r>
            <a:r>
              <a:rPr lang="en-US" i="0" baseline="0" dirty="0" err="1"/>
              <a:t>MinID</a:t>
            </a:r>
            <a:r>
              <a:rPr lang="en-US" i="0" baseline="0" dirty="0"/>
              <a:t>. </a:t>
            </a:r>
            <a:endParaRPr lang="nb-NO" i="1" baseline="0" dirty="0"/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8344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dirty="0"/>
              <a:t>Manus for </a:t>
            </a:r>
            <a:r>
              <a:rPr lang="en-US" b="1" i="1" dirty="0" err="1"/>
              <a:t>læreren</a:t>
            </a:r>
            <a:r>
              <a:rPr lang="en-US" b="1" i="1" dirty="0"/>
              <a:t>: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Når du har fått PIN-kodene i posten, gå på nytt til et</a:t>
            </a:r>
            <a:r>
              <a:rPr lang="nb-NO" baseline="0" dirty="0"/>
              <a:t> innloggingsbilde for ID-porten. Klikk på </a:t>
            </a:r>
            <a:r>
              <a:rPr lang="nb-NO" baseline="0" dirty="0" err="1"/>
              <a:t>MinID</a:t>
            </a:r>
            <a:r>
              <a:rPr lang="nb-NO" baseline="0" dirty="0"/>
              <a:t>. 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baseline="0" dirty="0"/>
              <a:t> </a:t>
            </a:r>
            <a:endParaRPr lang="nb-NO" i="1" baseline="0" dirty="0"/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b="1" i="1" baseline="0" dirty="0"/>
              <a:t>Bakgrunnsinformasjon til læreren: 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baseline="0" dirty="0"/>
              <a:t>Klikk på: ‘Logg inn’ fra en offentlig nettside for å komme til innloggingsbildet for ID-porten.</a:t>
            </a:r>
            <a:endParaRPr lang="nb-NO" b="0" i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D9F30-BE86-4E31-A4D2-52D65D10ADE3}" type="slidenum">
              <a:rPr lang="nb-NO" smtClean="0"/>
              <a:pPr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09390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/>
              <a:t>Manus for </a:t>
            </a:r>
            <a:r>
              <a:rPr lang="en-US" b="1" i="1" dirty="0" err="1"/>
              <a:t>læreren</a:t>
            </a:r>
            <a:r>
              <a:rPr lang="en-US" b="1" i="1" dirty="0"/>
              <a:t>:</a:t>
            </a:r>
          </a:p>
          <a:p>
            <a:r>
              <a:rPr lang="en-US" b="0" i="0" dirty="0"/>
              <a:t>Her </a:t>
            </a:r>
            <a:r>
              <a:rPr lang="en-US" b="0" i="0" dirty="0" err="1"/>
              <a:t>skal</a:t>
            </a:r>
            <a:r>
              <a:rPr lang="en-US" b="0" i="0" dirty="0"/>
              <a:t> du bare </a:t>
            </a:r>
            <a:r>
              <a:rPr lang="en-US" b="0" i="0" dirty="0" err="1"/>
              <a:t>klikke</a:t>
            </a:r>
            <a:r>
              <a:rPr lang="en-US" b="0" i="0" dirty="0"/>
              <a:t> </a:t>
            </a:r>
            <a:r>
              <a:rPr lang="en-US" b="0" i="0" dirty="0" err="1"/>
              <a:t>på</a:t>
            </a:r>
            <a:r>
              <a:rPr lang="en-US" b="0" i="0" dirty="0"/>
              <a:t> ‘</a:t>
            </a:r>
            <a:r>
              <a:rPr lang="en-US" b="0" i="0" dirty="0" err="1"/>
              <a:t>Registrer</a:t>
            </a:r>
            <a:r>
              <a:rPr lang="en-US" b="0" i="0" baseline="0" dirty="0"/>
              <a:t> </a:t>
            </a:r>
            <a:r>
              <a:rPr lang="en-US" b="0" i="0" baseline="0" dirty="0" err="1"/>
              <a:t>ny</a:t>
            </a:r>
            <a:r>
              <a:rPr lang="en-US" b="0" i="0" baseline="0" dirty="0"/>
              <a:t> </a:t>
            </a:r>
            <a:r>
              <a:rPr lang="en-US" b="0" i="0" baseline="0" dirty="0" err="1"/>
              <a:t>bruker</a:t>
            </a:r>
            <a:r>
              <a:rPr lang="en-US" b="0" i="0" baseline="0" dirty="0"/>
              <a:t>’ for å </a:t>
            </a:r>
            <a:r>
              <a:rPr lang="en-US" b="0" i="0" baseline="0" dirty="0" err="1"/>
              <a:t>få</a:t>
            </a:r>
            <a:r>
              <a:rPr lang="en-US" b="0" i="0" baseline="0" dirty="0"/>
              <a:t> </a:t>
            </a:r>
            <a:r>
              <a:rPr lang="en-US" b="0" i="0" baseline="0" dirty="0" err="1"/>
              <a:t>frem</a:t>
            </a:r>
            <a:r>
              <a:rPr lang="en-US" b="0" i="0" baseline="0" dirty="0"/>
              <a:t> </a:t>
            </a:r>
            <a:r>
              <a:rPr lang="en-US" b="0" i="0" baseline="0" dirty="0" err="1"/>
              <a:t>bildet</a:t>
            </a:r>
            <a:r>
              <a:rPr lang="en-US" b="0" i="0" baseline="0" dirty="0"/>
              <a:t> der du starter </a:t>
            </a:r>
            <a:r>
              <a:rPr lang="en-US" b="0" i="0" baseline="0" dirty="0" err="1"/>
              <a:t>registreringen</a:t>
            </a:r>
            <a:r>
              <a:rPr lang="en-US" b="0" i="0" baseline="0" dirty="0"/>
              <a:t>.</a:t>
            </a:r>
          </a:p>
          <a:p>
            <a:endParaRPr lang="en-US" b="0" i="0" dirty="0"/>
          </a:p>
          <a:p>
            <a:endParaRPr lang="en-US" b="1" i="1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D9F30-BE86-4E31-A4D2-52D65D10ADE3}" type="slidenum">
              <a:rPr lang="nb-NO" smtClean="0"/>
              <a:pPr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651326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dirty="0"/>
              <a:t>Manus for </a:t>
            </a:r>
            <a:r>
              <a:rPr lang="en-US" b="1" i="1" dirty="0" err="1"/>
              <a:t>læreren</a:t>
            </a:r>
            <a:r>
              <a:rPr lang="en-US" b="1" i="1" dirty="0"/>
              <a:t>: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i="0" baseline="0" dirty="0"/>
              <a:t>Du har fått PIN-kodebrevet i postkassen din. Klikk på: ‘Jeg har PIN-koder’.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b-NO" i="0" baseline="0" dirty="0"/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b="1" i="1" baseline="0" dirty="0"/>
              <a:t>Bakgrunnsinformasjon til læreren: 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i="0" baseline="0" dirty="0"/>
              <a:t>Om noen ikke har bestilt PIN-kodebrev, kan de bestille herfra ved å klikke på: ‘Jeg har ikke PIN-koder’.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D9F30-BE86-4E31-A4D2-52D65D10ADE3}" type="slidenum">
              <a:rPr lang="nb-NO" smtClean="0"/>
              <a:pPr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039394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dirty="0"/>
              <a:t>Manus for </a:t>
            </a:r>
            <a:r>
              <a:rPr lang="en-US" b="1" i="1" dirty="0" err="1"/>
              <a:t>læreren</a:t>
            </a:r>
            <a:r>
              <a:rPr lang="en-US" b="1" i="1" dirty="0"/>
              <a:t>: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baseline="0" dirty="0"/>
              <a:t>Følg fremgangsmåten som kommer frem på skjermen.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baseline="0" dirty="0"/>
              <a:t> </a:t>
            </a:r>
            <a:endParaRPr lang="nb-NO" i="1" baseline="0" dirty="0"/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D9F30-BE86-4E31-A4D2-52D65D10ADE3}" type="slidenum">
              <a:rPr lang="nb-NO" smtClean="0"/>
              <a:pPr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291897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dirty="0"/>
              <a:t>Manus for </a:t>
            </a:r>
            <a:r>
              <a:rPr lang="en-US" b="1" i="1" dirty="0" err="1"/>
              <a:t>læreren</a:t>
            </a:r>
            <a:r>
              <a:rPr lang="en-US" b="1" i="1" dirty="0"/>
              <a:t>: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i="0" baseline="0" dirty="0"/>
              <a:t>Du får beskjed på skjermen, hvilket nummer av kodene i kodebrevet ditt, du skal taste inn.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i="0" baseline="0" dirty="0"/>
              <a:t>Sjekk at det er riktig dato på PIN-kodebrevet og på skjermen din. Sjekk at PIN-kodene er i ditt navn.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b-NO" i="1" baseline="0" dirty="0"/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b="1" i="1" baseline="0" dirty="0"/>
              <a:t>Bakgrunnsinformasjon til læreren: 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baseline="0" dirty="0"/>
              <a:t>Dersom du har opprettet </a:t>
            </a:r>
            <a:r>
              <a:rPr lang="nb-NO" baseline="0" dirty="0" err="1"/>
              <a:t>MinID</a:t>
            </a:r>
            <a:r>
              <a:rPr lang="nb-NO" baseline="0" dirty="0"/>
              <a:t> som elektronisk ID fra før, får du beskjed om det etter at du har tastet inn kodene fra kodebrevet.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D9F30-BE86-4E31-A4D2-52D65D10ADE3}" type="slidenum">
              <a:rPr lang="nb-NO" smtClean="0"/>
              <a:pPr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340628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dirty="0"/>
              <a:t>Manus for </a:t>
            </a:r>
            <a:r>
              <a:rPr lang="en-US" b="1" i="1" dirty="0" err="1"/>
              <a:t>læreren</a:t>
            </a:r>
            <a:r>
              <a:rPr lang="en-US" b="1" i="1" dirty="0"/>
              <a:t>: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i="0" baseline="0" dirty="0"/>
              <a:t>Du må lære deg passordet og huske det. 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i="0" baseline="0" dirty="0"/>
              <a:t>Du trenger passordet hver gang du skal logge inn med </a:t>
            </a:r>
            <a:r>
              <a:rPr lang="nb-NO" i="0" baseline="0" dirty="0" err="1"/>
              <a:t>MinID</a:t>
            </a:r>
            <a:r>
              <a:rPr lang="nb-NO" i="0" baseline="0" dirty="0"/>
              <a:t> senere.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b-NO" i="0" baseline="0" dirty="0"/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b="1" i="1" baseline="0" dirty="0"/>
              <a:t>Bakgrunnsinformasjon til læreren: </a:t>
            </a:r>
          </a:p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Glemmer</a:t>
            </a:r>
            <a:r>
              <a:rPr lang="en-US" dirty="0"/>
              <a:t> du </a:t>
            </a:r>
            <a:r>
              <a:rPr lang="en-US" dirty="0" err="1"/>
              <a:t>passordet</a:t>
            </a:r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 dirty="0"/>
              <a:t> du </a:t>
            </a:r>
            <a:r>
              <a:rPr lang="en-US" dirty="0" err="1"/>
              <a:t>lage</a:t>
            </a:r>
            <a:r>
              <a:rPr lang="en-US" dirty="0"/>
              <a:t> </a:t>
            </a:r>
            <a:r>
              <a:rPr lang="en-US" dirty="0" err="1"/>
              <a:t>nytt</a:t>
            </a:r>
            <a:r>
              <a:rPr lang="en-US" dirty="0"/>
              <a:t> </a:t>
            </a:r>
            <a:r>
              <a:rPr lang="en-US" dirty="0" err="1"/>
              <a:t>ved</a:t>
            </a:r>
            <a:r>
              <a:rPr lang="en-US" dirty="0"/>
              <a:t> å </a:t>
            </a:r>
            <a:r>
              <a:rPr lang="en-US" dirty="0" err="1"/>
              <a:t>klikke</a:t>
            </a:r>
            <a:r>
              <a:rPr lang="en-US" baseline="0" dirty="0"/>
              <a:t> </a:t>
            </a:r>
            <a:r>
              <a:rPr lang="en-US" baseline="0" dirty="0" err="1"/>
              <a:t>på</a:t>
            </a:r>
            <a:r>
              <a:rPr lang="en-US" baseline="0" dirty="0"/>
              <a:t> ‘</a:t>
            </a:r>
            <a:r>
              <a:rPr lang="en-US" baseline="0" dirty="0" err="1"/>
              <a:t>Glemt</a:t>
            </a:r>
            <a:r>
              <a:rPr lang="en-US" baseline="0" dirty="0"/>
              <a:t> </a:t>
            </a:r>
            <a:r>
              <a:rPr lang="en-US" baseline="0" dirty="0" err="1"/>
              <a:t>passord</a:t>
            </a:r>
            <a:r>
              <a:rPr lang="en-US" baseline="0" dirty="0"/>
              <a:t>?’.</a:t>
            </a:r>
            <a:endParaRPr lang="en-US" dirty="0"/>
          </a:p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D9F30-BE86-4E31-A4D2-52D65D10ADE3}" type="slidenum">
              <a:rPr lang="nb-NO" smtClean="0"/>
              <a:pPr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539211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b="1" i="1" baseline="0" dirty="0"/>
              <a:t>Bakgrunnsinformasjon til læreren: </a:t>
            </a:r>
          </a:p>
          <a:p>
            <a:r>
              <a:rPr lang="nb-NO" dirty="0"/>
              <a:t>Dersom du</a:t>
            </a:r>
            <a:r>
              <a:rPr lang="nb-NO" baseline="0" dirty="0"/>
              <a:t> ikke har en e-postadresse, må du registrere mobilnummeret i neste trinn.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D9F30-BE86-4E31-A4D2-52D65D10ADE3}" type="slidenum">
              <a:rPr lang="nb-NO" smtClean="0"/>
              <a:pPr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419347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dirty="0"/>
              <a:t>Manus for </a:t>
            </a:r>
            <a:r>
              <a:rPr lang="en-US" b="1" i="1" dirty="0" err="1"/>
              <a:t>læreren</a:t>
            </a:r>
            <a:r>
              <a:rPr lang="en-US" b="1" i="1" dirty="0"/>
              <a:t>: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i="0" baseline="0" dirty="0"/>
              <a:t>Skriv inn mobilnummeret uten mellomrom.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i="0" baseline="0" dirty="0"/>
              <a:t>Det er en fordel å registrere både mobilnummer og e-postadressen din.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b-NO" i="0" baseline="0" dirty="0"/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b="1" i="1" baseline="0" dirty="0"/>
              <a:t>Bakgrunnsinformasjon til læreren: 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Har du utenlandsk telefon, skriv inn riktig landkode også.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For å få </a:t>
            </a:r>
            <a:r>
              <a:rPr lang="nb-NO" dirty="0" err="1"/>
              <a:t>MinID</a:t>
            </a:r>
            <a:r>
              <a:rPr lang="nb-NO" dirty="0"/>
              <a:t>, trenger du ikke å registrere både e-post og mobilnummer, men det er en fordel. 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Mobilnummer og e-postadressen din blir nå registrert i det nasjonale kontaktregisteret som stat og kommune skal bruke om de må kontakte deg.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D9F30-BE86-4E31-A4D2-52D65D10ADE3}" type="slidenum">
              <a:rPr lang="nb-NO" smtClean="0"/>
              <a:pPr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445842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dirty="0"/>
              <a:t>Manus for </a:t>
            </a:r>
            <a:r>
              <a:rPr lang="en-US" b="1" i="1" dirty="0" err="1"/>
              <a:t>læreren</a:t>
            </a:r>
            <a:r>
              <a:rPr lang="en-US" b="1" i="1" dirty="0"/>
              <a:t>:</a:t>
            </a:r>
          </a:p>
          <a:p>
            <a:r>
              <a:rPr lang="nb-NO" dirty="0"/>
              <a:t>Kontroller at du har skrevet inn riktig mobilnummer og e-postadresse. </a:t>
            </a:r>
          </a:p>
          <a:p>
            <a:r>
              <a:rPr lang="nb-NO" dirty="0"/>
              <a:t>Har du skrevet feil, trykk på blyanten og skriv</a:t>
            </a:r>
            <a:r>
              <a:rPr lang="nb-NO" baseline="0" dirty="0"/>
              <a:t> inn det riktige.</a:t>
            </a:r>
          </a:p>
          <a:p>
            <a:r>
              <a:rPr lang="nb-NO" baseline="0" dirty="0"/>
              <a:t>Klikk så BEKREFT.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D9F30-BE86-4E31-A4D2-52D65D10ADE3}" type="slidenum">
              <a:rPr lang="nb-NO" smtClean="0"/>
              <a:pPr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385672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/>
              <a:t>Manus for </a:t>
            </a:r>
            <a:r>
              <a:rPr lang="en-US" b="1" i="1" dirty="0" err="1"/>
              <a:t>læreren</a:t>
            </a:r>
            <a:r>
              <a:rPr lang="en-US" b="1" i="1" dirty="0"/>
              <a:t>:</a:t>
            </a:r>
          </a:p>
          <a:p>
            <a:r>
              <a:rPr lang="en-US" b="0" i="0" dirty="0" err="1"/>
              <a:t>Dette</a:t>
            </a:r>
            <a:r>
              <a:rPr lang="en-US" b="0" i="0" baseline="0" dirty="0"/>
              <a:t> </a:t>
            </a:r>
            <a:r>
              <a:rPr lang="en-US" b="0" i="0" baseline="0" dirty="0" err="1"/>
              <a:t>er</a:t>
            </a:r>
            <a:r>
              <a:rPr lang="en-US" b="0" i="0" baseline="0" dirty="0"/>
              <a:t> </a:t>
            </a:r>
            <a:r>
              <a:rPr lang="en-US" b="0" i="0" baseline="0" dirty="0" err="1"/>
              <a:t>eit</a:t>
            </a:r>
            <a:r>
              <a:rPr lang="en-US" b="0" i="0" baseline="0" dirty="0"/>
              <a:t> </a:t>
            </a:r>
            <a:r>
              <a:rPr lang="en-US" b="0" i="0" baseline="0" dirty="0" err="1"/>
              <a:t>eksempel</a:t>
            </a:r>
            <a:r>
              <a:rPr lang="en-US" b="0" i="0" baseline="0" dirty="0"/>
              <a:t> </a:t>
            </a:r>
            <a:r>
              <a:rPr lang="en-US" b="0" i="0" baseline="0" dirty="0" err="1"/>
              <a:t>på</a:t>
            </a:r>
            <a:r>
              <a:rPr lang="en-US" b="0" i="0" baseline="0" dirty="0"/>
              <a:t> </a:t>
            </a:r>
            <a:r>
              <a:rPr lang="en-US" b="0" i="0" baseline="0" dirty="0" err="1"/>
              <a:t>en</a:t>
            </a:r>
            <a:r>
              <a:rPr lang="en-US" b="0" i="0" baseline="0" dirty="0"/>
              <a:t> </a:t>
            </a:r>
            <a:r>
              <a:rPr lang="en-US" b="0" i="0" baseline="0" dirty="0" err="1"/>
              <a:t>offentlig</a:t>
            </a:r>
            <a:r>
              <a:rPr lang="en-US" b="0" i="0" baseline="0" dirty="0"/>
              <a:t> </a:t>
            </a:r>
            <a:r>
              <a:rPr lang="en-US" b="0" i="0" baseline="0" dirty="0" err="1"/>
              <a:t>nettside</a:t>
            </a:r>
            <a:r>
              <a:rPr lang="en-US" b="0" i="0" baseline="0" dirty="0"/>
              <a:t> der du </a:t>
            </a:r>
            <a:r>
              <a:rPr lang="en-US" b="0" i="0" baseline="0" dirty="0" err="1"/>
              <a:t>kan</a:t>
            </a:r>
            <a:r>
              <a:rPr lang="en-US" b="0" i="0" baseline="0" dirty="0"/>
              <a:t> </a:t>
            </a:r>
            <a:r>
              <a:rPr lang="en-US" b="0" i="0" baseline="0" dirty="0" err="1"/>
              <a:t>logge</a:t>
            </a:r>
            <a:r>
              <a:rPr lang="en-US" b="0" i="0" baseline="0" dirty="0"/>
              <a:t> inn med </a:t>
            </a:r>
            <a:r>
              <a:rPr lang="en-US" b="0" i="0" baseline="0" dirty="0" err="1"/>
              <a:t>MinID</a:t>
            </a:r>
            <a:r>
              <a:rPr lang="en-US" b="0" i="0" baseline="0" dirty="0"/>
              <a:t>.</a:t>
            </a:r>
          </a:p>
          <a:p>
            <a:endParaRPr lang="en-US" b="0" i="0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D9F30-BE86-4E31-A4D2-52D65D10ADE3}" type="slidenum">
              <a:rPr lang="nb-NO" smtClean="0"/>
              <a:pPr/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57318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dirty="0"/>
              <a:t>Manus for </a:t>
            </a:r>
            <a:r>
              <a:rPr lang="en-US" b="1" i="1" dirty="0" err="1"/>
              <a:t>læreren</a:t>
            </a:r>
            <a:r>
              <a:rPr lang="en-US" b="1" i="1" dirty="0"/>
              <a:t>: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Elektronisk</a:t>
            </a:r>
            <a:r>
              <a:rPr lang="nb-NO" baseline="0" dirty="0"/>
              <a:t> legitimasjon har f</a:t>
            </a:r>
            <a:r>
              <a:rPr lang="nb-NO" dirty="0"/>
              <a:t>lere benevnelser, men betyr det samme: elektronisk legitimasjon på nett, elektronisk identitet,</a:t>
            </a:r>
            <a:r>
              <a:rPr lang="nb-NO" baseline="0" dirty="0"/>
              <a:t> </a:t>
            </a:r>
            <a:r>
              <a:rPr lang="nb-NO" dirty="0"/>
              <a:t>elektronisk ID, e-ID</a:t>
            </a:r>
            <a:r>
              <a:rPr lang="nb-NO" baseline="0" dirty="0"/>
              <a:t> eller</a:t>
            </a:r>
            <a:r>
              <a:rPr lang="nb-NO" dirty="0"/>
              <a:t> </a:t>
            </a:r>
            <a:r>
              <a:rPr lang="nb-NO" dirty="0" err="1"/>
              <a:t>eID</a:t>
            </a:r>
            <a:r>
              <a:rPr lang="nb-NO" dirty="0"/>
              <a:t>.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b="1" i="1" baseline="0" dirty="0"/>
              <a:t>Bakgrunnsinformasjon til læreren: 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dirty="0" err="1"/>
              <a:t>MinID</a:t>
            </a:r>
            <a:r>
              <a:rPr lang="nb-NO" dirty="0"/>
              <a:t> blir levert og driftet av </a:t>
            </a:r>
            <a:r>
              <a:rPr lang="nb-NO" dirty="0" err="1"/>
              <a:t>Difi</a:t>
            </a:r>
            <a:r>
              <a:rPr lang="nb-NO" dirty="0"/>
              <a:t>. 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Du kan få </a:t>
            </a:r>
            <a:r>
              <a:rPr lang="nb-NO" dirty="0" err="1"/>
              <a:t>MinID</a:t>
            </a:r>
            <a:r>
              <a:rPr lang="nb-NO" dirty="0"/>
              <a:t> fra det året du fyller 13 år</a:t>
            </a:r>
            <a:r>
              <a:rPr lang="nb-NO" baseline="0" dirty="0"/>
              <a:t>. 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baseline="0" dirty="0"/>
              <a:t>Innbyggere med D-nummer kan få </a:t>
            </a:r>
            <a:r>
              <a:rPr lang="nb-NO" baseline="0" dirty="0" err="1"/>
              <a:t>MinID</a:t>
            </a:r>
            <a:r>
              <a:rPr lang="nb-NO" baseline="0" dirty="0"/>
              <a:t>. 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err="1"/>
              <a:t>MinID</a:t>
            </a:r>
            <a:r>
              <a:rPr lang="en-US" b="0" dirty="0"/>
              <a:t> </a:t>
            </a:r>
            <a:r>
              <a:rPr lang="en-US" b="0" dirty="0" err="1"/>
              <a:t>er</a:t>
            </a:r>
            <a:r>
              <a:rPr lang="en-US" b="0" dirty="0"/>
              <a:t> gratis </a:t>
            </a:r>
            <a:r>
              <a:rPr lang="en-US" b="0" dirty="0" err="1"/>
              <a:t>og</a:t>
            </a:r>
            <a:r>
              <a:rPr lang="en-US" b="0" dirty="0"/>
              <a:t> </a:t>
            </a:r>
            <a:r>
              <a:rPr lang="en-US" b="0" dirty="0" err="1"/>
              <a:t>har</a:t>
            </a:r>
            <a:r>
              <a:rPr lang="en-US" b="0" dirty="0"/>
              <a:t> nest </a:t>
            </a:r>
            <a:r>
              <a:rPr lang="en-US" b="0" dirty="0" err="1"/>
              <a:t>høyeste</a:t>
            </a:r>
            <a:r>
              <a:rPr lang="en-US" b="0" dirty="0"/>
              <a:t> </a:t>
            </a:r>
            <a:r>
              <a:rPr lang="en-US" b="0" dirty="0" err="1"/>
              <a:t>sikkerhetsnivå</a:t>
            </a:r>
            <a:r>
              <a:rPr lang="en-US" b="0" dirty="0"/>
              <a:t>.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err="1"/>
              <a:t>Informasjon</a:t>
            </a:r>
            <a:r>
              <a:rPr lang="en-US" b="0" dirty="0"/>
              <a:t> om </a:t>
            </a:r>
            <a:r>
              <a:rPr lang="en-US" b="0" dirty="0" err="1"/>
              <a:t>elektronisk</a:t>
            </a:r>
            <a:r>
              <a:rPr lang="en-US" b="0" dirty="0"/>
              <a:t> ID: </a:t>
            </a:r>
            <a:r>
              <a:rPr lang="nn-NO" sz="1200" u="sng" kern="1200" dirty="0">
                <a:solidFill>
                  <a:schemeClr val="tx1"/>
                </a:solidFill>
                <a:effectLst/>
                <a:latin typeface="+mn-lt"/>
                <a:ea typeface="ＭＳ Ｐゴシック" pitchFamily="34" charset="-128"/>
                <a:cs typeface="+mn-cs"/>
                <a:hlinkClick r:id="rId3"/>
              </a:rPr>
              <a:t>http://www.norge.no/nb/elektronisk-id</a:t>
            </a:r>
            <a:endParaRPr lang="en-US" b="0" dirty="0"/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b-NO" i="1" baseline="0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D9F30-BE86-4E31-A4D2-52D65D10ADE3}" type="slidenum">
              <a:rPr lang="nb-NO" smtClean="0"/>
              <a:pPr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963850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dirty="0"/>
              <a:t>Manus for </a:t>
            </a:r>
            <a:r>
              <a:rPr lang="en-US" b="1" i="1" dirty="0" err="1"/>
              <a:t>læreren</a:t>
            </a:r>
            <a:r>
              <a:rPr lang="en-US" b="1" i="1" dirty="0"/>
              <a:t>:</a:t>
            </a:r>
            <a:endParaRPr lang="en-US" b="0" i="0" dirty="0"/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 err="1"/>
              <a:t>Dette</a:t>
            </a:r>
            <a:r>
              <a:rPr lang="en-US" b="0" i="0" baseline="0" dirty="0"/>
              <a:t> </a:t>
            </a:r>
            <a:r>
              <a:rPr lang="en-US" b="0" i="0" baseline="0" dirty="0" err="1"/>
              <a:t>er</a:t>
            </a:r>
            <a:r>
              <a:rPr lang="en-US" b="0" i="0" baseline="0" dirty="0"/>
              <a:t> et </a:t>
            </a:r>
            <a:r>
              <a:rPr lang="en-US" b="0" i="0" baseline="0" dirty="0" err="1"/>
              <a:t>annet</a:t>
            </a:r>
            <a:r>
              <a:rPr lang="en-US" b="0" i="0" baseline="0" dirty="0"/>
              <a:t> </a:t>
            </a:r>
            <a:r>
              <a:rPr lang="en-US" b="0" i="0" baseline="0" dirty="0" err="1"/>
              <a:t>eksempel</a:t>
            </a:r>
            <a:r>
              <a:rPr lang="en-US" b="0" i="0" baseline="0" dirty="0"/>
              <a:t> </a:t>
            </a:r>
            <a:r>
              <a:rPr lang="en-US" b="0" i="0" baseline="0" dirty="0" err="1"/>
              <a:t>på</a:t>
            </a:r>
            <a:r>
              <a:rPr lang="en-US" b="0" i="0" baseline="0" dirty="0"/>
              <a:t> </a:t>
            </a:r>
            <a:r>
              <a:rPr lang="en-US" b="0" i="0" baseline="0" dirty="0" err="1"/>
              <a:t>en</a:t>
            </a:r>
            <a:r>
              <a:rPr lang="en-US" b="0" i="0" baseline="0" dirty="0"/>
              <a:t> </a:t>
            </a:r>
            <a:r>
              <a:rPr lang="en-US" b="0" i="0" baseline="0" dirty="0" err="1"/>
              <a:t>offentlig</a:t>
            </a:r>
            <a:r>
              <a:rPr lang="en-US" b="0" i="0" baseline="0" dirty="0"/>
              <a:t> </a:t>
            </a:r>
            <a:r>
              <a:rPr lang="en-US" b="0" i="0" baseline="0" dirty="0" err="1"/>
              <a:t>nettside</a:t>
            </a:r>
            <a:r>
              <a:rPr lang="en-US" b="0" i="0" baseline="0" dirty="0"/>
              <a:t> der du </a:t>
            </a:r>
            <a:r>
              <a:rPr lang="en-US" b="0" i="0" baseline="0" dirty="0" err="1"/>
              <a:t>kan</a:t>
            </a:r>
            <a:r>
              <a:rPr lang="en-US" b="0" i="0" baseline="0" dirty="0"/>
              <a:t> </a:t>
            </a:r>
            <a:r>
              <a:rPr lang="en-US" b="0" i="0" baseline="0" dirty="0" err="1"/>
              <a:t>logge</a:t>
            </a:r>
            <a:r>
              <a:rPr lang="en-US" b="0" i="0" baseline="0" dirty="0"/>
              <a:t> inn med </a:t>
            </a:r>
            <a:r>
              <a:rPr lang="en-US" b="0" i="0" baseline="0" dirty="0" err="1"/>
              <a:t>MinID</a:t>
            </a:r>
            <a:r>
              <a:rPr lang="en-US" b="0" i="0" baseline="0" dirty="0"/>
              <a:t>.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D9F30-BE86-4E31-A4D2-52D65D10ADE3}" type="slidenum">
              <a:rPr lang="nb-NO" smtClean="0"/>
              <a:pPr/>
              <a:t>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457373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dirty="0"/>
              <a:t>Manus for </a:t>
            </a:r>
            <a:r>
              <a:rPr lang="en-US" b="1" i="1" dirty="0" err="1"/>
              <a:t>læreren</a:t>
            </a:r>
            <a:r>
              <a:rPr lang="en-US" b="1" i="1" dirty="0"/>
              <a:t>: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i="0" baseline="0" dirty="0"/>
              <a:t>Norge.no har samlet mange tjenester fra stat og kommune som du kan logge inn til.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i="0" baseline="0" dirty="0"/>
              <a:t>Du kan lete opp en konkret tjeneste, du kan finne en tjeneste ut fra livssituasjonen du er i, og du kan søke etter tjenester på Norge.no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b-NO" i="1" baseline="0" dirty="0"/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b="1" i="1" baseline="0" dirty="0"/>
              <a:t>Bakgrunnsinformasjon til læreren: 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På Norge.no kan du logge inn og endre kontaktinformasjonen din som statlige og kommunale virksomheter kan nå deg på. Du finner og informasjon om digital postkasse. 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Det er laget</a:t>
            </a:r>
            <a:r>
              <a:rPr lang="nb-NO" baseline="0" dirty="0"/>
              <a:t> eget kurs på hvordan du kan finne tjenester fra www.norge.no.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baseline="0" dirty="0"/>
              <a:t>Det er også laget egne kurs i hvordan du logger inn med din elektroniske ID </a:t>
            </a:r>
            <a:r>
              <a:rPr lang="nb-NO" baseline="0" dirty="0" err="1"/>
              <a:t>MinID</a:t>
            </a:r>
            <a:r>
              <a:rPr lang="nb-NO" baseline="0" dirty="0"/>
              <a:t> og </a:t>
            </a:r>
            <a:r>
              <a:rPr lang="nb-NO" baseline="0" dirty="0" err="1"/>
              <a:t>BankID</a:t>
            </a:r>
            <a:r>
              <a:rPr lang="nb-NO" baseline="0" dirty="0"/>
              <a:t>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D9F30-BE86-4E31-A4D2-52D65D10ADE3}" type="slidenum">
              <a:rPr lang="nb-NO" smtClean="0"/>
              <a:pPr/>
              <a:t>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517737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dirty="0"/>
              <a:t>Manus for </a:t>
            </a:r>
            <a:r>
              <a:rPr lang="en-US" b="1" i="1" dirty="0" err="1"/>
              <a:t>læreren</a:t>
            </a:r>
            <a:r>
              <a:rPr lang="en-US" b="1" i="1" dirty="0"/>
              <a:t>: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i="0" baseline="0" dirty="0"/>
              <a:t>Hjelp til innlogging: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i="0" baseline="0" dirty="0"/>
              <a:t>Du kan komme til hjelpesidene for ID-porten nederst på nettsiden til Norge.no. 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i="0" baseline="0" dirty="0"/>
              <a:t>I innloggingsbildet kan du klikke på teksten: ‘Hjelp til innlogging’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b-NO" i="1" baseline="0" dirty="0"/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b="1" i="1" baseline="0" dirty="0"/>
              <a:t>Bakgrunnsinformasjon til læreren: 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i="0" baseline="0" dirty="0"/>
              <a:t>Du kan selv lese på hjelpesidene, sende epost eller åpne en nettprat med brukerstøtte fra hjelpesidene. 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i="0" baseline="0" dirty="0"/>
              <a:t>Du kan ringe brukerstøtte i åpningstiden 08.00 – 15.30.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i="0" baseline="0" dirty="0"/>
              <a:t>Nettadresse direkte til ID-porten sine hjelpesider: www.idporten.no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D9F30-BE86-4E31-A4D2-52D65D10ADE3}" type="slidenum">
              <a:rPr lang="nb-NO" smtClean="0"/>
              <a:pPr/>
              <a:t>22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027182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b="1" i="1" baseline="0" dirty="0"/>
              <a:t>Bakgrunnsinformasjon til læreren: </a:t>
            </a:r>
          </a:p>
          <a:p>
            <a:pPr eaLnBrk="1" hangingPunct="1"/>
            <a:r>
              <a:rPr lang="en-US" dirty="0" err="1"/>
              <a:t>Difi</a:t>
            </a:r>
            <a:r>
              <a:rPr lang="en-US" dirty="0"/>
              <a:t> </a:t>
            </a:r>
            <a:r>
              <a:rPr lang="en-US" dirty="0" err="1"/>
              <a:t>håper</a:t>
            </a:r>
            <a:r>
              <a:rPr lang="en-US" dirty="0"/>
              <a:t> </a:t>
            </a:r>
            <a:r>
              <a:rPr lang="en-US" dirty="0" err="1"/>
              <a:t>opplæringen</a:t>
            </a:r>
            <a:r>
              <a:rPr lang="en-US" dirty="0"/>
              <a:t> </a:t>
            </a:r>
            <a:r>
              <a:rPr lang="en-US" dirty="0" err="1"/>
              <a:t>var</a:t>
            </a:r>
            <a:r>
              <a:rPr lang="en-US" dirty="0"/>
              <a:t> </a:t>
            </a:r>
            <a:r>
              <a:rPr lang="en-US" dirty="0" err="1"/>
              <a:t>nyttig</a:t>
            </a:r>
            <a:r>
              <a:rPr lang="en-US" dirty="0"/>
              <a:t>. Vi </a:t>
            </a:r>
            <a:r>
              <a:rPr lang="en-US" dirty="0" err="1"/>
              <a:t>blir</a:t>
            </a:r>
            <a:r>
              <a:rPr lang="en-US" dirty="0"/>
              <a:t> glad </a:t>
            </a:r>
            <a:r>
              <a:rPr lang="en-US" dirty="0" err="1"/>
              <a:t>dersom</a:t>
            </a:r>
            <a:r>
              <a:rPr lang="en-US" dirty="0"/>
              <a:t> du </a:t>
            </a:r>
            <a:r>
              <a:rPr lang="en-US" dirty="0" err="1"/>
              <a:t>har</a:t>
            </a:r>
            <a:r>
              <a:rPr lang="en-US" dirty="0"/>
              <a:t> </a:t>
            </a:r>
            <a:r>
              <a:rPr lang="en-US" dirty="0" err="1"/>
              <a:t>tilbakemelding</a:t>
            </a:r>
            <a:r>
              <a:rPr lang="en-US" dirty="0"/>
              <a:t> om </a:t>
            </a:r>
            <a:r>
              <a:rPr lang="en-US" dirty="0" err="1"/>
              <a:t>det</a:t>
            </a:r>
            <a:r>
              <a:rPr lang="en-US" dirty="0"/>
              <a:t> </a:t>
            </a:r>
            <a:r>
              <a:rPr lang="en-US" dirty="0" err="1"/>
              <a:t>er</a:t>
            </a:r>
            <a:r>
              <a:rPr lang="en-US" dirty="0"/>
              <a:t> </a:t>
            </a:r>
            <a:r>
              <a:rPr lang="en-US" dirty="0" err="1"/>
              <a:t>noe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gjørest</a:t>
            </a:r>
            <a:r>
              <a:rPr lang="en-US" dirty="0"/>
              <a:t> </a:t>
            </a:r>
            <a:r>
              <a:rPr lang="en-US" dirty="0" err="1"/>
              <a:t>bedre</a:t>
            </a:r>
            <a:r>
              <a:rPr lang="en-US" dirty="0"/>
              <a:t>. </a:t>
            </a:r>
          </a:p>
          <a:p>
            <a:pPr eaLnBrk="1" hangingPunct="1"/>
            <a:r>
              <a:rPr lang="en-US" dirty="0" err="1"/>
              <a:t>Var</a:t>
            </a:r>
            <a:r>
              <a:rPr lang="en-US" dirty="0"/>
              <a:t> </a:t>
            </a:r>
            <a:r>
              <a:rPr lang="en-US" dirty="0" err="1"/>
              <a:t>noen</a:t>
            </a:r>
            <a:r>
              <a:rPr lang="en-US" dirty="0"/>
              <a:t> </a:t>
            </a:r>
            <a:r>
              <a:rPr lang="en-US" dirty="0" err="1"/>
              <a:t>lysark</a:t>
            </a:r>
            <a:r>
              <a:rPr lang="en-US" dirty="0"/>
              <a:t> </a:t>
            </a:r>
            <a:r>
              <a:rPr lang="en-US" dirty="0" err="1"/>
              <a:t>utydelige</a:t>
            </a:r>
            <a:r>
              <a:rPr lang="en-US" baseline="0" dirty="0"/>
              <a:t>, </a:t>
            </a:r>
            <a:r>
              <a:rPr lang="en-US" baseline="0" dirty="0" err="1"/>
              <a:t>uforståelige</a:t>
            </a:r>
            <a:r>
              <a:rPr lang="en-US" baseline="0" dirty="0"/>
              <a:t> </a:t>
            </a:r>
            <a:r>
              <a:rPr lang="en-US" baseline="0" dirty="0" err="1"/>
              <a:t>eller</a:t>
            </a:r>
            <a:r>
              <a:rPr lang="en-US" baseline="0" dirty="0"/>
              <a:t> </a:t>
            </a:r>
            <a:r>
              <a:rPr lang="en-US" baseline="0" dirty="0" err="1"/>
              <a:t>var</a:t>
            </a:r>
            <a:r>
              <a:rPr lang="en-US" baseline="0" dirty="0"/>
              <a:t> </a:t>
            </a:r>
            <a:r>
              <a:rPr lang="en-US" baseline="0" dirty="0" err="1"/>
              <a:t>samanhengen</a:t>
            </a:r>
            <a:r>
              <a:rPr lang="en-US" baseline="0" dirty="0"/>
              <a:t> </a:t>
            </a:r>
            <a:r>
              <a:rPr lang="en-US" baseline="0" dirty="0" err="1"/>
              <a:t>ulogisk</a:t>
            </a:r>
            <a:r>
              <a:rPr lang="en-US" baseline="0" dirty="0"/>
              <a:t> for </a:t>
            </a:r>
            <a:r>
              <a:rPr lang="en-US" baseline="0" dirty="0" err="1"/>
              <a:t>deg</a:t>
            </a:r>
            <a:r>
              <a:rPr lang="en-US" baseline="0" dirty="0"/>
              <a:t> </a:t>
            </a:r>
            <a:r>
              <a:rPr lang="en-US" baseline="0" dirty="0" err="1"/>
              <a:t>eller</a:t>
            </a:r>
            <a:r>
              <a:rPr lang="en-US" baseline="0" dirty="0"/>
              <a:t> de du </a:t>
            </a:r>
            <a:r>
              <a:rPr lang="en-US" baseline="0" dirty="0" err="1"/>
              <a:t>er</a:t>
            </a:r>
            <a:r>
              <a:rPr lang="en-US" baseline="0" dirty="0"/>
              <a:t> </a:t>
            </a:r>
            <a:r>
              <a:rPr lang="en-US" baseline="0" dirty="0" err="1"/>
              <a:t>lærer</a:t>
            </a:r>
            <a:r>
              <a:rPr lang="en-US" baseline="0"/>
              <a:t> for? </a:t>
            </a:r>
            <a:endParaRPr lang="en-US" baseline="0" dirty="0"/>
          </a:p>
          <a:p>
            <a:pPr eaLnBrk="1" hangingPunct="1"/>
            <a:endParaRPr lang="en-US" baseline="0" dirty="0"/>
          </a:p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Send </a:t>
            </a:r>
            <a:r>
              <a:rPr lang="en-US" baseline="0" dirty="0" err="1"/>
              <a:t>tilbakemelding</a:t>
            </a:r>
            <a:r>
              <a:rPr lang="en-US" baseline="0" dirty="0"/>
              <a:t> </a:t>
            </a:r>
            <a:r>
              <a:rPr lang="en-US" baseline="0" dirty="0" err="1"/>
              <a:t>til</a:t>
            </a:r>
            <a:r>
              <a:rPr lang="en-US" baseline="0" dirty="0"/>
              <a:t> </a:t>
            </a:r>
            <a:r>
              <a:rPr lang="nb-NO" b="1" dirty="0">
                <a:hlinkClick r:id="rId3"/>
              </a:rPr>
              <a:t>brukerstotte@difi.no</a:t>
            </a:r>
            <a:r>
              <a:rPr lang="nb-NO" b="1" dirty="0"/>
              <a:t> </a:t>
            </a:r>
            <a:r>
              <a:rPr lang="nb-NO" b="0" dirty="0"/>
              <a:t>merk eposten med </a:t>
            </a:r>
            <a:r>
              <a:rPr lang="nb-NO" b="0" dirty="0" err="1"/>
              <a:t>Digidel</a:t>
            </a:r>
            <a:r>
              <a:rPr lang="nb-NO" b="0" dirty="0"/>
              <a:t>.</a:t>
            </a:r>
            <a:endParaRPr lang="nb-NO" b="1" dirty="0"/>
          </a:p>
        </p:txBody>
      </p:sp>
    </p:spTree>
    <p:extLst>
      <p:ext uri="{BB962C8B-B14F-4D97-AF65-F5344CB8AC3E}">
        <p14:creationId xmlns:p14="http://schemas.microsoft.com/office/powerpoint/2010/main" val="7573847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dirty="0"/>
              <a:t>Manus for </a:t>
            </a:r>
            <a:r>
              <a:rPr lang="en-US" b="1" i="1" dirty="0" err="1"/>
              <a:t>læreren</a:t>
            </a:r>
            <a:r>
              <a:rPr lang="en-US" b="1" i="1" dirty="0"/>
              <a:t>:</a:t>
            </a:r>
          </a:p>
          <a:p>
            <a:r>
              <a:rPr lang="nb-NO" dirty="0"/>
              <a:t>På nettet er det ikke nok å skrive</a:t>
            </a:r>
            <a:r>
              <a:rPr lang="nb-NO" baseline="0" dirty="0"/>
              <a:t> hvem du er med ord, for å få tilgang til opplysninger knyttet til deg. </a:t>
            </a:r>
          </a:p>
          <a:p>
            <a:r>
              <a:rPr lang="nb-NO" baseline="0" dirty="0"/>
              <a:t>Du må </a:t>
            </a:r>
            <a:r>
              <a:rPr lang="nb-NO" b="1" baseline="0" dirty="0"/>
              <a:t>bevise med en personlig elektronisk legitimasjon</a:t>
            </a:r>
            <a:r>
              <a:rPr lang="nb-NO" baseline="0" dirty="0"/>
              <a:t>, at du er du.</a:t>
            </a:r>
          </a:p>
          <a:p>
            <a:endParaRPr lang="nb-NO" i="1" baseline="0" dirty="0"/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b="1" i="1" baseline="0" dirty="0"/>
              <a:t>Bakgrunnsinformasjon til læreren: </a:t>
            </a:r>
            <a:endParaRPr lang="nb-NO" i="1" baseline="0" dirty="0"/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baseline="0" dirty="0"/>
              <a:t>Det er innbygger selv som må skaffe seg elektronisk legitimasjon for å bruke på nettet. 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baseline="0" dirty="0"/>
              <a:t>Det finnes flere elektroniske legitimasjoner. </a:t>
            </a:r>
          </a:p>
          <a:p>
            <a:pPr eaLnBrk="1" hangingPunct="1"/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D9F30-BE86-4E31-A4D2-52D65D10ADE3}" type="slidenum">
              <a:rPr lang="nb-NO" smtClean="0"/>
              <a:pPr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62021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dirty="0"/>
              <a:t>Manus for </a:t>
            </a:r>
            <a:r>
              <a:rPr lang="en-US" b="1" i="1" dirty="0" err="1"/>
              <a:t>læreren</a:t>
            </a:r>
            <a:r>
              <a:rPr lang="en-US" b="1" i="1" dirty="0"/>
              <a:t>: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i="0" baseline="0" dirty="0"/>
              <a:t>Du må komme til ID-porten fra en offentlig nettside, for å kunne velge </a:t>
            </a:r>
            <a:r>
              <a:rPr lang="nb-NO" i="0" baseline="0" dirty="0" err="1"/>
              <a:t>MinID</a:t>
            </a:r>
            <a:r>
              <a:rPr lang="nb-NO" i="0" baseline="0" dirty="0"/>
              <a:t>. 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i="0" baseline="0" dirty="0"/>
              <a:t>S</a:t>
            </a:r>
            <a:r>
              <a:rPr lang="nb-NO" baseline="0" dirty="0"/>
              <a:t>kriv inn en nettadresse til en statlig virksomhet, i adresselinjen på den nettleseren du bruker. I eksempelet har vi brukt www.nav.no.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baseline="0" dirty="0"/>
              <a:t>Klikk på </a:t>
            </a:r>
            <a:r>
              <a:rPr lang="nb-NO" b="1" baseline="0" dirty="0"/>
              <a:t>logg inn </a:t>
            </a:r>
            <a:r>
              <a:rPr lang="nb-NO" baseline="0" dirty="0"/>
              <a:t>for å komme til ID-porten.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b-NO" i="0" baseline="0" dirty="0"/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b="1" i="1" baseline="0" dirty="0"/>
              <a:t>Bakgrunnsinformasjon til læreren: 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baseline="0" dirty="0"/>
              <a:t>Du kan og søke opp nettsider fra det offentlige i søkemotorer.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b-NO" baseline="0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D9F30-BE86-4E31-A4D2-52D65D10ADE3}" type="slidenum">
              <a:rPr lang="nb-NO" smtClean="0"/>
              <a:pPr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768759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dirty="0"/>
              <a:t>Manus for </a:t>
            </a:r>
            <a:r>
              <a:rPr lang="en-US" b="1" i="1" dirty="0" err="1"/>
              <a:t>læreren</a:t>
            </a:r>
            <a:r>
              <a:rPr lang="en-US" b="1" i="1" dirty="0"/>
              <a:t>: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For å skaffe seg den elektroniske ID-en </a:t>
            </a:r>
            <a:r>
              <a:rPr lang="nb-NO" dirty="0" err="1"/>
              <a:t>MinID</a:t>
            </a:r>
            <a:r>
              <a:rPr lang="nb-NO" dirty="0"/>
              <a:t>, trenger du først et personlig PIN-kodebrev. </a:t>
            </a:r>
            <a:endParaRPr lang="nb-NO" baseline="0" dirty="0"/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Du kan selv bestille PIN-kodebrev via ID-porten, ved</a:t>
            </a:r>
            <a:r>
              <a:rPr lang="nb-NO" baseline="0" dirty="0"/>
              <a:t> å klikke på </a:t>
            </a:r>
            <a:r>
              <a:rPr lang="nb-NO" baseline="0" dirty="0" err="1"/>
              <a:t>MinID</a:t>
            </a:r>
            <a:r>
              <a:rPr lang="nb-NO" dirty="0"/>
              <a:t>. 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b-NO" i="1" baseline="0" dirty="0"/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b="1" i="1" baseline="0" dirty="0"/>
              <a:t>Bakgrunnsinformasjon til læreren: 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Du kan og kontakte brukerstøtte for å få hjelp til å bestille PIN-kodebrev, 800 30 300.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Du kan bestille PIN-kodebrev fra hjelpesidene til ID-porten: www.idporten.no, og nederst fra nettsiden: www.norge.no.</a:t>
            </a:r>
          </a:p>
          <a:p>
            <a:endParaRPr lang="nb-NO" dirty="0"/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baseline="0" dirty="0"/>
              <a:t>ID-porten er den sikre offentlige innloggingen.</a:t>
            </a:r>
            <a:endParaRPr lang="nb-NO" dirty="0"/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3,4 millioner bruker </a:t>
            </a:r>
            <a:r>
              <a:rPr lang="nb-NO" dirty="0" err="1"/>
              <a:t>MinID</a:t>
            </a:r>
            <a:r>
              <a:rPr lang="nb-NO" dirty="0"/>
              <a:t>.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D9F30-BE86-4E31-A4D2-52D65D10ADE3}" type="slidenum">
              <a:rPr lang="nb-NO" smtClean="0"/>
              <a:pPr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034021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dirty="0"/>
              <a:t>Manus </a:t>
            </a:r>
            <a:r>
              <a:rPr lang="en-US" b="1" i="1" baseline="0" dirty="0" err="1"/>
              <a:t>til</a:t>
            </a:r>
            <a:r>
              <a:rPr lang="en-US" b="1" i="1" dirty="0"/>
              <a:t> </a:t>
            </a:r>
            <a:r>
              <a:rPr lang="en-US" b="1" i="1" dirty="0" err="1"/>
              <a:t>læreren</a:t>
            </a:r>
            <a:r>
              <a:rPr lang="en-US" b="1" i="1" dirty="0"/>
              <a:t>: 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/>
              <a:t>NB! Her </a:t>
            </a:r>
            <a:r>
              <a:rPr lang="en-US" b="0" i="0" dirty="0" err="1"/>
              <a:t>skal</a:t>
            </a:r>
            <a:r>
              <a:rPr lang="en-US" b="0" i="0" dirty="0"/>
              <a:t> du </a:t>
            </a:r>
            <a:r>
              <a:rPr lang="en-US" b="1" i="0" dirty="0" err="1"/>
              <a:t>ikke</a:t>
            </a:r>
            <a:r>
              <a:rPr lang="en-US" b="1" i="0" dirty="0"/>
              <a:t> </a:t>
            </a:r>
            <a:r>
              <a:rPr lang="en-US" b="1" i="0" dirty="0" err="1"/>
              <a:t>fylle</a:t>
            </a:r>
            <a:r>
              <a:rPr lang="en-US" b="1" i="0" dirty="0"/>
              <a:t> inn </a:t>
            </a:r>
            <a:r>
              <a:rPr lang="en-US" b="1" i="0" dirty="0" err="1"/>
              <a:t>noe</a:t>
            </a:r>
            <a:r>
              <a:rPr lang="en-US" b="1" i="0" dirty="0"/>
              <a:t> </a:t>
            </a:r>
            <a:r>
              <a:rPr lang="en-US" b="1" i="0" dirty="0" err="1"/>
              <a:t>i</a:t>
            </a:r>
            <a:r>
              <a:rPr lang="en-US" b="1" i="0" baseline="0" dirty="0"/>
              <a:t> </a:t>
            </a:r>
            <a:r>
              <a:rPr lang="en-US" b="1" i="0" baseline="0" dirty="0" err="1"/>
              <a:t>feltene</a:t>
            </a:r>
            <a:r>
              <a:rPr lang="en-US" b="1" i="0" baseline="0" dirty="0"/>
              <a:t> </a:t>
            </a:r>
            <a:r>
              <a:rPr lang="en-US" b="1" i="0" baseline="0" dirty="0" err="1"/>
              <a:t>til</a:t>
            </a:r>
            <a:r>
              <a:rPr lang="en-US" b="1" i="0" baseline="0" dirty="0"/>
              <a:t> </a:t>
            </a:r>
            <a:r>
              <a:rPr lang="en-US" b="1" i="0" baseline="0" dirty="0" err="1"/>
              <a:t>fødselsnummer</a:t>
            </a:r>
            <a:r>
              <a:rPr lang="en-US" b="1" i="0" baseline="0" dirty="0"/>
              <a:t> </a:t>
            </a:r>
            <a:r>
              <a:rPr lang="en-US" b="1" i="0" baseline="0" dirty="0" err="1"/>
              <a:t>og</a:t>
            </a:r>
            <a:r>
              <a:rPr lang="en-US" b="1" i="0" baseline="0" dirty="0"/>
              <a:t> </a:t>
            </a:r>
            <a:r>
              <a:rPr lang="en-US" b="1" i="0" baseline="0" dirty="0" err="1"/>
              <a:t>passord</a:t>
            </a:r>
            <a:r>
              <a:rPr lang="en-US" b="0" i="0" baseline="0" dirty="0"/>
              <a:t>. </a:t>
            </a:r>
            <a:r>
              <a:rPr lang="en-US" b="0" i="0" baseline="0" dirty="0" err="1"/>
              <a:t>Klikk</a:t>
            </a:r>
            <a:r>
              <a:rPr lang="en-US" b="0" i="0" baseline="0" dirty="0"/>
              <a:t> </a:t>
            </a:r>
            <a:r>
              <a:rPr lang="en-US" b="0" i="0" baseline="0" dirty="0" err="1"/>
              <a:t>direkte</a:t>
            </a:r>
            <a:r>
              <a:rPr lang="en-US" b="0" i="0" baseline="0" dirty="0"/>
              <a:t> </a:t>
            </a:r>
            <a:r>
              <a:rPr lang="en-US" b="0" i="0" baseline="0" dirty="0" err="1"/>
              <a:t>på</a:t>
            </a:r>
            <a:r>
              <a:rPr lang="en-US" b="0" i="0" baseline="0" dirty="0"/>
              <a:t> ‘</a:t>
            </a:r>
            <a:r>
              <a:rPr lang="en-US" b="0" i="0" baseline="0" dirty="0" err="1"/>
              <a:t>Bestill</a:t>
            </a:r>
            <a:r>
              <a:rPr lang="en-US" b="0" i="0" baseline="0" dirty="0"/>
              <a:t> PIN-</a:t>
            </a:r>
            <a:r>
              <a:rPr lang="en-US" b="0" i="0" baseline="0" dirty="0" err="1"/>
              <a:t>koder</a:t>
            </a:r>
            <a:r>
              <a:rPr lang="en-US" b="0" i="0" baseline="0" dirty="0"/>
              <a:t>’. 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0" i="0" dirty="0"/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b="1" i="1" baseline="0" dirty="0"/>
              <a:t>Bakgrunnsinformasjon til læreren: 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Du</a:t>
            </a:r>
            <a:r>
              <a:rPr lang="nb-NO" baseline="0" dirty="0"/>
              <a:t> skal nå opprette din personlige elektroniske ID </a:t>
            </a:r>
            <a:r>
              <a:rPr lang="nb-NO" baseline="0" dirty="0" err="1"/>
              <a:t>MinID</a:t>
            </a:r>
            <a:r>
              <a:rPr lang="nb-NO" baseline="0" dirty="0"/>
              <a:t>. For å opprette </a:t>
            </a:r>
            <a:r>
              <a:rPr lang="nb-NO" baseline="0" dirty="0" err="1"/>
              <a:t>MinID</a:t>
            </a:r>
            <a:r>
              <a:rPr lang="nb-NO" baseline="0" dirty="0"/>
              <a:t>, må du først bestille deg et PIN-kodebrev. </a:t>
            </a:r>
          </a:p>
          <a:p>
            <a:r>
              <a:rPr lang="nb-NO" baseline="0" dirty="0"/>
              <a:t>PIN-kodebrevet blir sendt til deg, som vanlig postgang i posten.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D9F30-BE86-4E31-A4D2-52D65D10ADE3}" type="slidenum">
              <a:rPr lang="nb-NO" smtClean="0"/>
              <a:pPr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222097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dirty="0"/>
              <a:t>Manus for </a:t>
            </a:r>
            <a:r>
              <a:rPr lang="en-US" b="1" i="1" dirty="0" err="1"/>
              <a:t>læreren</a:t>
            </a:r>
            <a:r>
              <a:rPr lang="en-US" b="1" i="1" dirty="0"/>
              <a:t>:</a:t>
            </a:r>
          </a:p>
          <a:p>
            <a:r>
              <a:rPr lang="nb-NO" dirty="0"/>
              <a:t>PIN-kodebrevet kommer i postkassen din. </a:t>
            </a:r>
          </a:p>
          <a:p>
            <a:r>
              <a:rPr lang="nb-NO" dirty="0"/>
              <a:t>Navnet ditt må stå tydelig på postkassen.</a:t>
            </a:r>
          </a:p>
          <a:p>
            <a:r>
              <a:rPr lang="nb-NO" dirty="0"/>
              <a:t>Tar 2-5 dager</a:t>
            </a:r>
            <a:r>
              <a:rPr lang="nb-NO" baseline="0" dirty="0"/>
              <a:t> i postsending.</a:t>
            </a:r>
            <a:endParaRPr lang="nb-NO" dirty="0"/>
          </a:p>
          <a:p>
            <a:r>
              <a:rPr lang="nb-NO" dirty="0"/>
              <a:t>Blir sendt til den adressen du har oppgitt til folkeregisteret.</a:t>
            </a:r>
          </a:p>
          <a:p>
            <a:endParaRPr lang="nb-NO" dirty="0"/>
          </a:p>
          <a:p>
            <a:r>
              <a:rPr lang="nb-NO" b="1" i="1" baseline="0" dirty="0"/>
              <a:t>Bakgrunnsinformasjon til læreren: </a:t>
            </a:r>
            <a:endParaRPr lang="nb-NO" dirty="0"/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På ID-porten sine hjelpesider finner du video og guide til hvordan du bestiller PIN-koder. </a:t>
            </a:r>
          </a:p>
          <a:p>
            <a:r>
              <a:rPr lang="nb-NO" sz="1200" u="sng" kern="1200" dirty="0">
                <a:solidFill>
                  <a:schemeClr val="tx1"/>
                </a:solidFill>
                <a:effectLst/>
                <a:latin typeface="+mn-lt"/>
                <a:ea typeface="ＭＳ Ｐゴシック" pitchFamily="34" charset="-128"/>
                <a:cs typeface="+mn-cs"/>
                <a:hlinkClick r:id="rId3"/>
              </a:rPr>
              <a:t>http://eid.difi.no/nn/korleis-bestille-pin-kodar</a:t>
            </a:r>
            <a:endParaRPr lang="nb-NO" sz="1200" kern="1200" dirty="0">
              <a:solidFill>
                <a:schemeClr val="tx1"/>
              </a:solidFill>
              <a:effectLst/>
              <a:latin typeface="+mn-lt"/>
              <a:ea typeface="ＭＳ Ｐゴシック" pitchFamily="34" charset="-128"/>
              <a:cs typeface="+mn-cs"/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D9F30-BE86-4E31-A4D2-52D65D10ADE3}" type="slidenum">
              <a:rPr lang="nb-NO" smtClean="0"/>
              <a:pPr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306286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/>
              <a:t>Manus for </a:t>
            </a:r>
            <a:r>
              <a:rPr lang="en-US" b="1" i="1" dirty="0" err="1"/>
              <a:t>læreren</a:t>
            </a:r>
            <a:r>
              <a:rPr lang="en-US" b="1" i="1" dirty="0"/>
              <a:t>:</a:t>
            </a:r>
          </a:p>
          <a:p>
            <a:r>
              <a:rPr lang="nb-NO" b="0" i="0" baseline="0" dirty="0"/>
              <a:t>NB Sjekk at du har bestilt til </a:t>
            </a:r>
            <a:r>
              <a:rPr lang="nb-NO" b="1" i="0" baseline="0" dirty="0"/>
              <a:t>ditt</a:t>
            </a:r>
            <a:r>
              <a:rPr lang="nb-NO" b="0" i="0" baseline="0" dirty="0"/>
              <a:t> fødselsnummer, altså at du har skrevet riktig fødselsnummer.</a:t>
            </a:r>
          </a:p>
          <a:p>
            <a:endParaRPr lang="nb-NO" b="0" i="0" baseline="0" dirty="0"/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D9F30-BE86-4E31-A4D2-52D65D10ADE3}" type="slidenum">
              <a:rPr lang="nb-NO" smtClean="0"/>
              <a:pPr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494237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dirty="0"/>
              <a:t>Manus for </a:t>
            </a:r>
            <a:r>
              <a:rPr lang="en-US" b="1" i="1" dirty="0" err="1"/>
              <a:t>læreren</a:t>
            </a:r>
            <a:r>
              <a:rPr lang="en-US" b="1" i="1" dirty="0"/>
              <a:t>: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baseline="0" dirty="0"/>
              <a:t>Du må alltid bruke riktig kodebrev. Dato på brevet må stemme med dato på skjermen. 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PIN-kodene er personlige, ikke gi dem fra deg til noen</a:t>
            </a:r>
            <a:r>
              <a:rPr lang="nb-NO" baseline="0" dirty="0"/>
              <a:t>.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baseline="0" dirty="0"/>
              <a:t>Ta vare på PIN-kodebrevet, du kan ha bruk for det senere også.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baseline="0" dirty="0"/>
              <a:t> </a:t>
            </a:r>
            <a:endParaRPr lang="nb-NO" i="1" baseline="0" dirty="0"/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b="1" i="1" baseline="0" dirty="0"/>
              <a:t>Bakgrunnsinformasjon til læreren: 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PIN-kodebrevet kan du trenge</a:t>
            </a:r>
            <a:r>
              <a:rPr lang="nb-NO" baseline="0" dirty="0"/>
              <a:t> som en ekstra løsning for innlogging ved glemt passord, eller om du har skiftet mobilnummer eller e-postadresse. 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baseline="0" dirty="0"/>
              <a:t>Om du trenger å logge inn fra utlandet, kan det være enklere med PIN-kodebrev, da kode til SMS ikke alltid er pålitelig pga. </a:t>
            </a:r>
            <a:r>
              <a:rPr lang="nb-NO" baseline="0" dirty="0" err="1"/>
              <a:t>roamingavtalar</a:t>
            </a:r>
            <a:r>
              <a:rPr lang="nb-NO" baseline="0" dirty="0"/>
              <a:t>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D9F30-BE86-4E31-A4D2-52D65D10ADE3}" type="slidenum">
              <a:rPr lang="nb-NO" smtClean="0"/>
              <a:pPr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47925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36" descr="PPT-sirkler-RG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941793" y="3714750"/>
            <a:ext cx="234971" cy="2201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8" name="Title Placeholder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 algn="ctr">
              <a:defRPr>
                <a:latin typeface="Arial" pitchFamily="37" charset="0"/>
                <a:cs typeface="Arial" pitchFamily="37" charset="0"/>
              </a:defRPr>
            </a:lvl1pPr>
          </a:lstStyle>
          <a:p>
            <a:r>
              <a:rPr lang="nb-NO" dirty="0"/>
              <a:t>Klikk for å redigere tittelstil</a:t>
            </a:r>
            <a:endParaRPr lang="en-US" dirty="0"/>
          </a:p>
        </p:txBody>
      </p:sp>
      <p:sp>
        <p:nvSpPr>
          <p:cNvPr id="50179" name="Text Placeholder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Arial" pitchFamily="37" charset="0"/>
              <a:buNone/>
              <a:defRPr>
                <a:solidFill>
                  <a:srgbClr val="898989"/>
                </a:solidFill>
                <a:latin typeface="Arial" pitchFamily="37" charset="0"/>
                <a:cs typeface="Arial" pitchFamily="37" charset="0"/>
              </a:defRPr>
            </a:lvl1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pic>
        <p:nvPicPr>
          <p:cNvPr id="8" name="Picture 1035" descr="PPT-logo-RGB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80988" y="387350"/>
            <a:ext cx="239712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hf sldNum="0"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b-NO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>
            <a:lvl1pPr marL="269875" indent="-269875">
              <a:buFont typeface="Arial" panose="020B0604020202020204" pitchFamily="34" charset="0"/>
              <a:buChar char="•"/>
              <a:defRPr/>
            </a:lvl1pPr>
            <a:lvl2pPr marL="630238" indent="-180975">
              <a:buFont typeface="Arial" panose="020B0604020202020204" pitchFamily="34" charset="0"/>
              <a:buChar char="•"/>
              <a:defRPr/>
            </a:lvl2pPr>
            <a:lvl3pPr marL="989013" indent="-179388">
              <a:buFont typeface="Arial" panose="020B0604020202020204" pitchFamily="34" charset="0"/>
              <a:buChar char="•"/>
              <a:defRPr/>
            </a:lvl3pPr>
            <a:lvl4pPr marL="1349375" indent="-180975">
              <a:buFont typeface="Arial" panose="020B0604020202020204" pitchFamily="34" charset="0"/>
              <a:buChar char="•"/>
              <a:defRPr/>
            </a:lvl4pPr>
            <a:lvl5pPr marL="1708150" indent="-179388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3" descr="PPT-sirkler-RG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940725" y="3714750"/>
            <a:ext cx="234971" cy="2201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3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836614"/>
            <a:ext cx="103632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633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4714875"/>
            <a:ext cx="8534400" cy="1752600"/>
          </a:xfrm>
        </p:spPr>
        <p:txBody>
          <a:bodyPr/>
          <a:lstStyle>
            <a:lvl1pPr marL="0" indent="0" algn="ctr">
              <a:buFont typeface="Arial" pitchFamily="37" charset="0"/>
              <a:buNone/>
              <a:defRPr>
                <a:solidFill>
                  <a:srgbClr val="898989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Picture 1035" descr="PPT-logo-RGB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380239" y="2596476"/>
            <a:ext cx="4511815" cy="1236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hf sldNum="0"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Klikk for å redigere tittelstil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609600" y="6126164"/>
            <a:ext cx="10972800" cy="1587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9" name="Picture 1035" descr="PPT-logo-RGB"/>
          <p:cNvPicPr>
            <a:picLocks noChangeAspect="1" noChangeArrowheads="1"/>
          </p:cNvPicPr>
          <p:nvPr userDrawn="1"/>
        </p:nvPicPr>
        <p:blipFill rotWithShape="1">
          <a:blip r:embed="rId4"/>
          <a:srcRect r="45443"/>
          <a:stretch/>
        </p:blipFill>
        <p:spPr bwMode="auto">
          <a:xfrm>
            <a:off x="10827143" y="6233478"/>
            <a:ext cx="728284" cy="365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</p:sldLayoutIdLst>
  <p:hf sldNum="0"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/>
          <a:ea typeface="Arial" pitchFamily="37" charset="0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7" charset="0"/>
          <a:ea typeface="Arial" pitchFamily="37" charset="0"/>
          <a:cs typeface="Arial" pitchFamily="37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7" charset="0"/>
          <a:ea typeface="Arial" pitchFamily="37" charset="0"/>
          <a:cs typeface="Arial" pitchFamily="37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7" charset="0"/>
          <a:ea typeface="Arial" pitchFamily="37" charset="0"/>
          <a:cs typeface="Arial" pitchFamily="37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7" charset="0"/>
          <a:ea typeface="Arial" pitchFamily="37" charset="0"/>
          <a:cs typeface="Arial" pitchFamily="37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7" charset="0"/>
          <a:ea typeface="Arial" pitchFamily="37" charset="0"/>
          <a:cs typeface="Arial" pitchFamily="37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7" charset="0"/>
          <a:ea typeface="Arial" pitchFamily="37" charset="0"/>
          <a:cs typeface="Arial" pitchFamily="37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7" charset="0"/>
          <a:ea typeface="Arial" pitchFamily="37" charset="0"/>
          <a:cs typeface="Arial" pitchFamily="37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7" charset="0"/>
          <a:ea typeface="Arial" pitchFamily="37" charset="0"/>
          <a:cs typeface="Arial" pitchFamily="37" charset="0"/>
        </a:defRPr>
      </a:lvl9pPr>
    </p:titleStyle>
    <p:bodyStyle>
      <a:lvl1pPr marL="269875" indent="-269875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tabLst>
          <a:tab pos="630238" algn="l"/>
        </a:tabLst>
        <a:defRPr sz="2800" kern="1200">
          <a:solidFill>
            <a:schemeClr val="tx1"/>
          </a:solidFill>
          <a:latin typeface="Arial"/>
          <a:ea typeface="Arial" pitchFamily="37" charset="0"/>
          <a:cs typeface="Arial"/>
        </a:defRPr>
      </a:lvl1pPr>
      <a:lvl2pPr marL="630238" indent="-180975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tabLst>
          <a:tab pos="630238" algn="l"/>
        </a:tabLst>
        <a:defRPr sz="2000" kern="1200">
          <a:solidFill>
            <a:schemeClr val="tx1"/>
          </a:solidFill>
          <a:latin typeface="Arial"/>
          <a:ea typeface="Arial" pitchFamily="37" charset="0"/>
          <a:cs typeface="Arial"/>
        </a:defRPr>
      </a:lvl2pPr>
      <a:lvl3pPr marL="989013" indent="-179388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tabLst>
          <a:tab pos="630238" algn="l"/>
        </a:tabLst>
        <a:defRPr kern="1200">
          <a:solidFill>
            <a:schemeClr val="tx1"/>
          </a:solidFill>
          <a:latin typeface="Arial"/>
          <a:ea typeface="Arial" pitchFamily="37" charset="0"/>
          <a:cs typeface="Arial"/>
        </a:defRPr>
      </a:lvl3pPr>
      <a:lvl4pPr marL="1349375" indent="-180975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tabLst>
          <a:tab pos="630238" algn="l"/>
        </a:tabLst>
        <a:defRPr sz="1600" kern="1200">
          <a:solidFill>
            <a:schemeClr val="tx1"/>
          </a:solidFill>
          <a:latin typeface="Arial"/>
          <a:ea typeface="Arial" pitchFamily="37" charset="0"/>
          <a:cs typeface="Arial"/>
        </a:defRPr>
      </a:lvl4pPr>
      <a:lvl5pPr marL="1708150" indent="-179388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tabLst>
          <a:tab pos="630238" algn="l"/>
        </a:tabLst>
        <a:defRPr sz="1600" i="1" kern="1200">
          <a:solidFill>
            <a:schemeClr val="tx1"/>
          </a:solidFill>
          <a:latin typeface="Arial"/>
          <a:ea typeface="Arial" pitchFamily="37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  <p:pic>
        <p:nvPicPr>
          <p:cNvPr id="7" name="Picture 1035" descr="PPT-logo-RGB"/>
          <p:cNvPicPr>
            <a:picLocks noChangeAspect="1" noChangeArrowheads="1"/>
          </p:cNvPicPr>
          <p:nvPr userDrawn="1"/>
        </p:nvPicPr>
        <p:blipFill rotWithShape="1">
          <a:blip r:embed="rId13"/>
          <a:srcRect r="45443"/>
          <a:stretch/>
        </p:blipFill>
        <p:spPr bwMode="auto">
          <a:xfrm>
            <a:off x="10827143" y="6233478"/>
            <a:ext cx="728284" cy="365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sldNum="0"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7" charset="0"/>
          <a:ea typeface="Arial" pitchFamily="37" charset="0"/>
          <a:cs typeface="Arial" pitchFamily="37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7" charset="0"/>
          <a:ea typeface="Arial" pitchFamily="37" charset="0"/>
          <a:cs typeface="Arial" pitchFamily="37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7" charset="0"/>
          <a:ea typeface="Arial" pitchFamily="37" charset="0"/>
          <a:cs typeface="Arial" pitchFamily="37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7" charset="0"/>
          <a:ea typeface="Arial" pitchFamily="37" charset="0"/>
          <a:cs typeface="Arial" pitchFamily="37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7" charset="0"/>
          <a:ea typeface="Arial" pitchFamily="37" charset="0"/>
          <a:cs typeface="Arial" pitchFamily="37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7" charset="0"/>
          <a:ea typeface="Arial" pitchFamily="37" charset="0"/>
          <a:cs typeface="Arial" pitchFamily="37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7" charset="0"/>
          <a:ea typeface="Arial" pitchFamily="37" charset="0"/>
          <a:cs typeface="Arial" pitchFamily="37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7" charset="0"/>
          <a:ea typeface="Arial" pitchFamily="37" charset="0"/>
          <a:cs typeface="Arial" pitchFamily="37" charset="0"/>
        </a:defRPr>
      </a:lvl9pPr>
    </p:titleStyle>
    <p:bodyStyle>
      <a:lvl1pPr marL="269875" indent="-269875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tabLst>
          <a:tab pos="630238" algn="l"/>
        </a:tabLs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30238" indent="-180975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tabLst>
          <a:tab pos="630238" algn="l"/>
        </a:tabLst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989013" indent="-179388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tabLst>
          <a:tab pos="630238" algn="l"/>
        </a:tabLst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49375" indent="-180975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tabLst>
          <a:tab pos="630238" algn="l"/>
        </a:tabLst>
        <a:defRPr sz="1600">
          <a:solidFill>
            <a:schemeClr val="tx1"/>
          </a:solidFill>
          <a:latin typeface="+mn-lt"/>
          <a:ea typeface="+mn-ea"/>
          <a:cs typeface="+mn-cs"/>
        </a:defRPr>
      </a:lvl4pPr>
      <a:lvl5pPr marL="1708150" indent="-179388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tabLst>
          <a:tab pos="630238" algn="l"/>
        </a:tabLst>
        <a:defRPr sz="1600" i="1">
          <a:solidFill>
            <a:schemeClr val="tx1"/>
          </a:solidFill>
          <a:latin typeface="+mn-lt"/>
          <a:ea typeface="+mn-ea"/>
          <a:cs typeface="+mn-cs"/>
        </a:defRPr>
      </a:lvl5pPr>
      <a:lvl6pPr marL="2165350" indent="-179388" algn="l" defTabSz="457200" rtl="0" fontAlgn="base">
        <a:spcBef>
          <a:spcPct val="20000"/>
        </a:spcBef>
        <a:spcAft>
          <a:spcPct val="0"/>
        </a:spcAft>
        <a:buFont typeface="Arial" pitchFamily="37" charset="0"/>
        <a:buBlip>
          <a:blip r:embed="rId14"/>
        </a:buBlip>
        <a:tabLst>
          <a:tab pos="630238" algn="l"/>
        </a:tabLst>
        <a:defRPr sz="1600" i="1">
          <a:solidFill>
            <a:schemeClr val="tx1"/>
          </a:solidFill>
          <a:latin typeface="+mn-lt"/>
          <a:ea typeface="+mn-ea"/>
          <a:cs typeface="+mn-cs"/>
        </a:defRPr>
      </a:lvl6pPr>
      <a:lvl7pPr marL="2622550" indent="-179388" algn="l" defTabSz="457200" rtl="0" fontAlgn="base">
        <a:spcBef>
          <a:spcPct val="20000"/>
        </a:spcBef>
        <a:spcAft>
          <a:spcPct val="0"/>
        </a:spcAft>
        <a:buFont typeface="Arial" pitchFamily="37" charset="0"/>
        <a:buBlip>
          <a:blip r:embed="rId14"/>
        </a:buBlip>
        <a:tabLst>
          <a:tab pos="630238" algn="l"/>
        </a:tabLst>
        <a:defRPr sz="1600" i="1">
          <a:solidFill>
            <a:schemeClr val="tx1"/>
          </a:solidFill>
          <a:latin typeface="+mn-lt"/>
          <a:ea typeface="+mn-ea"/>
          <a:cs typeface="+mn-cs"/>
        </a:defRPr>
      </a:lvl7pPr>
      <a:lvl8pPr marL="3079750" indent="-179388" algn="l" defTabSz="457200" rtl="0" fontAlgn="base">
        <a:spcBef>
          <a:spcPct val="20000"/>
        </a:spcBef>
        <a:spcAft>
          <a:spcPct val="0"/>
        </a:spcAft>
        <a:buFont typeface="Arial" pitchFamily="37" charset="0"/>
        <a:buBlip>
          <a:blip r:embed="rId14"/>
        </a:buBlip>
        <a:tabLst>
          <a:tab pos="630238" algn="l"/>
        </a:tabLst>
        <a:defRPr sz="1600" i="1">
          <a:solidFill>
            <a:schemeClr val="tx1"/>
          </a:solidFill>
          <a:latin typeface="+mn-lt"/>
          <a:ea typeface="+mn-ea"/>
          <a:cs typeface="+mn-cs"/>
        </a:defRPr>
      </a:lvl8pPr>
      <a:lvl9pPr marL="3536950" indent="-179388" algn="l" defTabSz="457200" rtl="0" fontAlgn="base">
        <a:spcBef>
          <a:spcPct val="20000"/>
        </a:spcBef>
        <a:spcAft>
          <a:spcPct val="0"/>
        </a:spcAft>
        <a:buFont typeface="Arial" pitchFamily="37" charset="0"/>
        <a:buBlip>
          <a:blip r:embed="rId14"/>
        </a:buBlip>
        <a:tabLst>
          <a:tab pos="630238" algn="l"/>
        </a:tabLst>
        <a:defRPr sz="1600" i="1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/>
          </p:cNvSpPr>
          <p:nvPr>
            <p:ph type="ctrTitle"/>
          </p:nvPr>
        </p:nvSpPr>
        <p:spPr>
          <a:xfrm>
            <a:off x="890546" y="2718823"/>
            <a:ext cx="10363200" cy="1470025"/>
          </a:xfrm>
        </p:spPr>
        <p:txBody>
          <a:bodyPr/>
          <a:lstStyle/>
          <a:p>
            <a:r>
              <a:rPr lang="nb-NO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Lær å opprette den </a:t>
            </a:r>
            <a:br>
              <a:rPr lang="nb-NO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</a:br>
            <a:r>
              <a:rPr lang="nb-NO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elektroniske ID-en </a:t>
            </a:r>
            <a:r>
              <a:rPr lang="nb-NO" dirty="0" err="1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MinID</a:t>
            </a:r>
            <a:endParaRPr lang="nb-NO" dirty="0">
              <a:solidFill>
                <a:schemeClr val="accent6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Bildeforklaring formet som en ellipse 5"/>
          <p:cNvSpPr/>
          <p:nvPr/>
        </p:nvSpPr>
        <p:spPr>
          <a:xfrm rot="10643436" flipH="1" flipV="1">
            <a:off x="8081496" y="4373857"/>
            <a:ext cx="2544104" cy="1828743"/>
          </a:xfrm>
          <a:prstGeom prst="wedgeEllipseCallout">
            <a:avLst>
              <a:gd name="adj1" fmla="val -37761"/>
              <a:gd name="adj2" fmla="val -59287"/>
            </a:avLst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n-NO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n-NO" sz="2000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34397" y="5079317"/>
            <a:ext cx="1638301" cy="417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247125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>
                <a:solidFill>
                  <a:schemeClr val="accent1"/>
                </a:solidFill>
              </a:rPr>
              <a:t>Registrering av </a:t>
            </a:r>
            <a:r>
              <a:rPr lang="nn-NO" dirty="0" err="1">
                <a:solidFill>
                  <a:schemeClr val="accent1"/>
                </a:solidFill>
              </a:rPr>
              <a:t>MinID</a:t>
            </a:r>
            <a:r>
              <a:rPr lang="nn-NO" dirty="0">
                <a:solidFill>
                  <a:schemeClr val="accent1"/>
                </a:solidFill>
              </a:rPr>
              <a:t> med PIN-kodebrev 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09600" y="1600201"/>
            <a:ext cx="3901392" cy="4525963"/>
          </a:xfrm>
        </p:spPr>
        <p:txBody>
          <a:bodyPr/>
          <a:lstStyle/>
          <a:p>
            <a:pPr marL="514350" lvl="1" indent="-514350">
              <a:buFont typeface="+mj-lt"/>
              <a:buAutoNum type="arabicPeriod"/>
            </a:pPr>
            <a:r>
              <a:rPr lang="nn-NO" sz="2800" dirty="0">
                <a:latin typeface="Arial" charset="0"/>
                <a:cs typeface="Arial" charset="0"/>
              </a:rPr>
              <a:t>Gå til ID-porten </a:t>
            </a:r>
            <a:r>
              <a:rPr lang="nn-NO" sz="2800" dirty="0" err="1">
                <a:latin typeface="Arial" charset="0"/>
                <a:cs typeface="Arial" charset="0"/>
              </a:rPr>
              <a:t>fra</a:t>
            </a:r>
            <a:r>
              <a:rPr lang="nn-NO" sz="2800" dirty="0">
                <a:latin typeface="Arial" charset="0"/>
                <a:cs typeface="Arial" charset="0"/>
              </a:rPr>
              <a:t> en offentlig nettside</a:t>
            </a:r>
          </a:p>
          <a:p>
            <a:pPr marL="514350" lvl="1" indent="-514350">
              <a:buFont typeface="+mj-lt"/>
              <a:buAutoNum type="arabicPeriod"/>
            </a:pPr>
            <a:endParaRPr lang="nn-NO" sz="2800" dirty="0">
              <a:latin typeface="Arial" charset="0"/>
              <a:cs typeface="Arial" charset="0"/>
            </a:endParaRPr>
          </a:p>
          <a:p>
            <a:pPr marL="514350" lvl="1" indent="-514350">
              <a:buFont typeface="+mj-lt"/>
              <a:buAutoNum type="arabicPeriod"/>
            </a:pPr>
            <a:r>
              <a:rPr lang="nn-NO" sz="2800" dirty="0">
                <a:latin typeface="Arial" charset="0"/>
                <a:cs typeface="Arial" charset="0"/>
              </a:rPr>
              <a:t>Klikk på </a:t>
            </a:r>
            <a:r>
              <a:rPr lang="nn-NO" sz="2800" dirty="0" err="1">
                <a:latin typeface="Arial" charset="0"/>
                <a:cs typeface="Arial" charset="0"/>
              </a:rPr>
              <a:t>MinID</a:t>
            </a:r>
            <a:r>
              <a:rPr lang="nn-NO" sz="2800" dirty="0">
                <a:latin typeface="Arial" charset="0"/>
                <a:cs typeface="Arial" charset="0"/>
              </a:rPr>
              <a:t> </a:t>
            </a:r>
          </a:p>
          <a:p>
            <a:pPr marL="514350" lvl="1" indent="-514350">
              <a:buFont typeface="+mj-lt"/>
              <a:buAutoNum type="arabicPeriod"/>
            </a:pPr>
            <a:endParaRPr lang="nn-NO" sz="2800" dirty="0">
              <a:latin typeface="Arial" charset="0"/>
              <a:cs typeface="Arial" charset="0"/>
            </a:endParaRPr>
          </a:p>
          <a:p>
            <a:endParaRPr lang="nn-NO" dirty="0"/>
          </a:p>
        </p:txBody>
      </p:sp>
      <p:pic>
        <p:nvPicPr>
          <p:cNvPr id="8" name="Bilde 7"/>
          <p:cNvPicPr/>
          <p:nvPr/>
        </p:nvPicPr>
        <p:blipFill>
          <a:blip r:embed="rId3"/>
          <a:stretch>
            <a:fillRect/>
          </a:stretch>
        </p:blipFill>
        <p:spPr>
          <a:xfrm>
            <a:off x="5801884" y="1600201"/>
            <a:ext cx="3794760" cy="4792980"/>
          </a:xfrm>
          <a:prstGeom prst="rect">
            <a:avLst/>
          </a:prstGeom>
        </p:spPr>
      </p:pic>
      <p:sp>
        <p:nvSpPr>
          <p:cNvPr id="9" name="Ellipse 8"/>
          <p:cNvSpPr/>
          <p:nvPr/>
        </p:nvSpPr>
        <p:spPr>
          <a:xfrm>
            <a:off x="5973535" y="2633173"/>
            <a:ext cx="1443789" cy="556248"/>
          </a:xfrm>
          <a:prstGeom prst="ellipse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6618782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>
                <a:solidFill>
                  <a:schemeClr val="accent1"/>
                </a:solidFill>
              </a:rPr>
              <a:t>Klikk på ‘Registrer ny bruker’</a:t>
            </a:r>
            <a:endParaRPr lang="nb-NO" dirty="0"/>
          </a:p>
        </p:txBody>
      </p:sp>
      <p:sp>
        <p:nvSpPr>
          <p:cNvPr id="5" name="Rektangel 4"/>
          <p:cNvSpPr/>
          <p:nvPr/>
        </p:nvSpPr>
        <p:spPr>
          <a:xfrm>
            <a:off x="1079144" y="1417638"/>
            <a:ext cx="398417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1" indent="-514350">
              <a:buFont typeface="+mj-lt"/>
              <a:buAutoNum type="arabicPeriod"/>
            </a:pPr>
            <a:endParaRPr lang="nn-NO" sz="2800" dirty="0"/>
          </a:p>
          <a:p>
            <a:pPr marL="0" lvl="1"/>
            <a:r>
              <a:rPr lang="nn-NO" sz="2800" dirty="0"/>
              <a:t>Du skal </a:t>
            </a:r>
            <a:r>
              <a:rPr lang="nn-NO" sz="2800" dirty="0" err="1"/>
              <a:t>ikke</a:t>
            </a:r>
            <a:r>
              <a:rPr lang="nn-NO" sz="2800" dirty="0"/>
              <a:t> fylle ut fødselsnummer og passord her</a:t>
            </a: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5411" y="1772024"/>
            <a:ext cx="5194894" cy="40884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Bildeforklaring formet som en ellipse 8"/>
          <p:cNvSpPr/>
          <p:nvPr/>
        </p:nvSpPr>
        <p:spPr>
          <a:xfrm>
            <a:off x="1856696" y="3816248"/>
            <a:ext cx="2992761" cy="2280862"/>
          </a:xfrm>
          <a:prstGeom prst="wedgeEllipseCallout">
            <a:avLst>
              <a:gd name="adj1" fmla="val 84398"/>
              <a:gd name="adj2" fmla="val 23345"/>
            </a:avLst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sz="2400" dirty="0">
                <a:solidFill>
                  <a:schemeClr val="tx1"/>
                </a:solidFill>
                <a:latin typeface="Arial" charset="0"/>
                <a:cs typeface="Arial" charset="0"/>
              </a:rPr>
              <a:t>Klikk på: ‘Registrer </a:t>
            </a:r>
            <a:br>
              <a:rPr lang="nn-NO" sz="2400" dirty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nn-NO" sz="2400" dirty="0">
                <a:solidFill>
                  <a:schemeClr val="tx1"/>
                </a:solidFill>
                <a:latin typeface="Arial" charset="0"/>
                <a:cs typeface="Arial" charset="0"/>
              </a:rPr>
              <a:t>ny bruker’</a:t>
            </a:r>
            <a:endParaRPr lang="nb-NO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5951913" y="5184837"/>
            <a:ext cx="1256121" cy="501067"/>
          </a:xfrm>
          <a:prstGeom prst="ellipse">
            <a:avLst/>
          </a:prstGeom>
          <a:noFill/>
          <a:ln w="3492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9287300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>
                <a:solidFill>
                  <a:schemeClr val="accent1"/>
                </a:solidFill>
              </a:rPr>
              <a:t>Finn frem PIN-kodebrevet ditt 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09600" y="1600201"/>
            <a:ext cx="5452241" cy="4525963"/>
          </a:xfrm>
        </p:spPr>
        <p:txBody>
          <a:bodyPr/>
          <a:lstStyle/>
          <a:p>
            <a:pPr marL="0" lvl="1" indent="0">
              <a:buNone/>
            </a:pPr>
            <a:endParaRPr lang="nn-NO" sz="2800" dirty="0">
              <a:latin typeface="Arial" charset="0"/>
              <a:cs typeface="Arial" charset="0"/>
            </a:endParaRPr>
          </a:p>
          <a:p>
            <a:endParaRPr lang="nn-NO" dirty="0"/>
          </a:p>
        </p:txBody>
      </p:sp>
      <p:pic>
        <p:nvPicPr>
          <p:cNvPr id="6" name="Plassholder for innhold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3829" y="1745326"/>
            <a:ext cx="4162368" cy="4008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Bildeforklaring formet som en ellipse 7"/>
          <p:cNvSpPr/>
          <p:nvPr/>
        </p:nvSpPr>
        <p:spPr>
          <a:xfrm>
            <a:off x="5936313" y="2307489"/>
            <a:ext cx="3163824" cy="2421977"/>
          </a:xfrm>
          <a:prstGeom prst="wedgeEllipseCallout">
            <a:avLst>
              <a:gd name="adj1" fmla="val -71930"/>
              <a:gd name="adj2" fmla="val 1324"/>
            </a:avLst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endParaRPr lang="nn-NO" sz="20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L="0" lvl="1" algn="ctr"/>
            <a:r>
              <a:rPr lang="nn-NO" sz="2400" dirty="0">
                <a:solidFill>
                  <a:schemeClr val="tx1"/>
                </a:solidFill>
                <a:latin typeface="Arial" charset="0"/>
                <a:cs typeface="Arial" charset="0"/>
              </a:rPr>
              <a:t>Klikk på: </a:t>
            </a:r>
            <a:br>
              <a:rPr lang="nn-NO" sz="2400" dirty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nn-NO" sz="2400" dirty="0" err="1">
                <a:solidFill>
                  <a:schemeClr val="tx1"/>
                </a:solidFill>
                <a:latin typeface="Arial" charset="0"/>
                <a:cs typeface="Arial" charset="0"/>
              </a:rPr>
              <a:t>Jeg</a:t>
            </a:r>
            <a:r>
              <a:rPr lang="nn-NO" sz="2400" dirty="0">
                <a:solidFill>
                  <a:schemeClr val="tx1"/>
                </a:solidFill>
                <a:latin typeface="Arial" charset="0"/>
                <a:cs typeface="Arial" charset="0"/>
              </a:rPr>
              <a:t> har PIN-koder</a:t>
            </a:r>
          </a:p>
          <a:p>
            <a:pPr algn="ctr"/>
            <a:endParaRPr lang="nb-NO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61553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>
                <a:solidFill>
                  <a:schemeClr val="accent1"/>
                </a:solidFill>
              </a:rPr>
              <a:t>Skriv inn fødselsnummeret ditt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09600" y="1600201"/>
            <a:ext cx="5452241" cy="4525963"/>
          </a:xfrm>
        </p:spPr>
        <p:txBody>
          <a:bodyPr/>
          <a:lstStyle/>
          <a:p>
            <a:pPr marL="0" lvl="1" indent="0">
              <a:buNone/>
            </a:pPr>
            <a:endParaRPr lang="nn-NO" sz="2800" dirty="0">
              <a:latin typeface="Arial" charset="0"/>
              <a:cs typeface="Arial" charset="0"/>
            </a:endParaRPr>
          </a:p>
          <a:p>
            <a:pPr marL="0" lvl="1" indent="0">
              <a:buNone/>
            </a:pPr>
            <a:endParaRPr lang="nn-NO" sz="2800" dirty="0">
              <a:latin typeface="Arial" charset="0"/>
              <a:cs typeface="Arial" charset="0"/>
            </a:endParaRPr>
          </a:p>
          <a:p>
            <a:pPr marL="0" lvl="1" indent="0">
              <a:buNone/>
            </a:pPr>
            <a:endParaRPr lang="nn-NO" sz="2800" dirty="0">
              <a:latin typeface="Arial" charset="0"/>
              <a:cs typeface="Arial" charset="0"/>
            </a:endParaRPr>
          </a:p>
        </p:txBody>
      </p:sp>
      <p:sp>
        <p:nvSpPr>
          <p:cNvPr id="9" name="Bildeforklaring formet som en ellipse 8"/>
          <p:cNvSpPr/>
          <p:nvPr/>
        </p:nvSpPr>
        <p:spPr>
          <a:xfrm>
            <a:off x="7061534" y="3613592"/>
            <a:ext cx="3028950" cy="1989185"/>
          </a:xfrm>
          <a:prstGeom prst="wedgeEllipseCallout">
            <a:avLst>
              <a:gd name="adj1" fmla="val -82578"/>
              <a:gd name="adj2" fmla="val 20658"/>
            </a:avLst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Klikk på NESTE.</a:t>
            </a:r>
          </a:p>
        </p:txBody>
      </p:sp>
      <p:pic>
        <p:nvPicPr>
          <p:cNvPr id="6" name="Plassholder for innhold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3043" y="1828913"/>
            <a:ext cx="4577104" cy="406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Ellipse 6"/>
          <p:cNvSpPr/>
          <p:nvPr/>
        </p:nvSpPr>
        <p:spPr>
          <a:xfrm>
            <a:off x="2310938" y="3362115"/>
            <a:ext cx="1256121" cy="501067"/>
          </a:xfrm>
          <a:prstGeom prst="ellipse">
            <a:avLst/>
          </a:prstGeom>
          <a:noFill/>
          <a:ln w="3492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3035381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>
                <a:solidFill>
                  <a:schemeClr val="accent1"/>
                </a:solidFill>
              </a:rPr>
              <a:t>Skriv inn kodene du får beskjed om</a:t>
            </a:r>
          </a:p>
        </p:txBody>
      </p:sp>
      <p:pic>
        <p:nvPicPr>
          <p:cNvPr id="5" name="Plassholder for innhold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9052" y="1607333"/>
            <a:ext cx="4815654" cy="4815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Bildeforklaring formet som en ellipse 5"/>
          <p:cNvSpPr/>
          <p:nvPr/>
        </p:nvSpPr>
        <p:spPr>
          <a:xfrm>
            <a:off x="6401993" y="2913181"/>
            <a:ext cx="3663684" cy="2518611"/>
          </a:xfrm>
          <a:prstGeom prst="wedgeEllipseCallout">
            <a:avLst>
              <a:gd name="adj1" fmla="val -91122"/>
              <a:gd name="adj2" fmla="val 16789"/>
            </a:avLst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Skriv inn de riktige kodene </a:t>
            </a:r>
            <a:r>
              <a:rPr lang="nn-NO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</a:t>
            </a:r>
            <a:r>
              <a:rPr lang="nn-NO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brevet ditt.</a:t>
            </a:r>
          </a:p>
          <a:p>
            <a:pPr algn="ctr"/>
            <a:r>
              <a:rPr lang="nn-NO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Klikk på NESTE</a:t>
            </a:r>
          </a:p>
        </p:txBody>
      </p:sp>
    </p:spTree>
    <p:extLst>
      <p:ext uri="{BB962C8B-B14F-4D97-AF65-F5344CB8AC3E}">
        <p14:creationId xmlns:p14="http://schemas.microsoft.com/office/powerpoint/2010/main" val="36462908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>
                <a:solidFill>
                  <a:schemeClr val="accent1"/>
                </a:solidFill>
                <a:latin typeface="Arial" charset="0"/>
                <a:cs typeface="Arial" charset="0"/>
              </a:rPr>
              <a:t>Lag ditt </a:t>
            </a:r>
            <a:r>
              <a:rPr lang="nn-NO" dirty="0" err="1">
                <a:solidFill>
                  <a:schemeClr val="accent1"/>
                </a:solidFill>
                <a:latin typeface="Arial" charset="0"/>
                <a:cs typeface="Arial" charset="0"/>
              </a:rPr>
              <a:t>eget</a:t>
            </a:r>
            <a:r>
              <a:rPr lang="nn-NO" dirty="0">
                <a:solidFill>
                  <a:schemeClr val="accent1"/>
                </a:solidFill>
                <a:latin typeface="Arial" charset="0"/>
                <a:cs typeface="Arial" charset="0"/>
              </a:rPr>
              <a:t> passord</a:t>
            </a:r>
            <a:endParaRPr lang="nn-NO" dirty="0"/>
          </a:p>
        </p:txBody>
      </p:sp>
      <p:pic>
        <p:nvPicPr>
          <p:cNvPr id="5" name="Plassholder for innhold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7386" y="1799013"/>
            <a:ext cx="488803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Bildeforklaring formet som en ellipse 5"/>
          <p:cNvSpPr/>
          <p:nvPr/>
        </p:nvSpPr>
        <p:spPr>
          <a:xfrm>
            <a:off x="7214716" y="2404592"/>
            <a:ext cx="3497180" cy="2614863"/>
          </a:xfrm>
          <a:prstGeom prst="wedgeEllipseCallout">
            <a:avLst>
              <a:gd name="adj1" fmla="val -101540"/>
              <a:gd name="adj2" fmla="val 4903"/>
            </a:avLst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passord må ha minst 8 </a:t>
            </a:r>
            <a:r>
              <a:rPr lang="nn-NO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tegn</a:t>
            </a:r>
            <a:r>
              <a:rPr lang="nn-NO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ctr"/>
            <a:r>
              <a:rPr lang="nn-NO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tall og bokstavar.</a:t>
            </a:r>
          </a:p>
          <a:p>
            <a:pPr algn="ctr"/>
            <a:r>
              <a:rPr lang="nn-NO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Klikk på NESTE </a:t>
            </a:r>
          </a:p>
        </p:txBody>
      </p:sp>
    </p:spTree>
    <p:extLst>
      <p:ext uri="{BB962C8B-B14F-4D97-AF65-F5344CB8AC3E}">
        <p14:creationId xmlns:p14="http://schemas.microsoft.com/office/powerpoint/2010/main" val="15690570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>
                <a:solidFill>
                  <a:schemeClr val="accent1"/>
                </a:solidFill>
                <a:latin typeface="Arial" charset="0"/>
                <a:cs typeface="Arial" charset="0"/>
              </a:rPr>
              <a:t>Skriv inn din egen e-postadresse</a:t>
            </a:r>
            <a:endParaRPr lang="nb-NO" dirty="0"/>
          </a:p>
        </p:txBody>
      </p:sp>
      <p:sp>
        <p:nvSpPr>
          <p:cNvPr id="8" name="Bildeforklaring formet som en ellipse 7"/>
          <p:cNvSpPr/>
          <p:nvPr/>
        </p:nvSpPr>
        <p:spPr>
          <a:xfrm>
            <a:off x="7052604" y="3048414"/>
            <a:ext cx="3028950" cy="1930909"/>
          </a:xfrm>
          <a:prstGeom prst="wedgeEllipseCallout">
            <a:avLst>
              <a:gd name="adj1" fmla="val -80768"/>
              <a:gd name="adj2" fmla="val 33278"/>
            </a:avLst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Klikk på NESTE</a:t>
            </a: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350" y="1928553"/>
            <a:ext cx="4530055" cy="40267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893426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>
                <a:solidFill>
                  <a:schemeClr val="accent1"/>
                </a:solidFill>
                <a:latin typeface="Arial" charset="0"/>
                <a:cs typeface="Arial" charset="0"/>
              </a:rPr>
              <a:t>Skriv inn ditt </a:t>
            </a:r>
            <a:r>
              <a:rPr lang="nn-NO" dirty="0" err="1">
                <a:solidFill>
                  <a:schemeClr val="accent1"/>
                </a:solidFill>
                <a:latin typeface="Arial" charset="0"/>
                <a:cs typeface="Arial" charset="0"/>
              </a:rPr>
              <a:t>eget</a:t>
            </a:r>
            <a:r>
              <a:rPr lang="nn-NO" dirty="0">
                <a:solidFill>
                  <a:schemeClr val="accent1"/>
                </a:solidFill>
                <a:latin typeface="Arial" charset="0"/>
                <a:cs typeface="Arial" charset="0"/>
              </a:rPr>
              <a:t> mobilnummer</a:t>
            </a:r>
            <a:endParaRPr lang="nn-NO" dirty="0"/>
          </a:p>
        </p:txBody>
      </p:sp>
      <p:sp>
        <p:nvSpPr>
          <p:cNvPr id="7" name="Bildeforklaring formet som en ellipse 6"/>
          <p:cNvSpPr/>
          <p:nvPr/>
        </p:nvSpPr>
        <p:spPr>
          <a:xfrm>
            <a:off x="7534486" y="3195185"/>
            <a:ext cx="2715107" cy="1842328"/>
          </a:xfrm>
          <a:prstGeom prst="wedgeEllipseCallout">
            <a:avLst>
              <a:gd name="adj1" fmla="val -81466"/>
              <a:gd name="adj2" fmla="val 25966"/>
            </a:avLst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Klikk på NESTE</a:t>
            </a:r>
          </a:p>
        </p:txBody>
      </p:sp>
      <p:pic>
        <p:nvPicPr>
          <p:cNvPr id="5" name="Plassholder for innhold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36" y="1526863"/>
            <a:ext cx="5091707" cy="45259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772878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chemeClr val="accent1"/>
                </a:solidFill>
              </a:rPr>
              <a:t>Kontroller kontaktinformasjonen din</a:t>
            </a:r>
            <a:endParaRPr lang="nb-NO" dirty="0"/>
          </a:p>
        </p:txBody>
      </p:sp>
      <p:sp>
        <p:nvSpPr>
          <p:cNvPr id="5" name="Bildeforklaring formet som en ellipse 4"/>
          <p:cNvSpPr/>
          <p:nvPr/>
        </p:nvSpPr>
        <p:spPr>
          <a:xfrm>
            <a:off x="6324258" y="3530075"/>
            <a:ext cx="2711677" cy="1939700"/>
          </a:xfrm>
          <a:prstGeom prst="wedgeEllipseCallout">
            <a:avLst>
              <a:gd name="adj1" fmla="val -88520"/>
              <a:gd name="adj2" fmla="val 45242"/>
            </a:avLst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Klikk på BEKREFT</a:t>
            </a:r>
          </a:p>
        </p:txBody>
      </p:sp>
      <p:pic>
        <p:nvPicPr>
          <p:cNvPr id="6" name="Plassholder for innhold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8022" y="1770612"/>
            <a:ext cx="3743496" cy="4367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69505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chemeClr val="bg2">
                    <a:lumMod val="50000"/>
                  </a:schemeClr>
                </a:solidFill>
              </a:rPr>
              <a:t>Du kan nå logge inn til offentlige tjenester med </a:t>
            </a:r>
            <a:r>
              <a:rPr lang="nb-NO" dirty="0" err="1">
                <a:solidFill>
                  <a:schemeClr val="bg2">
                    <a:lumMod val="50000"/>
                  </a:schemeClr>
                </a:solidFill>
              </a:rPr>
              <a:t>MinID</a:t>
            </a:r>
            <a:endParaRPr lang="nb-NO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9600" y="1722359"/>
            <a:ext cx="10972800" cy="42816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Bildeforklaring formet som en ellipse 4"/>
          <p:cNvSpPr/>
          <p:nvPr/>
        </p:nvSpPr>
        <p:spPr>
          <a:xfrm>
            <a:off x="3710808" y="1070751"/>
            <a:ext cx="3028950" cy="2177255"/>
          </a:xfrm>
          <a:prstGeom prst="wedgeEllipseCallout">
            <a:avLst>
              <a:gd name="adj1" fmla="val -74544"/>
              <a:gd name="adj2" fmla="val 4297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Nettsiden til Husbanken</a:t>
            </a:r>
          </a:p>
        </p:txBody>
      </p:sp>
      <p:sp>
        <p:nvSpPr>
          <p:cNvPr id="6" name="Ellipse 5"/>
          <p:cNvSpPr/>
          <p:nvPr/>
        </p:nvSpPr>
        <p:spPr>
          <a:xfrm>
            <a:off x="6448925" y="4295274"/>
            <a:ext cx="1191127" cy="661462"/>
          </a:xfrm>
          <a:prstGeom prst="ellipse">
            <a:avLst/>
          </a:prstGeom>
          <a:noFill/>
          <a:ln w="3492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  <p:sp>
        <p:nvSpPr>
          <p:cNvPr id="7" name="Ellipse 6"/>
          <p:cNvSpPr/>
          <p:nvPr/>
        </p:nvSpPr>
        <p:spPr>
          <a:xfrm>
            <a:off x="10230672" y="1732547"/>
            <a:ext cx="1247453" cy="553452"/>
          </a:xfrm>
          <a:prstGeom prst="ellipse">
            <a:avLst/>
          </a:prstGeom>
          <a:noFill/>
          <a:ln w="3492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21660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250784"/>
            <a:ext cx="10972800" cy="1143000"/>
          </a:xfrm>
        </p:spPr>
        <p:txBody>
          <a:bodyPr/>
          <a:lstStyle/>
          <a:p>
            <a:r>
              <a:rPr lang="nn-NO" dirty="0" err="1">
                <a:solidFill>
                  <a:schemeClr val="accent1"/>
                </a:solidFill>
              </a:rPr>
              <a:t>Hva</a:t>
            </a:r>
            <a:r>
              <a:rPr lang="nn-NO" dirty="0">
                <a:solidFill>
                  <a:schemeClr val="accent1"/>
                </a:solidFill>
              </a:rPr>
              <a:t> er </a:t>
            </a:r>
            <a:r>
              <a:rPr lang="nn-NO" dirty="0" err="1">
                <a:solidFill>
                  <a:schemeClr val="accent1"/>
                </a:solidFill>
              </a:rPr>
              <a:t>MinID</a:t>
            </a:r>
            <a:r>
              <a:rPr lang="nn-NO" dirty="0">
                <a:solidFill>
                  <a:schemeClr val="accent1"/>
                </a:solidFill>
              </a:rPr>
              <a:t>?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09600" y="1600201"/>
            <a:ext cx="5483772" cy="4525963"/>
          </a:xfrm>
        </p:spPr>
        <p:txBody>
          <a:bodyPr/>
          <a:lstStyle/>
          <a:p>
            <a:pPr marL="0" lvl="1" indent="0">
              <a:buNone/>
            </a:pPr>
            <a:r>
              <a:rPr lang="nn-NO" sz="2800" dirty="0" err="1">
                <a:latin typeface="Arial" charset="0"/>
                <a:cs typeface="Arial" charset="0"/>
              </a:rPr>
              <a:t>MinID</a:t>
            </a:r>
            <a:r>
              <a:rPr lang="nn-NO" sz="2800" dirty="0">
                <a:latin typeface="Arial" charset="0"/>
                <a:cs typeface="Arial" charset="0"/>
              </a:rPr>
              <a:t> er en personlig </a:t>
            </a:r>
            <a:r>
              <a:rPr lang="nn-NO" sz="2800" b="1" dirty="0">
                <a:latin typeface="Arial" charset="0"/>
                <a:cs typeface="Arial" charset="0"/>
              </a:rPr>
              <a:t>elektronisk legitimasjon</a:t>
            </a:r>
          </a:p>
          <a:p>
            <a:pPr marL="0" lvl="1" indent="0">
              <a:buNone/>
            </a:pPr>
            <a:endParaRPr lang="nn-NO" sz="2800" b="1" dirty="0">
              <a:latin typeface="Arial" charset="0"/>
              <a:cs typeface="Arial" charset="0"/>
            </a:endParaRPr>
          </a:p>
          <a:p>
            <a:pPr marL="0" lvl="1" indent="0">
              <a:buNone/>
            </a:pPr>
            <a:r>
              <a:rPr lang="nn-NO" sz="2400" dirty="0">
                <a:latin typeface="Arial" charset="0"/>
                <a:cs typeface="Arial" charset="0"/>
              </a:rPr>
              <a:t>Elektronisk ID = e-ID</a:t>
            </a:r>
          </a:p>
          <a:p>
            <a:pPr marL="0" indent="0">
              <a:buNone/>
            </a:pPr>
            <a:endParaRPr lang="nn-NO" dirty="0"/>
          </a:p>
        </p:txBody>
      </p:sp>
      <p:sp>
        <p:nvSpPr>
          <p:cNvPr id="4" name="Bildeforklaring formet som en ellipse 3"/>
          <p:cNvSpPr/>
          <p:nvPr/>
        </p:nvSpPr>
        <p:spPr>
          <a:xfrm>
            <a:off x="6445657" y="1309905"/>
            <a:ext cx="4428000" cy="4428000"/>
          </a:xfrm>
          <a:prstGeom prst="wedgeEllipseCallout">
            <a:avLst>
              <a:gd name="adj1" fmla="val -71169"/>
              <a:gd name="adj2" fmla="val -25219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endParaRPr lang="nn-NO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9002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n-NO" dirty="0" err="1">
                <a:solidFill>
                  <a:schemeClr val="accent1"/>
                </a:solidFill>
                <a:latin typeface="Arial" charset="0"/>
                <a:cs typeface="Arial" charset="0"/>
              </a:rPr>
              <a:t>Fra</a:t>
            </a:r>
            <a:r>
              <a:rPr lang="nn-NO" dirty="0">
                <a:solidFill>
                  <a:schemeClr val="accent1"/>
                </a:solidFill>
                <a:latin typeface="Arial" charset="0"/>
                <a:cs typeface="Arial" charset="0"/>
              </a:rPr>
              <a:t> </a:t>
            </a:r>
            <a:r>
              <a:rPr lang="nn-NO" dirty="0" err="1">
                <a:solidFill>
                  <a:schemeClr val="accent1"/>
                </a:solidFill>
                <a:latin typeface="Arial" charset="0"/>
                <a:cs typeface="Arial" charset="0"/>
              </a:rPr>
              <a:t>nettsiden</a:t>
            </a:r>
            <a:r>
              <a:rPr lang="nn-NO" dirty="0">
                <a:solidFill>
                  <a:schemeClr val="accent1"/>
                </a:solidFill>
                <a:latin typeface="Arial" charset="0"/>
                <a:cs typeface="Arial" charset="0"/>
              </a:rPr>
              <a:t> til Statens vegvesen</a:t>
            </a:r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99595" y="1417638"/>
            <a:ext cx="7197858" cy="51904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Ellipse 4"/>
          <p:cNvSpPr/>
          <p:nvPr/>
        </p:nvSpPr>
        <p:spPr>
          <a:xfrm>
            <a:off x="2322095" y="4403556"/>
            <a:ext cx="2105526" cy="1720515"/>
          </a:xfrm>
          <a:prstGeom prst="ellipse">
            <a:avLst/>
          </a:prstGeom>
          <a:noFill/>
          <a:ln w="3492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7494441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882" y="1417638"/>
            <a:ext cx="8006236" cy="49895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>
                <a:solidFill>
                  <a:schemeClr val="accent1"/>
                </a:solidFill>
              </a:rPr>
              <a:t>Finn offentlige </a:t>
            </a:r>
            <a:r>
              <a:rPr lang="nn-NO" dirty="0" err="1">
                <a:solidFill>
                  <a:schemeClr val="accent1"/>
                </a:solidFill>
              </a:rPr>
              <a:t>tjenester</a:t>
            </a:r>
            <a:r>
              <a:rPr lang="nn-NO" dirty="0">
                <a:solidFill>
                  <a:schemeClr val="accent1"/>
                </a:solidFill>
              </a:rPr>
              <a:t> på www.norge.no</a:t>
            </a:r>
          </a:p>
        </p:txBody>
      </p:sp>
      <p:sp>
        <p:nvSpPr>
          <p:cNvPr id="7" name="Bildeforklaring formet som en ellipse 6"/>
          <p:cNvSpPr/>
          <p:nvPr/>
        </p:nvSpPr>
        <p:spPr>
          <a:xfrm rot="1613381" flipH="1" flipV="1">
            <a:off x="355479" y="1660171"/>
            <a:ext cx="2314183" cy="2393192"/>
          </a:xfrm>
          <a:prstGeom prst="wedgeEllipseCallou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n-NO" dirty="0"/>
          </a:p>
          <a:p>
            <a:pPr marL="0" indent="0">
              <a:buNone/>
            </a:pPr>
            <a:endParaRPr lang="nn-NO" dirty="0">
              <a:solidFill>
                <a:schemeClr val="tx1"/>
              </a:solidFill>
            </a:endParaRPr>
          </a:p>
        </p:txBody>
      </p:sp>
      <p:sp>
        <p:nvSpPr>
          <p:cNvPr id="8" name="TekstSylinder 7"/>
          <p:cNvSpPr txBox="1"/>
          <p:nvPr/>
        </p:nvSpPr>
        <p:spPr>
          <a:xfrm>
            <a:off x="140677" y="2103343"/>
            <a:ext cx="263670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n-NO" sz="2400" dirty="0"/>
              <a:t>Skriv inn www.norge.no </a:t>
            </a:r>
            <a:br>
              <a:rPr lang="nn-NO" sz="2400" dirty="0"/>
            </a:br>
            <a:r>
              <a:rPr lang="nn-NO" sz="2400" dirty="0"/>
              <a:t>i </a:t>
            </a:r>
            <a:r>
              <a:rPr lang="nn-NO" sz="2400" dirty="0" err="1"/>
              <a:t>adresselinjen</a:t>
            </a:r>
            <a:r>
              <a:rPr lang="nn-NO" sz="2400" dirty="0"/>
              <a:t> i </a:t>
            </a:r>
            <a:r>
              <a:rPr lang="nn-NO" sz="2400" dirty="0" err="1"/>
              <a:t>nettleseren</a:t>
            </a:r>
            <a:endParaRPr lang="nn-NO" sz="2400" dirty="0"/>
          </a:p>
          <a:p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8340464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>
                <a:solidFill>
                  <a:schemeClr val="accent1"/>
                </a:solidFill>
              </a:rPr>
              <a:t>Du finner hjelp til </a:t>
            </a:r>
            <a:r>
              <a:rPr lang="nn-NO" dirty="0" err="1">
                <a:solidFill>
                  <a:schemeClr val="accent1"/>
                </a:solidFill>
              </a:rPr>
              <a:t>innlogging</a:t>
            </a:r>
            <a:r>
              <a:rPr lang="nn-NO" dirty="0">
                <a:solidFill>
                  <a:schemeClr val="accent1"/>
                </a:solidFill>
              </a:rPr>
              <a:t> på Norge.no</a:t>
            </a:r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773" y="1417638"/>
            <a:ext cx="6020069" cy="474566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Bildeforklaring formet som en ellipse 10"/>
          <p:cNvSpPr/>
          <p:nvPr/>
        </p:nvSpPr>
        <p:spPr>
          <a:xfrm>
            <a:off x="1366576" y="3981847"/>
            <a:ext cx="2611866" cy="2017019"/>
          </a:xfrm>
          <a:prstGeom prst="wedgeEllipseCallout">
            <a:avLst>
              <a:gd name="adj1" fmla="val 133832"/>
              <a:gd name="adj2" fmla="val 33001"/>
            </a:avLst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Brukerstøtte for innlogging</a:t>
            </a:r>
          </a:p>
        </p:txBody>
      </p:sp>
    </p:spTree>
    <p:extLst>
      <p:ext uri="{BB962C8B-B14F-4D97-AF65-F5344CB8AC3E}">
        <p14:creationId xmlns:p14="http://schemas.microsoft.com/office/powerpoint/2010/main" val="37069751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 err="1">
                <a:solidFill>
                  <a:schemeClr val="accent1"/>
                </a:solidFill>
              </a:rPr>
              <a:t>Hvordan</a:t>
            </a:r>
            <a:r>
              <a:rPr lang="nn-NO" dirty="0">
                <a:solidFill>
                  <a:schemeClr val="accent1"/>
                </a:solidFill>
              </a:rPr>
              <a:t> legitimere seg på nett?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09601" y="1600201"/>
            <a:ext cx="5749635" cy="4525963"/>
          </a:xfrm>
        </p:spPr>
        <p:txBody>
          <a:bodyPr/>
          <a:lstStyle/>
          <a:p>
            <a:pPr marL="0" indent="0">
              <a:buNone/>
            </a:pPr>
            <a:r>
              <a:rPr lang="nn-NO" dirty="0"/>
              <a:t>Ved </a:t>
            </a:r>
            <a:r>
              <a:rPr lang="nn-NO" b="1" dirty="0"/>
              <a:t>personlig </a:t>
            </a:r>
            <a:r>
              <a:rPr lang="nn-NO" b="1" dirty="0" err="1"/>
              <a:t>fremmøte</a:t>
            </a:r>
            <a:r>
              <a:rPr lang="nn-NO" b="1" dirty="0"/>
              <a:t> </a:t>
            </a:r>
            <a:r>
              <a:rPr lang="nn-NO" dirty="0"/>
              <a:t>legitimerer du deg med pass, </a:t>
            </a:r>
            <a:r>
              <a:rPr lang="nn-NO" dirty="0" err="1"/>
              <a:t>førerkort</a:t>
            </a:r>
            <a:r>
              <a:rPr lang="nn-NO" dirty="0"/>
              <a:t> eller </a:t>
            </a:r>
            <a:br>
              <a:rPr lang="nn-NO" dirty="0"/>
            </a:br>
            <a:r>
              <a:rPr lang="nn-NO" dirty="0"/>
              <a:t>bankkort med bilde.</a:t>
            </a:r>
          </a:p>
          <a:p>
            <a:pPr marL="0" indent="0">
              <a:buNone/>
            </a:pPr>
            <a:endParaRPr lang="nn-NO" dirty="0"/>
          </a:p>
          <a:p>
            <a:pPr marL="0" indent="0">
              <a:buNone/>
            </a:pPr>
            <a:r>
              <a:rPr lang="nn-NO" b="1" dirty="0"/>
              <a:t>På nettet </a:t>
            </a:r>
            <a:r>
              <a:rPr lang="nn-NO" dirty="0"/>
              <a:t>må du legitimere deg </a:t>
            </a:r>
          </a:p>
          <a:p>
            <a:pPr marL="0" indent="0">
              <a:buNone/>
            </a:pPr>
            <a:r>
              <a:rPr lang="nn-NO" dirty="0"/>
              <a:t>med en personlig elektronisk legitimasjon, </a:t>
            </a:r>
            <a:br>
              <a:rPr lang="nn-NO" dirty="0"/>
            </a:br>
            <a:r>
              <a:rPr lang="nn-NO" dirty="0"/>
              <a:t>som for eksempel </a:t>
            </a:r>
            <a:r>
              <a:rPr lang="nn-NO" dirty="0" err="1"/>
              <a:t>MinID</a:t>
            </a:r>
            <a:r>
              <a:rPr lang="nn-NO" dirty="0"/>
              <a:t>.</a:t>
            </a:r>
          </a:p>
          <a:p>
            <a:pPr marL="0" indent="0">
              <a:buNone/>
            </a:pPr>
            <a:endParaRPr lang="nn-NO" dirty="0"/>
          </a:p>
          <a:p>
            <a:endParaRPr lang="nn-NO" dirty="0"/>
          </a:p>
        </p:txBody>
      </p:sp>
      <p:sp>
        <p:nvSpPr>
          <p:cNvPr id="6" name="Bildeforklaring formet som en ellipse 5"/>
          <p:cNvSpPr/>
          <p:nvPr/>
        </p:nvSpPr>
        <p:spPr>
          <a:xfrm>
            <a:off x="6784052" y="1737358"/>
            <a:ext cx="3996000" cy="3996000"/>
          </a:xfrm>
          <a:prstGeom prst="wedgeEllipseCallout">
            <a:avLst>
              <a:gd name="adj1" fmla="val -79541"/>
              <a:gd name="adj2" fmla="val 4222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494040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 err="1">
                <a:solidFill>
                  <a:schemeClr val="accent1"/>
                </a:solidFill>
              </a:rPr>
              <a:t>Hvordan</a:t>
            </a:r>
            <a:r>
              <a:rPr lang="nn-NO" dirty="0">
                <a:solidFill>
                  <a:schemeClr val="accent1"/>
                </a:solidFill>
              </a:rPr>
              <a:t> skaffe seg </a:t>
            </a:r>
            <a:r>
              <a:rPr lang="nn-NO" dirty="0" err="1">
                <a:solidFill>
                  <a:schemeClr val="accent1"/>
                </a:solidFill>
              </a:rPr>
              <a:t>MinID</a:t>
            </a:r>
            <a:r>
              <a:rPr lang="nn-NO" dirty="0">
                <a:solidFill>
                  <a:schemeClr val="accent1"/>
                </a:solidFill>
              </a:rPr>
              <a:t>?</a:t>
            </a:r>
          </a:p>
        </p:txBody>
      </p:sp>
      <p:pic>
        <p:nvPicPr>
          <p:cNvPr id="10" name="Bild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" b="26537"/>
          <a:stretch/>
        </p:blipFill>
        <p:spPr>
          <a:xfrm>
            <a:off x="1368438" y="2006659"/>
            <a:ext cx="8952355" cy="403941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Bildeforklaring formet som en ellipse 6"/>
          <p:cNvSpPr/>
          <p:nvPr/>
        </p:nvSpPr>
        <p:spPr>
          <a:xfrm flipH="1" flipV="1">
            <a:off x="409902" y="2601498"/>
            <a:ext cx="2592000" cy="2087460"/>
          </a:xfrm>
          <a:prstGeom prst="wedgeEllipseCallou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n-NO" dirty="0"/>
          </a:p>
          <a:p>
            <a:pPr marL="0" indent="0">
              <a:buNone/>
            </a:pPr>
            <a:endParaRPr lang="nn-NO" dirty="0">
              <a:solidFill>
                <a:schemeClr val="tx1"/>
              </a:solidFill>
            </a:endParaRPr>
          </a:p>
        </p:txBody>
      </p:sp>
      <p:sp>
        <p:nvSpPr>
          <p:cNvPr id="12" name="TekstSylinder 11"/>
          <p:cNvSpPr txBox="1"/>
          <p:nvPr/>
        </p:nvSpPr>
        <p:spPr>
          <a:xfrm>
            <a:off x="409903" y="3222579"/>
            <a:ext cx="25411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n-NO" dirty="0"/>
              <a:t>Skriv inn www.nav.no </a:t>
            </a:r>
            <a:br>
              <a:rPr lang="nn-NO" dirty="0"/>
            </a:br>
            <a:r>
              <a:rPr lang="nn-NO" dirty="0"/>
              <a:t>i </a:t>
            </a:r>
            <a:r>
              <a:rPr lang="nn-NO" dirty="0" err="1"/>
              <a:t>adresselinjen</a:t>
            </a:r>
            <a:r>
              <a:rPr lang="nn-NO" dirty="0"/>
              <a:t> i </a:t>
            </a:r>
            <a:r>
              <a:rPr lang="nn-NO" dirty="0" err="1"/>
              <a:t>nettleseren</a:t>
            </a:r>
            <a:endParaRPr lang="nn-NO" dirty="0"/>
          </a:p>
          <a:p>
            <a:endParaRPr lang="nn-NO" dirty="0"/>
          </a:p>
        </p:txBody>
      </p:sp>
      <p:sp>
        <p:nvSpPr>
          <p:cNvPr id="13" name="Bildeforklaring formet som en ellipse 12"/>
          <p:cNvSpPr/>
          <p:nvPr/>
        </p:nvSpPr>
        <p:spPr>
          <a:xfrm rot="16200000" flipH="1" flipV="1">
            <a:off x="8945940" y="1918329"/>
            <a:ext cx="2141183" cy="2592000"/>
          </a:xfrm>
          <a:prstGeom prst="wedgeEllipseCallou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n-NO" dirty="0"/>
          </a:p>
          <a:p>
            <a:pPr marL="0" indent="0">
              <a:buNone/>
            </a:pPr>
            <a:endParaRPr lang="nn-NO" dirty="0">
              <a:solidFill>
                <a:schemeClr val="tx1"/>
              </a:solidFill>
            </a:endParaRPr>
          </a:p>
        </p:txBody>
      </p:sp>
      <p:sp>
        <p:nvSpPr>
          <p:cNvPr id="16" name="TekstSylinder 15"/>
          <p:cNvSpPr txBox="1"/>
          <p:nvPr/>
        </p:nvSpPr>
        <p:spPr>
          <a:xfrm>
            <a:off x="9015620" y="2957667"/>
            <a:ext cx="2001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n-NO" dirty="0"/>
              <a:t>Finn og klikk </a:t>
            </a:r>
          </a:p>
          <a:p>
            <a:pPr algn="ctr"/>
            <a:r>
              <a:rPr lang="nn-NO" dirty="0"/>
              <a:t>på «LOGG INN»</a:t>
            </a:r>
          </a:p>
        </p:txBody>
      </p:sp>
    </p:spTree>
    <p:extLst>
      <p:ext uri="{BB962C8B-B14F-4D97-AF65-F5344CB8AC3E}">
        <p14:creationId xmlns:p14="http://schemas.microsoft.com/office/powerpoint/2010/main" val="3206696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 err="1">
                <a:solidFill>
                  <a:schemeClr val="accent1"/>
                </a:solidFill>
              </a:rPr>
              <a:t>Fra</a:t>
            </a:r>
            <a:r>
              <a:rPr lang="nn-NO" dirty="0">
                <a:solidFill>
                  <a:schemeClr val="accent1"/>
                </a:solidFill>
              </a:rPr>
              <a:t> ‘logg inn’ kommer du til ID-porten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09600" y="1600201"/>
            <a:ext cx="4506267" cy="4525963"/>
          </a:xfrm>
        </p:spPr>
        <p:txBody>
          <a:bodyPr/>
          <a:lstStyle/>
          <a:p>
            <a:pPr marL="0" lvl="1" indent="0">
              <a:buNone/>
            </a:pPr>
            <a:r>
              <a:rPr lang="nn-NO" sz="2800" dirty="0">
                <a:latin typeface="Arial" charset="0"/>
                <a:cs typeface="Arial" charset="0"/>
              </a:rPr>
              <a:t>ID-porten er inngangen til </a:t>
            </a:r>
            <a:r>
              <a:rPr lang="nn-NO" sz="2800" dirty="0" err="1">
                <a:latin typeface="Arial" charset="0"/>
                <a:cs typeface="Arial" charset="0"/>
              </a:rPr>
              <a:t>tjenester</a:t>
            </a:r>
            <a:r>
              <a:rPr lang="nn-NO" sz="2800" dirty="0">
                <a:latin typeface="Arial" charset="0"/>
                <a:cs typeface="Arial" charset="0"/>
              </a:rPr>
              <a:t> </a:t>
            </a:r>
            <a:r>
              <a:rPr lang="nn-NO" sz="2800" dirty="0" err="1">
                <a:latin typeface="Arial" charset="0"/>
                <a:cs typeface="Arial" charset="0"/>
              </a:rPr>
              <a:t>fra</a:t>
            </a:r>
            <a:r>
              <a:rPr lang="nn-NO" sz="2800" dirty="0">
                <a:latin typeface="Arial" charset="0"/>
                <a:cs typeface="Arial" charset="0"/>
              </a:rPr>
              <a:t> det offentlige der du kan logge inn</a:t>
            </a:r>
          </a:p>
          <a:p>
            <a:pPr marL="514350" lvl="1" indent="-514350">
              <a:buFont typeface="+mj-lt"/>
              <a:buAutoNum type="arabicPeriod"/>
            </a:pPr>
            <a:endParaRPr lang="nn-NO" sz="2800" dirty="0">
              <a:latin typeface="Arial" charset="0"/>
              <a:cs typeface="Arial" charset="0"/>
            </a:endParaRPr>
          </a:p>
          <a:p>
            <a:pPr marL="0" lvl="1" indent="0">
              <a:buNone/>
            </a:pPr>
            <a:endParaRPr lang="nn-NO" sz="2800" dirty="0">
              <a:latin typeface="Arial" charset="0"/>
              <a:cs typeface="Arial" charset="0"/>
            </a:endParaRPr>
          </a:p>
          <a:p>
            <a:pPr marL="0" indent="0">
              <a:buNone/>
            </a:pPr>
            <a:endParaRPr lang="nn-NO" dirty="0"/>
          </a:p>
        </p:txBody>
      </p:sp>
      <p:sp>
        <p:nvSpPr>
          <p:cNvPr id="11" name="Bildeforklaring formet som en ellipse 10"/>
          <p:cNvSpPr/>
          <p:nvPr/>
        </p:nvSpPr>
        <p:spPr>
          <a:xfrm>
            <a:off x="2587855" y="3299206"/>
            <a:ext cx="2992761" cy="2280862"/>
          </a:xfrm>
          <a:prstGeom prst="wedgeEllipseCallout">
            <a:avLst>
              <a:gd name="adj1" fmla="val 67513"/>
              <a:gd name="adj2" fmla="val -49500"/>
            </a:avLst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/>
            <a:endParaRPr lang="nn-NO" sz="2800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TekstSylinder 11"/>
          <p:cNvSpPr txBox="1"/>
          <p:nvPr/>
        </p:nvSpPr>
        <p:spPr>
          <a:xfrm>
            <a:off x="3383842" y="3962583"/>
            <a:ext cx="15046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nn-NO" sz="2800"/>
              <a:t>Klikk på MinID</a:t>
            </a:r>
            <a:endParaRPr lang="nn-NO" sz="2800" dirty="0"/>
          </a:p>
        </p:txBody>
      </p:sp>
      <p:pic>
        <p:nvPicPr>
          <p:cNvPr id="9" name="Bilde 8"/>
          <p:cNvPicPr/>
          <p:nvPr/>
        </p:nvPicPr>
        <p:blipFill>
          <a:blip r:embed="rId3"/>
          <a:stretch>
            <a:fillRect/>
          </a:stretch>
        </p:blipFill>
        <p:spPr>
          <a:xfrm>
            <a:off x="6096000" y="1737361"/>
            <a:ext cx="3794760" cy="4792980"/>
          </a:xfrm>
          <a:prstGeom prst="rect">
            <a:avLst/>
          </a:prstGeom>
        </p:spPr>
      </p:pic>
      <p:sp>
        <p:nvSpPr>
          <p:cNvPr id="10" name="Ellipse 9"/>
          <p:cNvSpPr/>
          <p:nvPr/>
        </p:nvSpPr>
        <p:spPr>
          <a:xfrm>
            <a:off x="6301110" y="2749448"/>
            <a:ext cx="1443789" cy="593558"/>
          </a:xfrm>
          <a:prstGeom prst="ellipse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9204222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>
                <a:solidFill>
                  <a:schemeClr val="accent1"/>
                </a:solidFill>
              </a:rPr>
              <a:t>Du må først skaffe deg PIN-kodebrev</a:t>
            </a:r>
            <a:endParaRPr lang="nb-NO" dirty="0"/>
          </a:p>
        </p:txBody>
      </p:sp>
      <p:sp>
        <p:nvSpPr>
          <p:cNvPr id="6" name="Bildeforklaring formet som en ellipse 5"/>
          <p:cNvSpPr/>
          <p:nvPr/>
        </p:nvSpPr>
        <p:spPr>
          <a:xfrm>
            <a:off x="1834311" y="3087187"/>
            <a:ext cx="2992761" cy="2280862"/>
          </a:xfrm>
          <a:prstGeom prst="wedgeEllipseCallout">
            <a:avLst>
              <a:gd name="adj1" fmla="val 77091"/>
              <a:gd name="adj2" fmla="val 20178"/>
            </a:avLst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sz="2400" dirty="0">
                <a:solidFill>
                  <a:schemeClr val="tx1"/>
                </a:solidFill>
                <a:latin typeface="Arial" charset="0"/>
                <a:cs typeface="Arial" charset="0"/>
              </a:rPr>
              <a:t>Klikk på: Bestill </a:t>
            </a:r>
            <a:br>
              <a:rPr lang="nn-NO" sz="2400" dirty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nn-NO" sz="2400" dirty="0">
                <a:solidFill>
                  <a:schemeClr val="tx1"/>
                </a:solidFill>
                <a:latin typeface="Arial" charset="0"/>
                <a:cs typeface="Arial" charset="0"/>
              </a:rPr>
              <a:t>PIN-koder</a:t>
            </a:r>
            <a:endParaRPr lang="nb-NO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694441" y="1946155"/>
            <a:ext cx="32456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nn-NO" sz="2800" dirty="0"/>
              <a:t>Du skal </a:t>
            </a:r>
            <a:r>
              <a:rPr lang="nn-NO" sz="2800" dirty="0" err="1"/>
              <a:t>ikke</a:t>
            </a:r>
            <a:r>
              <a:rPr lang="nn-NO" sz="2800" dirty="0"/>
              <a:t> skrive noe her</a:t>
            </a:r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079" y="1946155"/>
            <a:ext cx="4202137" cy="3876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Ellipse 10"/>
          <p:cNvSpPr/>
          <p:nvPr/>
        </p:nvSpPr>
        <p:spPr>
          <a:xfrm>
            <a:off x="6876367" y="4682295"/>
            <a:ext cx="1163574" cy="481820"/>
          </a:xfrm>
          <a:prstGeom prst="ellipse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467872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>
                <a:solidFill>
                  <a:schemeClr val="accent1"/>
                </a:solidFill>
              </a:rPr>
              <a:t>Bestill ditt personlige PIN-kodebrev</a:t>
            </a:r>
            <a:endParaRPr lang="nb-NO" dirty="0"/>
          </a:p>
        </p:txBody>
      </p:sp>
      <p:sp>
        <p:nvSpPr>
          <p:cNvPr id="6" name="Rektangel 5"/>
          <p:cNvSpPr/>
          <p:nvPr/>
        </p:nvSpPr>
        <p:spPr>
          <a:xfrm>
            <a:off x="770626" y="1633406"/>
            <a:ext cx="525923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1" indent="-514350">
              <a:buFont typeface="+mj-lt"/>
              <a:buAutoNum type="arabicPeriod"/>
            </a:pPr>
            <a:r>
              <a:rPr lang="nn-NO" sz="2800" dirty="0"/>
              <a:t>Skriv inn </a:t>
            </a:r>
            <a:br>
              <a:rPr lang="nn-NO" sz="2800" dirty="0"/>
            </a:br>
            <a:r>
              <a:rPr lang="nn-NO" sz="2800" dirty="0"/>
              <a:t>fødselsnummer</a:t>
            </a:r>
            <a:br>
              <a:rPr lang="nn-NO" sz="2800" dirty="0"/>
            </a:br>
            <a:endParaRPr lang="nn-NO" sz="2800" dirty="0"/>
          </a:p>
          <a:p>
            <a:pPr marL="514350" lvl="1" indent="-514350">
              <a:buFont typeface="+mj-lt"/>
              <a:buAutoNum type="arabicPeriod"/>
            </a:pPr>
            <a:r>
              <a:rPr lang="nn-NO" sz="2800" dirty="0"/>
              <a:t>Klikk på </a:t>
            </a:r>
            <a:br>
              <a:rPr lang="nn-NO" sz="2800" dirty="0"/>
            </a:br>
            <a:r>
              <a:rPr lang="nn-NO" sz="2800" dirty="0"/>
              <a:t>BEKREFT</a:t>
            </a:r>
          </a:p>
          <a:p>
            <a:pPr marL="514350" lvl="1" indent="-514350">
              <a:buFont typeface="+mj-lt"/>
              <a:buAutoNum type="arabicPeriod"/>
            </a:pPr>
            <a:endParaRPr lang="nn-NO" sz="2800" dirty="0"/>
          </a:p>
          <a:p>
            <a:pPr marL="0" lvl="1"/>
            <a:r>
              <a:rPr lang="nn-NO" sz="2800" dirty="0"/>
              <a:t>Vent på brevet, som kommer til deg i posten</a:t>
            </a:r>
          </a:p>
          <a:p>
            <a:pPr marL="0" lvl="1"/>
            <a:endParaRPr lang="nn-NO" sz="2800" dirty="0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9864" y="1630132"/>
            <a:ext cx="4385983" cy="37059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129089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>
                <a:solidFill>
                  <a:schemeClr val="accent1"/>
                </a:solidFill>
                <a:latin typeface="Arial" charset="0"/>
                <a:cs typeface="Arial" charset="0"/>
              </a:rPr>
              <a:t>Kvittering for bestilt PIN-kodebrev</a:t>
            </a:r>
            <a:endParaRPr lang="nb-NO" dirty="0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687" y="2066943"/>
            <a:ext cx="4960884" cy="44096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Bildeforklaring formet som en ellipse 6"/>
          <p:cNvSpPr/>
          <p:nvPr/>
        </p:nvSpPr>
        <p:spPr>
          <a:xfrm>
            <a:off x="1612669" y="3355801"/>
            <a:ext cx="2560674" cy="2122286"/>
          </a:xfrm>
          <a:prstGeom prst="wedgeEllipseCallout">
            <a:avLst>
              <a:gd name="adj1" fmla="val 161403"/>
              <a:gd name="adj2" fmla="val -20410"/>
            </a:avLst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kstSylinder 7"/>
          <p:cNvSpPr txBox="1"/>
          <p:nvPr/>
        </p:nvSpPr>
        <p:spPr>
          <a:xfrm>
            <a:off x="1612669" y="3898667"/>
            <a:ext cx="24273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Viser ditt fødselsnummer</a:t>
            </a:r>
          </a:p>
        </p:txBody>
      </p:sp>
    </p:spTree>
    <p:extLst>
      <p:ext uri="{BB962C8B-B14F-4D97-AF65-F5344CB8AC3E}">
        <p14:creationId xmlns:p14="http://schemas.microsoft.com/office/powerpoint/2010/main" val="17800657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237396" y="1600201"/>
            <a:ext cx="5004907" cy="4962524"/>
          </a:xfrm>
        </p:spPr>
        <p:txBody>
          <a:bodyPr/>
          <a:lstStyle/>
          <a:p>
            <a:pPr marL="0" indent="0">
              <a:buNone/>
            </a:pPr>
            <a:endParaRPr lang="nn-NO" dirty="0"/>
          </a:p>
        </p:txBody>
      </p:sp>
      <p:pic>
        <p:nvPicPr>
          <p:cNvPr id="6" name="Plassholder for innhold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37397" y="1727763"/>
            <a:ext cx="5004907" cy="48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chemeClr val="accent1"/>
                </a:solidFill>
              </a:rPr>
              <a:t>PIN-kodebrevet som du får i posten</a:t>
            </a:r>
          </a:p>
        </p:txBody>
      </p:sp>
      <p:sp>
        <p:nvSpPr>
          <p:cNvPr id="10" name="Bildeforklaring formet som en ellipse 9"/>
          <p:cNvSpPr/>
          <p:nvPr/>
        </p:nvSpPr>
        <p:spPr>
          <a:xfrm>
            <a:off x="7208653" y="3475153"/>
            <a:ext cx="3485789" cy="2505732"/>
          </a:xfrm>
          <a:prstGeom prst="wedgeEllipseCallout">
            <a:avLst>
              <a:gd name="adj1" fmla="val -94544"/>
              <a:gd name="adj2" fmla="val 20356"/>
            </a:avLst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 skal være lik dato på kodebrevet og på skjermen</a:t>
            </a:r>
            <a:endParaRPr lang="nb-NO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588223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sjon_ppt">
  <a:themeElements>
    <a:clrScheme name="Difi_ppt_mal 2">
      <a:dk1>
        <a:srgbClr val="000000"/>
      </a:dk1>
      <a:lt1>
        <a:srgbClr val="FFFFFF"/>
      </a:lt1>
      <a:dk2>
        <a:srgbClr val="131313"/>
      </a:dk2>
      <a:lt2>
        <a:srgbClr val="D8E8C4"/>
      </a:lt2>
      <a:accent1>
        <a:srgbClr val="42A437"/>
      </a:accent1>
      <a:accent2>
        <a:srgbClr val="5F6062"/>
      </a:accent2>
      <a:accent3>
        <a:srgbClr val="FFFFFF"/>
      </a:accent3>
      <a:accent4>
        <a:srgbClr val="000000"/>
      </a:accent4>
      <a:accent5>
        <a:srgbClr val="B0CFAE"/>
      </a:accent5>
      <a:accent6>
        <a:srgbClr val="555658"/>
      </a:accent6>
      <a:hlink>
        <a:srgbClr val="005380"/>
      </a:hlink>
      <a:folHlink>
        <a:srgbClr val="6E187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ifi_ppt_mal 1">
        <a:dk1>
          <a:srgbClr val="000000"/>
        </a:dk1>
        <a:lt1>
          <a:srgbClr val="FFFFFF"/>
        </a:lt1>
        <a:dk2>
          <a:srgbClr val="131313"/>
        </a:dk2>
        <a:lt2>
          <a:srgbClr val="EEECE1"/>
        </a:lt2>
        <a:accent1>
          <a:srgbClr val="42A437"/>
        </a:accent1>
        <a:accent2>
          <a:srgbClr val="003959"/>
        </a:accent2>
        <a:accent3>
          <a:srgbClr val="FFFFFF"/>
        </a:accent3>
        <a:accent4>
          <a:srgbClr val="000000"/>
        </a:accent4>
        <a:accent5>
          <a:srgbClr val="B0CFAE"/>
        </a:accent5>
        <a:accent6>
          <a:srgbClr val="003350"/>
        </a:accent6>
        <a:hlink>
          <a:srgbClr val="A53059"/>
        </a:hlink>
        <a:folHlink>
          <a:srgbClr val="DE622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fi_ppt_mal 2">
        <a:dk1>
          <a:srgbClr val="000000"/>
        </a:dk1>
        <a:lt1>
          <a:srgbClr val="FFFFFF"/>
        </a:lt1>
        <a:dk2>
          <a:srgbClr val="131313"/>
        </a:dk2>
        <a:lt2>
          <a:srgbClr val="D8E8C4"/>
        </a:lt2>
        <a:accent1>
          <a:srgbClr val="42A437"/>
        </a:accent1>
        <a:accent2>
          <a:srgbClr val="5F6062"/>
        </a:accent2>
        <a:accent3>
          <a:srgbClr val="FFFFFF"/>
        </a:accent3>
        <a:accent4>
          <a:srgbClr val="000000"/>
        </a:accent4>
        <a:accent5>
          <a:srgbClr val="B0CFAE"/>
        </a:accent5>
        <a:accent6>
          <a:srgbClr val="555658"/>
        </a:accent6>
        <a:hlink>
          <a:srgbClr val="005380"/>
        </a:hlink>
        <a:folHlink>
          <a:srgbClr val="6E187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ifi_ppt_mal">
  <a:themeElements>
    <a:clrScheme name="">
      <a:dk1>
        <a:srgbClr val="000000"/>
      </a:dk1>
      <a:lt1>
        <a:srgbClr val="FFFFFF"/>
      </a:lt1>
      <a:dk2>
        <a:srgbClr val="131313"/>
      </a:dk2>
      <a:lt2>
        <a:srgbClr val="D8E8C4"/>
      </a:lt2>
      <a:accent1>
        <a:srgbClr val="42A437"/>
      </a:accent1>
      <a:accent2>
        <a:srgbClr val="5F6062"/>
      </a:accent2>
      <a:accent3>
        <a:srgbClr val="FFFFFF"/>
      </a:accent3>
      <a:accent4>
        <a:srgbClr val="000000"/>
      </a:accent4>
      <a:accent5>
        <a:srgbClr val="B0CFAE"/>
      </a:accent5>
      <a:accent6>
        <a:srgbClr val="555658"/>
      </a:accent6>
      <a:hlink>
        <a:srgbClr val="005380"/>
      </a:hlink>
      <a:folHlink>
        <a:srgbClr val="6E1873"/>
      </a:folHlink>
    </a:clrScheme>
    <a:fontScheme name="1_Difi_ppt_mal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Difi_ppt_mal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Presentasjon Difi</Template>
  <TotalTime>3480</TotalTime>
  <Words>1600</Words>
  <Application>Microsoft Office PowerPoint</Application>
  <PresentationFormat>Widescreen</PresentationFormat>
  <Paragraphs>217</Paragraphs>
  <Slides>23</Slides>
  <Notes>23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23</vt:i4>
      </vt:variant>
    </vt:vector>
  </HeadingPairs>
  <TitlesOfParts>
    <vt:vector size="28" baseType="lpstr">
      <vt:lpstr>ＭＳ Ｐゴシック</vt:lpstr>
      <vt:lpstr>Arial</vt:lpstr>
      <vt:lpstr>Calibri</vt:lpstr>
      <vt:lpstr>Presentasjon_ppt</vt:lpstr>
      <vt:lpstr>1_Difi_ppt_mal</vt:lpstr>
      <vt:lpstr>Lær å opprette den  elektroniske ID-en MinID</vt:lpstr>
      <vt:lpstr>Hva er MinID?</vt:lpstr>
      <vt:lpstr>Hvordan legitimere seg på nett?</vt:lpstr>
      <vt:lpstr>Hvordan skaffe seg MinID?</vt:lpstr>
      <vt:lpstr>Fra ‘logg inn’ kommer du til ID-porten</vt:lpstr>
      <vt:lpstr>Du må først skaffe deg PIN-kodebrev</vt:lpstr>
      <vt:lpstr>Bestill ditt personlige PIN-kodebrev</vt:lpstr>
      <vt:lpstr>Kvittering for bestilt PIN-kodebrev</vt:lpstr>
      <vt:lpstr>PIN-kodebrevet som du får i posten</vt:lpstr>
      <vt:lpstr>Registrering av MinID med PIN-kodebrev </vt:lpstr>
      <vt:lpstr>Klikk på ‘Registrer ny bruker’</vt:lpstr>
      <vt:lpstr>Finn frem PIN-kodebrevet ditt </vt:lpstr>
      <vt:lpstr>Skriv inn fødselsnummeret ditt</vt:lpstr>
      <vt:lpstr>Skriv inn kodene du får beskjed om</vt:lpstr>
      <vt:lpstr>Lag ditt eget passord</vt:lpstr>
      <vt:lpstr>Skriv inn din egen e-postadresse</vt:lpstr>
      <vt:lpstr>Skriv inn ditt eget mobilnummer</vt:lpstr>
      <vt:lpstr>Kontroller kontaktinformasjonen din</vt:lpstr>
      <vt:lpstr>Du kan nå logge inn til offentlige tjenester med MinID</vt:lpstr>
      <vt:lpstr>Fra nettsiden til Statens vegvesen</vt:lpstr>
      <vt:lpstr>Finn offentlige tjenester på www.norge.no</vt:lpstr>
      <vt:lpstr>Du finner hjelp til innlogging på Norge.no</vt:lpstr>
      <vt:lpstr>PowerPoint-presentasjon</vt:lpstr>
    </vt:vector>
  </TitlesOfParts>
  <Company>DIFI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Forsidetittel</dc:title>
  <dc:creator>norunn.england@difi.no</dc:creator>
  <cp:lastModifiedBy>England, Norunn</cp:lastModifiedBy>
  <cp:revision>192</cp:revision>
  <cp:lastPrinted>2008-11-28T08:53:33Z</cp:lastPrinted>
  <dcterms:created xsi:type="dcterms:W3CDTF">2015-11-26T10:42:44Z</dcterms:created>
  <dcterms:modified xsi:type="dcterms:W3CDTF">2017-05-11T11:08:06Z</dcterms:modified>
</cp:coreProperties>
</file>