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263" r:id="rId3"/>
    <p:sldId id="268" r:id="rId4"/>
    <p:sldId id="267" r:id="rId5"/>
    <p:sldId id="296" r:id="rId6"/>
    <p:sldId id="269" r:id="rId7"/>
    <p:sldId id="295" r:id="rId8"/>
    <p:sldId id="293" r:id="rId9"/>
    <p:sldId id="298" r:id="rId10"/>
    <p:sldId id="284" r:id="rId11"/>
    <p:sldId id="283" r:id="rId12"/>
    <p:sldId id="297" r:id="rId13"/>
    <p:sldId id="285" r:id="rId14"/>
    <p:sldId id="286" r:id="rId15"/>
    <p:sldId id="287" r:id="rId16"/>
    <p:sldId id="278" r:id="rId17"/>
    <p:sldId id="307" r:id="rId18"/>
    <p:sldId id="288" r:id="rId19"/>
    <p:sldId id="305" r:id="rId20"/>
    <p:sldId id="299" r:id="rId21"/>
    <p:sldId id="300" r:id="rId22"/>
    <p:sldId id="292" r:id="rId23"/>
    <p:sldId id="302" r:id="rId24"/>
    <p:sldId id="265" r:id="rId25"/>
  </p:sldIdLst>
  <p:sldSz cx="12192000" cy="6858000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dal, Margunn Langedal" initials="MML" lastIdx="1" clrIdx="0">
    <p:extLst>
      <p:ext uri="{19B8F6BF-5375-455C-9EA6-DF929625EA0E}">
        <p15:presenceInfo xmlns:p15="http://schemas.microsoft.com/office/powerpoint/2012/main" userId="S-1-5-21-2683953360-4118250788-2163946203-7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1C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502" autoAdjust="0"/>
  </p:normalViewPr>
  <p:slideViewPr>
    <p:cSldViewPr snapToGrid="0">
      <p:cViewPr varScale="1">
        <p:scale>
          <a:sx n="92" d="100"/>
          <a:sy n="92" d="100"/>
        </p:scale>
        <p:origin x="13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94593C-6694-4C4B-B1B6-F770E8042A5E}" type="datetime1">
              <a:rPr lang="nb-NO"/>
              <a:pPr/>
              <a:t>14.04.2016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4725FF5-C1AC-440A-8276-6E39B05C02B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373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DBB6389-89B6-40F8-AD6C-D6B18A062565}" type="datetime1">
              <a:rPr lang="nb-NO"/>
              <a:pPr/>
              <a:t>14.04.2016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B2D9F30-BE86-4E31-A4D2-52D65D10ADE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34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ge.no/nn/elektronisk-i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rukerstotte@difi.no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id.difi.no/nn/korleis-bestille-pin-koda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kurset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laga</a:t>
            </a:r>
            <a:r>
              <a:rPr lang="en-US" dirty="0" smtClean="0"/>
              <a:t> for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baseline="0" dirty="0" err="1" smtClean="0"/>
              <a:t>opprette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elektroniske</a:t>
            </a:r>
            <a:r>
              <a:rPr lang="en-US" baseline="0" dirty="0" smtClean="0"/>
              <a:t> ID-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MinID</a:t>
            </a:r>
            <a:r>
              <a:rPr lang="en-US" baseline="0" dirty="0" smtClean="0"/>
              <a:t>.</a:t>
            </a:r>
          </a:p>
          <a:p>
            <a:pPr eaLnBrk="1" hangingPunct="1"/>
            <a:r>
              <a:rPr lang="en-US" baseline="0" dirty="0" err="1" smtClean="0"/>
              <a:t>Ynskjer</a:t>
            </a:r>
            <a:r>
              <a:rPr lang="en-US" baseline="0" dirty="0" smtClean="0"/>
              <a:t> de at </a:t>
            </a:r>
            <a:r>
              <a:rPr lang="en-US" baseline="0" dirty="0" err="1" smtClean="0"/>
              <a:t>kurset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praktisk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å </a:t>
            </a:r>
            <a:r>
              <a:rPr lang="en-US" baseline="0" dirty="0" err="1" smtClean="0"/>
              <a:t>opprette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deltakarane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skaffa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personleg</a:t>
            </a:r>
            <a:r>
              <a:rPr lang="en-US" baseline="0" dirty="0" smtClean="0"/>
              <a:t> PIN-</a:t>
            </a:r>
            <a:r>
              <a:rPr lang="en-US" baseline="0" dirty="0" err="1" smtClean="0"/>
              <a:t>kodebrev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MinID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før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kurset</a:t>
            </a:r>
            <a:r>
              <a:rPr lang="en-US" baseline="0" dirty="0" smtClean="0"/>
              <a:t>.</a:t>
            </a:r>
          </a:p>
          <a:p>
            <a:pPr eaLnBrk="1" hangingPunct="1"/>
            <a:endParaRPr lang="en-US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baseline="0" dirty="0" smtClean="0"/>
              <a:t>Under teksten: ‘</a:t>
            </a: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nb-NO" b="1" i="1" baseline="0" dirty="0" smtClean="0"/>
              <a:t>’. </a:t>
            </a:r>
            <a:r>
              <a:rPr lang="en-US" i="0" dirty="0" smtClean="0"/>
              <a:t>Denne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informasjonen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skal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læraren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bruke</a:t>
            </a:r>
            <a:r>
              <a:rPr lang="en-US" i="0" baseline="0" dirty="0" smtClean="0"/>
              <a:t> for å </a:t>
            </a:r>
            <a:r>
              <a:rPr lang="en-US" i="0" baseline="0" dirty="0" err="1" smtClean="0"/>
              <a:t>tydeleggjere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informasjonen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lysbilda</a:t>
            </a:r>
            <a:r>
              <a:rPr lang="en-US" i="0" baseline="0" dirty="0" smtClean="0"/>
              <a:t>.</a:t>
            </a:r>
            <a:endParaRPr lang="en-US" i="1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baseline="0" dirty="0" smtClean="0"/>
              <a:t>Under teksten: ‘</a:t>
            </a: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’. </a:t>
            </a:r>
            <a:r>
              <a:rPr lang="en-US" i="0" dirty="0" err="1" smtClean="0"/>
              <a:t>Dette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er</a:t>
            </a:r>
            <a:r>
              <a:rPr lang="en-US" i="0" baseline="0" dirty="0" smtClean="0"/>
              <a:t> KUN </a:t>
            </a:r>
            <a:r>
              <a:rPr lang="en-US" i="0" baseline="0" dirty="0" err="1" smtClean="0"/>
              <a:t>bakgrunnsinformasjon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til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læraren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dersom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det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kjem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spørsmål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og</a:t>
            </a:r>
            <a:r>
              <a:rPr lang="en-US" i="0" baseline="0" dirty="0" smtClean="0"/>
              <a:t> for at </a:t>
            </a:r>
            <a:r>
              <a:rPr lang="en-US" i="0" baseline="0" dirty="0" err="1" smtClean="0"/>
              <a:t>lærar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skal</a:t>
            </a:r>
            <a:r>
              <a:rPr lang="en-US" i="0" baseline="0" dirty="0" smtClean="0"/>
              <a:t> ha </a:t>
            </a:r>
            <a:r>
              <a:rPr lang="en-US" i="0" baseline="0" dirty="0" err="1" smtClean="0"/>
              <a:t>noko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meir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kjennskap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til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MinID</a:t>
            </a:r>
            <a:r>
              <a:rPr lang="en-US" i="0" baseline="0" dirty="0" smtClean="0"/>
              <a:t>. </a:t>
            </a:r>
            <a:endParaRPr lang="nb-NO" i="1" baseline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10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Når du har fått PIN-</a:t>
            </a:r>
            <a:r>
              <a:rPr lang="nb-NO" dirty="0" err="1" smtClean="0"/>
              <a:t>kodane</a:t>
            </a:r>
            <a:r>
              <a:rPr lang="nb-NO" dirty="0" smtClean="0"/>
              <a:t> i posten, gå på nytt til </a:t>
            </a:r>
            <a:r>
              <a:rPr lang="nb-NO" dirty="0" err="1" smtClean="0"/>
              <a:t>eit</a:t>
            </a:r>
            <a:r>
              <a:rPr lang="nb-NO" baseline="0" dirty="0" smtClean="0"/>
              <a:t> innloggingsbilde for ID-porten. Klikk på </a:t>
            </a:r>
            <a:r>
              <a:rPr lang="nb-NO" baseline="0" dirty="0" err="1" smtClean="0"/>
              <a:t>MinID</a:t>
            </a:r>
            <a:r>
              <a:rPr lang="nb-NO" baseline="0" dirty="0" smtClean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 </a:t>
            </a: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Klikk på: ‘Logg inn’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ei </a:t>
            </a:r>
            <a:r>
              <a:rPr lang="nb-NO" baseline="0" dirty="0" err="1" smtClean="0"/>
              <a:t>offentleg</a:t>
            </a:r>
            <a:r>
              <a:rPr lang="nb-NO" baseline="0" dirty="0" smtClean="0"/>
              <a:t> nettside for å komme til innloggingsbildet for ID-porten.</a:t>
            </a:r>
            <a:endParaRPr lang="nb-NO" b="0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912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r>
              <a:rPr lang="en-US" b="0" i="0" dirty="0" smtClean="0"/>
              <a:t>Her </a:t>
            </a:r>
            <a:r>
              <a:rPr lang="en-US" b="0" i="0" dirty="0" err="1" smtClean="0"/>
              <a:t>skal</a:t>
            </a:r>
            <a:r>
              <a:rPr lang="en-US" b="0" i="0" dirty="0" smtClean="0"/>
              <a:t> du </a:t>
            </a:r>
            <a:r>
              <a:rPr lang="en-US" b="0" i="0" dirty="0" err="1" smtClean="0"/>
              <a:t>berre</a:t>
            </a:r>
            <a:r>
              <a:rPr lang="en-US" b="0" i="0" dirty="0" smtClean="0"/>
              <a:t> </a:t>
            </a:r>
            <a:r>
              <a:rPr lang="en-US" b="0" i="0" dirty="0" err="1" smtClean="0"/>
              <a:t>klikke</a:t>
            </a:r>
            <a:r>
              <a:rPr lang="en-US" b="0" i="0" dirty="0" smtClean="0"/>
              <a:t> </a:t>
            </a:r>
            <a:r>
              <a:rPr lang="en-US" b="0" i="0" dirty="0" err="1" smtClean="0"/>
              <a:t>på</a:t>
            </a:r>
            <a:r>
              <a:rPr lang="en-US" b="0" i="0" dirty="0" smtClean="0"/>
              <a:t> ‘</a:t>
            </a:r>
            <a:r>
              <a:rPr lang="en-US" b="0" i="0" dirty="0" err="1" smtClean="0"/>
              <a:t>Registrer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ny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brukar</a:t>
            </a:r>
            <a:r>
              <a:rPr lang="en-US" b="0" i="0" baseline="0" dirty="0" smtClean="0"/>
              <a:t>’ for å </a:t>
            </a:r>
            <a:r>
              <a:rPr lang="en-US" b="0" i="0" baseline="0" dirty="0" err="1" smtClean="0"/>
              <a:t>få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fram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bildet</a:t>
            </a:r>
            <a:r>
              <a:rPr lang="en-US" b="0" i="0" baseline="0" dirty="0" smtClean="0"/>
              <a:t> der du </a:t>
            </a:r>
            <a:r>
              <a:rPr lang="en-US" b="0" i="0" baseline="0" dirty="0" err="1" smtClean="0"/>
              <a:t>startar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registreringa</a:t>
            </a:r>
            <a:r>
              <a:rPr lang="en-US" b="0" i="0" baseline="0" dirty="0" smtClean="0"/>
              <a:t>.</a:t>
            </a:r>
          </a:p>
          <a:p>
            <a:endParaRPr lang="en-US" b="0" i="0" dirty="0" smtClean="0"/>
          </a:p>
          <a:p>
            <a:endParaRPr lang="en-US" b="1" i="1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94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har fått PIN-kodebrevet i postkassen din. Klikk på: ‘</a:t>
            </a:r>
            <a:r>
              <a:rPr lang="nb-NO" i="0" baseline="0" dirty="0" err="1" smtClean="0"/>
              <a:t>Eg</a:t>
            </a:r>
            <a:r>
              <a:rPr lang="nb-NO" i="0" baseline="0" dirty="0" smtClean="0"/>
              <a:t> har PIN-</a:t>
            </a:r>
            <a:r>
              <a:rPr lang="nb-NO" i="0" baseline="0" dirty="0" err="1" smtClean="0"/>
              <a:t>kodar</a:t>
            </a:r>
            <a:r>
              <a:rPr lang="nb-NO" i="0" baseline="0" dirty="0" smtClean="0"/>
              <a:t>’.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Om </a:t>
            </a:r>
            <a:r>
              <a:rPr lang="nb-NO" i="0" baseline="0" dirty="0" err="1" smtClean="0"/>
              <a:t>nokon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ikkje</a:t>
            </a:r>
            <a:r>
              <a:rPr lang="nb-NO" i="0" baseline="0" dirty="0" smtClean="0"/>
              <a:t> har bestilt PIN-kodebrev, kan </a:t>
            </a:r>
            <a:r>
              <a:rPr lang="nb-NO" i="0" baseline="0" dirty="0" err="1" smtClean="0"/>
              <a:t>dei</a:t>
            </a:r>
            <a:r>
              <a:rPr lang="nb-NO" i="0" baseline="0" dirty="0" smtClean="0"/>
              <a:t> bestille </a:t>
            </a:r>
            <a:r>
              <a:rPr lang="nb-NO" i="0" baseline="0" dirty="0" err="1" smtClean="0"/>
              <a:t>herfrå</a:t>
            </a:r>
            <a:r>
              <a:rPr lang="nb-NO" i="0" baseline="0" dirty="0" smtClean="0"/>
              <a:t> ved å klikke på: ‘</a:t>
            </a:r>
            <a:r>
              <a:rPr lang="nb-NO" i="0" baseline="0" dirty="0" err="1" smtClean="0"/>
              <a:t>Eg</a:t>
            </a:r>
            <a:r>
              <a:rPr lang="nb-NO" i="0" baseline="0" dirty="0" smtClean="0"/>
              <a:t> har </a:t>
            </a:r>
            <a:r>
              <a:rPr lang="nb-NO" i="0" baseline="0" dirty="0" err="1" smtClean="0"/>
              <a:t>ikkje</a:t>
            </a:r>
            <a:r>
              <a:rPr lang="nb-NO" i="0" baseline="0" dirty="0" smtClean="0"/>
              <a:t> PIN-</a:t>
            </a:r>
            <a:r>
              <a:rPr lang="nb-NO" i="0" baseline="0" dirty="0" err="1" smtClean="0"/>
              <a:t>kodar</a:t>
            </a:r>
            <a:r>
              <a:rPr lang="nb-NO" i="0" baseline="0" dirty="0" smtClean="0"/>
              <a:t>’.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271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Føl framgangsmåten som kjem fram på skjermen.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 </a:t>
            </a: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000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får beskjed på skjermen, kva nummer av </a:t>
            </a:r>
            <a:r>
              <a:rPr lang="nb-NO" i="0" baseline="0" dirty="0" err="1" smtClean="0"/>
              <a:t>kodane</a:t>
            </a:r>
            <a:r>
              <a:rPr lang="nb-NO" i="0" baseline="0" dirty="0" smtClean="0"/>
              <a:t> i kodebrevet ditt, du skal taste inn.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Dersom du har oppretta </a:t>
            </a:r>
            <a:r>
              <a:rPr lang="nb-NO" baseline="0" dirty="0" err="1" smtClean="0"/>
              <a:t>MinID</a:t>
            </a:r>
            <a:r>
              <a:rPr lang="nb-NO" baseline="0" dirty="0" smtClean="0"/>
              <a:t> som elektronisk ID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før, får du beskjed om det etter at du har tasta inn </a:t>
            </a:r>
            <a:r>
              <a:rPr lang="nb-NO" baseline="0" dirty="0" err="1" smtClean="0"/>
              <a:t>kodane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kodebrevet.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45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må lære deg passordet og </a:t>
            </a:r>
            <a:r>
              <a:rPr lang="nb-NO" i="0" baseline="0" dirty="0" err="1" smtClean="0"/>
              <a:t>hugse</a:t>
            </a:r>
            <a:r>
              <a:rPr lang="nb-NO" i="0" baseline="0" dirty="0" smtClean="0"/>
              <a:t> det.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treng passordet kvar gong du skal logge inn med </a:t>
            </a:r>
            <a:r>
              <a:rPr lang="nb-NO" i="0" baseline="0" dirty="0" err="1" smtClean="0"/>
              <a:t>MinID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seinare</a:t>
            </a:r>
            <a:r>
              <a:rPr lang="nb-NO" i="0" baseline="0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Gløymer</a:t>
            </a:r>
            <a:r>
              <a:rPr lang="en-US" dirty="0" smtClean="0"/>
              <a:t> du </a:t>
            </a:r>
            <a:r>
              <a:rPr lang="en-US" dirty="0" err="1" smtClean="0"/>
              <a:t>passordet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du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nytt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å </a:t>
            </a:r>
            <a:r>
              <a:rPr lang="en-US" dirty="0" err="1" smtClean="0"/>
              <a:t>klikke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Glemt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passord</a:t>
            </a:r>
            <a:r>
              <a:rPr lang="en-US" baseline="0" dirty="0" smtClean="0"/>
              <a:t>?’.</a:t>
            </a:r>
            <a:endParaRPr lang="en-US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013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r>
              <a:rPr lang="nb-NO" dirty="0" smtClean="0"/>
              <a:t>Dersom du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ikkje</a:t>
            </a:r>
            <a:r>
              <a:rPr lang="nb-NO" baseline="0" dirty="0" smtClean="0"/>
              <a:t> har ei e-postadresse, må du registrere mobilnummeret i neste trinn.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940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Skriv inn mobilnummeret </a:t>
            </a:r>
            <a:r>
              <a:rPr lang="nb-NO" i="0" baseline="0" dirty="0" err="1" smtClean="0"/>
              <a:t>utan</a:t>
            </a:r>
            <a:r>
              <a:rPr lang="nb-NO" i="0" baseline="0" dirty="0" smtClean="0"/>
              <a:t> mellomrom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Har du </a:t>
            </a:r>
            <a:r>
              <a:rPr lang="nb-NO" dirty="0" err="1" smtClean="0"/>
              <a:t>utanlandsk</a:t>
            </a:r>
            <a:r>
              <a:rPr lang="nb-NO" dirty="0" smtClean="0"/>
              <a:t> telefon, skriv inn rett landkode.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For å få </a:t>
            </a:r>
            <a:r>
              <a:rPr lang="nb-NO" dirty="0" err="1" smtClean="0"/>
              <a:t>MinID</a:t>
            </a:r>
            <a:r>
              <a:rPr lang="nb-NO" dirty="0" smtClean="0"/>
              <a:t>, treng du </a:t>
            </a:r>
            <a:r>
              <a:rPr lang="nb-NO" dirty="0" err="1" smtClean="0"/>
              <a:t>ikkje</a:t>
            </a:r>
            <a:r>
              <a:rPr lang="nb-NO" dirty="0" smtClean="0"/>
              <a:t> å registrere både e-post og mobilnummer, men det er </a:t>
            </a:r>
            <a:r>
              <a:rPr lang="nb-NO" dirty="0" err="1" smtClean="0"/>
              <a:t>ein</a:t>
            </a:r>
            <a:r>
              <a:rPr lang="nb-NO" dirty="0" smtClean="0"/>
              <a:t> fordel. Du treng </a:t>
            </a:r>
            <a:r>
              <a:rPr lang="nb-NO" dirty="0" err="1" smtClean="0"/>
              <a:t>berre</a:t>
            </a:r>
            <a:r>
              <a:rPr lang="nb-NO" dirty="0" smtClean="0"/>
              <a:t> oppgi </a:t>
            </a:r>
            <a:r>
              <a:rPr lang="nb-NO" dirty="0" err="1" smtClean="0"/>
              <a:t>ein</a:t>
            </a:r>
            <a:r>
              <a:rPr lang="nb-NO" dirty="0" smtClean="0"/>
              <a:t> av delene.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384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r>
              <a:rPr lang="nb-NO" dirty="0" smtClean="0"/>
              <a:t>Kontroller at du har skrive inn rett mobilnummer og e-postadresse. </a:t>
            </a:r>
          </a:p>
          <a:p>
            <a:r>
              <a:rPr lang="nb-NO" dirty="0" smtClean="0"/>
              <a:t>Har du skrive feil, trykk på blyanten og skriv</a:t>
            </a:r>
            <a:r>
              <a:rPr lang="nb-NO" baseline="0" dirty="0" smtClean="0"/>
              <a:t> inn rett.</a:t>
            </a:r>
          </a:p>
          <a:p>
            <a:r>
              <a:rPr lang="nb-NO" baseline="0" dirty="0" smtClean="0"/>
              <a:t>Klikk så stadfest.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936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r>
              <a:rPr lang="en-US" b="0" i="0" dirty="0" err="1" smtClean="0"/>
              <a:t>Dette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er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eit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døme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på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ei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offentleg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nettside</a:t>
            </a:r>
            <a:r>
              <a:rPr lang="en-US" b="0" i="0" baseline="0" dirty="0" smtClean="0"/>
              <a:t> der du </a:t>
            </a:r>
            <a:r>
              <a:rPr lang="en-US" b="0" i="0" baseline="0" dirty="0" err="1" smtClean="0"/>
              <a:t>kan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logge</a:t>
            </a:r>
            <a:r>
              <a:rPr lang="en-US" b="0" i="0" baseline="0" dirty="0" smtClean="0"/>
              <a:t> inn med </a:t>
            </a:r>
            <a:r>
              <a:rPr lang="en-US" b="0" i="0" baseline="0" dirty="0" err="1" smtClean="0"/>
              <a:t>MinID</a:t>
            </a:r>
            <a:r>
              <a:rPr lang="en-US" b="0" i="0" baseline="0" dirty="0" smtClean="0"/>
              <a:t>.</a:t>
            </a:r>
          </a:p>
          <a:p>
            <a:endParaRPr lang="en-US" b="0" i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02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Elektronisk</a:t>
            </a:r>
            <a:r>
              <a:rPr lang="nb-NO" baseline="0" dirty="0" smtClean="0"/>
              <a:t> legitimasjon har </a:t>
            </a:r>
            <a:r>
              <a:rPr lang="nb-NO" baseline="0" dirty="0" err="1" smtClean="0"/>
              <a:t>f</a:t>
            </a:r>
            <a:r>
              <a:rPr lang="nb-NO" dirty="0" err="1" smtClean="0"/>
              <a:t>leire</a:t>
            </a:r>
            <a:r>
              <a:rPr lang="nb-NO" dirty="0" smtClean="0"/>
              <a:t> </a:t>
            </a:r>
            <a:r>
              <a:rPr lang="nb-NO" dirty="0" err="1" smtClean="0"/>
              <a:t>nemningar</a:t>
            </a:r>
            <a:r>
              <a:rPr lang="nb-NO" dirty="0" smtClean="0"/>
              <a:t>, men betyr det same: elektronisk legitimasjon på nett, elektronisk identitet,</a:t>
            </a:r>
            <a:r>
              <a:rPr lang="nb-NO" baseline="0" dirty="0" smtClean="0"/>
              <a:t> </a:t>
            </a:r>
            <a:r>
              <a:rPr lang="nb-NO" dirty="0" smtClean="0"/>
              <a:t>elektronisk ID, e-ID</a:t>
            </a:r>
            <a:r>
              <a:rPr lang="nb-NO" baseline="0" dirty="0" smtClean="0"/>
              <a:t> eller</a:t>
            </a:r>
            <a:r>
              <a:rPr lang="nb-NO" dirty="0" smtClean="0"/>
              <a:t> </a:t>
            </a:r>
            <a:r>
              <a:rPr lang="nb-NO" dirty="0" err="1" smtClean="0"/>
              <a:t>eID</a:t>
            </a:r>
            <a:r>
              <a:rPr lang="nb-NO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MinID</a:t>
            </a:r>
            <a:r>
              <a:rPr lang="nb-NO" dirty="0" smtClean="0"/>
              <a:t> blir levert og drifta av </a:t>
            </a:r>
            <a:r>
              <a:rPr lang="nb-NO" dirty="0" err="1" smtClean="0"/>
              <a:t>Difi</a:t>
            </a:r>
            <a:r>
              <a:rPr lang="nb-NO" dirty="0" smtClean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Du kan få </a:t>
            </a:r>
            <a:r>
              <a:rPr lang="nb-NO" dirty="0" err="1" smtClean="0"/>
              <a:t>MinID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det året du fyller 13 år</a:t>
            </a:r>
            <a:r>
              <a:rPr lang="nb-NO" baseline="0" dirty="0" smtClean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err="1" smtClean="0"/>
              <a:t>Innbyggjarar</a:t>
            </a:r>
            <a:r>
              <a:rPr lang="nb-NO" baseline="0" dirty="0" smtClean="0"/>
              <a:t> med D-nummer kan få </a:t>
            </a:r>
            <a:r>
              <a:rPr lang="nb-NO" baseline="0" dirty="0" err="1" smtClean="0"/>
              <a:t>MinID</a:t>
            </a:r>
            <a:r>
              <a:rPr lang="nb-NO" baseline="0" dirty="0" smtClean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MinID</a:t>
            </a:r>
            <a:r>
              <a:rPr lang="en-US" b="0" dirty="0" smtClean="0"/>
              <a:t> </a:t>
            </a:r>
            <a:r>
              <a:rPr lang="en-US" b="0" dirty="0" err="1" smtClean="0"/>
              <a:t>er</a:t>
            </a:r>
            <a:r>
              <a:rPr lang="en-US" b="0" dirty="0" smtClean="0"/>
              <a:t> gratis </a:t>
            </a:r>
            <a:r>
              <a:rPr lang="en-US" b="0" dirty="0" err="1" smtClean="0"/>
              <a:t>og</a:t>
            </a:r>
            <a:r>
              <a:rPr lang="en-US" b="0" dirty="0" smtClean="0"/>
              <a:t> </a:t>
            </a:r>
            <a:r>
              <a:rPr lang="en-US" b="0" dirty="0" err="1" smtClean="0"/>
              <a:t>har</a:t>
            </a:r>
            <a:r>
              <a:rPr lang="en-US" b="0" dirty="0" smtClean="0"/>
              <a:t> nest </a:t>
            </a:r>
            <a:r>
              <a:rPr lang="en-US" b="0" dirty="0" err="1" smtClean="0"/>
              <a:t>høgste</a:t>
            </a:r>
            <a:r>
              <a:rPr lang="en-US" b="0" dirty="0" smtClean="0"/>
              <a:t> </a:t>
            </a:r>
            <a:r>
              <a:rPr lang="en-US" b="0" dirty="0" err="1" smtClean="0"/>
              <a:t>sikkerheitsnivå</a:t>
            </a:r>
            <a:r>
              <a:rPr lang="en-US" b="0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Informasjon</a:t>
            </a:r>
            <a:r>
              <a:rPr lang="en-US" b="0" dirty="0" smtClean="0"/>
              <a:t> om </a:t>
            </a:r>
            <a:r>
              <a:rPr lang="en-US" b="0" dirty="0" err="1" smtClean="0"/>
              <a:t>elektronisk</a:t>
            </a:r>
            <a:r>
              <a:rPr lang="en-US" b="0" dirty="0" smtClean="0"/>
              <a:t> ID: </a:t>
            </a:r>
            <a:r>
              <a:rPr lang="nn-NO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  <a:hlinkClick r:id="rId3"/>
              </a:rPr>
              <a:t>http://www.norge.no/nn/elektronisk-id</a:t>
            </a:r>
            <a:endParaRPr lang="en-US" b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620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  <a:endParaRPr lang="en-US" b="0" i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 smtClean="0"/>
              <a:t>Dette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er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eit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anna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døme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på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ei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offentleg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nettside</a:t>
            </a:r>
            <a:r>
              <a:rPr lang="en-US" b="0" i="0" baseline="0" dirty="0" smtClean="0"/>
              <a:t> der du </a:t>
            </a:r>
            <a:r>
              <a:rPr lang="en-US" b="0" i="0" baseline="0" dirty="0" err="1" smtClean="0"/>
              <a:t>kan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logge</a:t>
            </a:r>
            <a:r>
              <a:rPr lang="en-US" b="0" i="0" baseline="0" dirty="0" smtClean="0"/>
              <a:t> inn med </a:t>
            </a:r>
            <a:r>
              <a:rPr lang="en-US" b="0" i="0" baseline="0" dirty="0" err="1" smtClean="0"/>
              <a:t>MinID</a:t>
            </a:r>
            <a:r>
              <a:rPr lang="en-US" b="0" i="0" baseline="0" dirty="0" smtClean="0"/>
              <a:t>.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794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smtClean="0"/>
              <a:t>Manus for læraren: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smtClean="0"/>
              <a:t>Noreg.no har samla mange tenester frå stat og kommune som du kan logge inn til.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smtClean="0"/>
              <a:t>Du kan leite opp ei konkret teneste, du kan finne ei teneste ut frå livssituasjonen du er i, og du kan søke etter tenester på Noreg.no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smtClean="0"/>
              <a:t>Bakgrunnsinformasjon til læraren: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mtClean="0"/>
              <a:t>På Noreg.no kan du logge inn og endre kontaktinformasjonen din som statlege og kommunale verksemder kan nå deg på. Du finn og informasjon om digital postkasse.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mtClean="0"/>
              <a:t>Det er laga</a:t>
            </a:r>
            <a:r>
              <a:rPr lang="nb-NO" baseline="0" smtClean="0"/>
              <a:t> eige kurs på korleis du kan finne tenester frå Noreg.no.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smtClean="0"/>
              <a:t>Det er og laga eige kurs i korleis du loggar inn med din elektroniske ID MinID.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672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Hjelp til innlogging: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I innloggingsbilda kan du klikke på teksten: ‘Hjelp til innlogging’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kan og komme til hjelpesidene for ID-porten </a:t>
            </a:r>
            <a:r>
              <a:rPr lang="nb-NO" i="0" baseline="0" dirty="0" err="1" smtClean="0"/>
              <a:t>nedst</a:t>
            </a:r>
            <a:r>
              <a:rPr lang="nb-NO" i="0" baseline="0" dirty="0" smtClean="0"/>
              <a:t> på nettsida til Noreg.no.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kan lese </a:t>
            </a:r>
            <a:r>
              <a:rPr lang="nb-NO" i="0" baseline="0" dirty="0" err="1" smtClean="0"/>
              <a:t>sjølv</a:t>
            </a:r>
            <a:r>
              <a:rPr lang="nb-NO" i="0" baseline="0" dirty="0" smtClean="0"/>
              <a:t> på hjelpesidene, sende epost eller </a:t>
            </a:r>
            <a:r>
              <a:rPr lang="nb-NO" i="0" baseline="0" dirty="0" err="1" smtClean="0"/>
              <a:t>opne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ein</a:t>
            </a:r>
            <a:r>
              <a:rPr lang="nb-NO" i="0" baseline="0" dirty="0" smtClean="0"/>
              <a:t> nettprat med brukerstøtte </a:t>
            </a:r>
            <a:r>
              <a:rPr lang="nb-NO" i="0" baseline="0" dirty="0" err="1" smtClean="0"/>
              <a:t>frå</a:t>
            </a:r>
            <a:r>
              <a:rPr lang="nb-NO" i="0" baseline="0" dirty="0" smtClean="0"/>
              <a:t> hjelpesidene.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kan ringe </a:t>
            </a:r>
            <a:r>
              <a:rPr lang="nb-NO" i="0" baseline="0" dirty="0" err="1" smtClean="0"/>
              <a:t>brukarstøtte</a:t>
            </a:r>
            <a:r>
              <a:rPr lang="nb-NO" i="0" baseline="0" dirty="0" smtClean="0"/>
              <a:t> i </a:t>
            </a:r>
            <a:r>
              <a:rPr lang="nb-NO" i="0" baseline="0" dirty="0" err="1" smtClean="0"/>
              <a:t>opningstida</a:t>
            </a:r>
            <a:r>
              <a:rPr lang="nb-NO" i="0" baseline="0" dirty="0" smtClean="0"/>
              <a:t> 08.00 – 15.30.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356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eaLnBrk="1" hangingPunct="1"/>
            <a:r>
              <a:rPr lang="en-US" dirty="0" err="1" smtClean="0"/>
              <a:t>Difi</a:t>
            </a:r>
            <a:r>
              <a:rPr lang="en-US" dirty="0" smtClean="0"/>
              <a:t> </a:t>
            </a:r>
            <a:r>
              <a:rPr lang="en-US" dirty="0" err="1" smtClean="0"/>
              <a:t>håpar</a:t>
            </a:r>
            <a:r>
              <a:rPr lang="en-US" dirty="0" smtClean="0"/>
              <a:t> </a:t>
            </a:r>
            <a:r>
              <a:rPr lang="en-US" dirty="0" err="1" smtClean="0"/>
              <a:t>opplæringa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nyttig</a:t>
            </a:r>
            <a:r>
              <a:rPr lang="en-US" dirty="0" smtClean="0"/>
              <a:t>. Vi </a:t>
            </a:r>
            <a:r>
              <a:rPr lang="en-US" dirty="0" err="1" smtClean="0"/>
              <a:t>blir</a:t>
            </a:r>
            <a:r>
              <a:rPr lang="en-US" dirty="0" smtClean="0"/>
              <a:t> glad </a:t>
            </a:r>
            <a:r>
              <a:rPr lang="en-US" dirty="0" err="1" smtClean="0"/>
              <a:t>dersom</a:t>
            </a:r>
            <a:r>
              <a:rPr lang="en-US" dirty="0" smtClean="0"/>
              <a:t> du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tilbakemelding</a:t>
            </a:r>
            <a:r>
              <a:rPr lang="en-US" dirty="0" smtClean="0"/>
              <a:t> om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noko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gjerast</a:t>
            </a:r>
            <a:r>
              <a:rPr lang="en-US" dirty="0" smtClean="0"/>
              <a:t> </a:t>
            </a:r>
            <a:r>
              <a:rPr lang="en-US" dirty="0" err="1" smtClean="0"/>
              <a:t>betre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nokre</a:t>
            </a:r>
            <a:r>
              <a:rPr lang="en-US" dirty="0" smtClean="0"/>
              <a:t> </a:t>
            </a:r>
            <a:r>
              <a:rPr lang="en-US" dirty="0" err="1" smtClean="0"/>
              <a:t>lysark</a:t>
            </a:r>
            <a:r>
              <a:rPr lang="en-US" dirty="0" smtClean="0"/>
              <a:t> </a:t>
            </a:r>
            <a:r>
              <a:rPr lang="en-US" dirty="0" err="1" smtClean="0"/>
              <a:t>utydelege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uforståelege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samanhengen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ulogisk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lærar</a:t>
            </a:r>
            <a:r>
              <a:rPr lang="en-US" baseline="0" dirty="0" smtClean="0"/>
              <a:t> for. </a:t>
            </a:r>
          </a:p>
          <a:p>
            <a:pPr eaLnBrk="1" hangingPunct="1"/>
            <a:endParaRPr lang="en-US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Send </a:t>
            </a:r>
            <a:r>
              <a:rPr lang="en-US" baseline="0" dirty="0" err="1" smtClean="0"/>
              <a:t>tilbakemelding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nb-NO" b="1" dirty="0" smtClean="0">
                <a:hlinkClick r:id="rId3"/>
              </a:rPr>
              <a:t>brukerstotte@difi.no</a:t>
            </a:r>
            <a:r>
              <a:rPr lang="nb-NO" b="1" dirty="0" smtClean="0"/>
              <a:t> </a:t>
            </a:r>
            <a:r>
              <a:rPr lang="nb-NO" b="0" dirty="0" smtClean="0"/>
              <a:t>merk eposten med </a:t>
            </a:r>
            <a:r>
              <a:rPr lang="nb-NO" b="0" dirty="0" err="1" smtClean="0"/>
              <a:t>Digidel</a:t>
            </a:r>
            <a:r>
              <a:rPr lang="nb-NO" b="0" dirty="0" smtClean="0"/>
              <a:t>.</a:t>
            </a:r>
            <a:endParaRPr lang="nb-NO" b="1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38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eaLnBrk="1" hangingPunct="1"/>
            <a:r>
              <a:rPr lang="nb-NO" dirty="0" smtClean="0"/>
              <a:t>På nettet er det </a:t>
            </a:r>
            <a:r>
              <a:rPr lang="nb-NO" dirty="0" err="1" smtClean="0"/>
              <a:t>ikkje</a:t>
            </a:r>
            <a:r>
              <a:rPr lang="nb-NO" dirty="0" smtClean="0"/>
              <a:t> nok å skrive</a:t>
            </a:r>
            <a:r>
              <a:rPr lang="nb-NO" baseline="0" dirty="0" smtClean="0"/>
              <a:t> kven du er med ord, for å få tilgang til </a:t>
            </a:r>
            <a:r>
              <a:rPr lang="nb-NO" baseline="0" dirty="0" err="1" smtClean="0"/>
              <a:t>opplysningar</a:t>
            </a:r>
            <a:r>
              <a:rPr lang="nb-NO" baseline="0" dirty="0" smtClean="0"/>
              <a:t> knytt til deg. </a:t>
            </a:r>
          </a:p>
          <a:p>
            <a:r>
              <a:rPr lang="nb-NO" baseline="0" dirty="0" smtClean="0"/>
              <a:t>Du må </a:t>
            </a:r>
            <a:r>
              <a:rPr lang="nb-NO" b="1" baseline="0" dirty="0" smtClean="0"/>
              <a:t>bevise med </a:t>
            </a:r>
            <a:r>
              <a:rPr lang="nb-NO" b="1" baseline="0" dirty="0" err="1" smtClean="0"/>
              <a:t>ein</a:t>
            </a:r>
            <a:r>
              <a:rPr lang="nb-NO" b="1" baseline="0" dirty="0" smtClean="0"/>
              <a:t> </a:t>
            </a:r>
            <a:r>
              <a:rPr lang="nb-NO" b="1" baseline="0" dirty="0" err="1" smtClean="0"/>
              <a:t>personleg</a:t>
            </a:r>
            <a:r>
              <a:rPr lang="nb-NO" b="1" baseline="0" dirty="0" smtClean="0"/>
              <a:t> elektronisk legitimasjon</a:t>
            </a:r>
            <a:r>
              <a:rPr lang="nb-NO" baseline="0" dirty="0" smtClean="0"/>
              <a:t>, at du er du.</a:t>
            </a:r>
          </a:p>
          <a:p>
            <a:endParaRPr lang="nb-NO" i="1" baseline="0" dirty="0" smtClean="0"/>
          </a:p>
          <a:p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r>
              <a:rPr lang="nb-NO" baseline="0" dirty="0" smtClean="0"/>
              <a:t>Det er </a:t>
            </a:r>
            <a:r>
              <a:rPr lang="nb-NO" baseline="0" dirty="0" err="1" smtClean="0"/>
              <a:t>innbyggar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sjølv</a:t>
            </a:r>
            <a:r>
              <a:rPr lang="nb-NO" baseline="0" dirty="0" smtClean="0"/>
              <a:t> som må skaffe seg elektronisk legitimasjon for å bruke på nettet.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Det </a:t>
            </a:r>
            <a:r>
              <a:rPr lang="nb-NO" baseline="0" dirty="0" err="1" smtClean="0"/>
              <a:t>finst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fleire</a:t>
            </a:r>
            <a:r>
              <a:rPr lang="nb-NO" baseline="0" dirty="0" smtClean="0"/>
              <a:t> elektroniske </a:t>
            </a:r>
            <a:r>
              <a:rPr lang="nb-NO" baseline="0" dirty="0" err="1" smtClean="0"/>
              <a:t>legitimasjonar</a:t>
            </a:r>
            <a:r>
              <a:rPr lang="nb-NO" baseline="0" dirty="0" smtClean="0"/>
              <a:t>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0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må komme til ID-porten </a:t>
            </a:r>
            <a:r>
              <a:rPr lang="nb-NO" i="0" baseline="0" dirty="0" err="1" smtClean="0"/>
              <a:t>frå</a:t>
            </a:r>
            <a:r>
              <a:rPr lang="nb-NO" i="0" baseline="0" dirty="0" smtClean="0"/>
              <a:t> ei </a:t>
            </a:r>
            <a:r>
              <a:rPr lang="nb-NO" i="0" baseline="0" dirty="0" err="1" smtClean="0"/>
              <a:t>offentleg</a:t>
            </a:r>
            <a:r>
              <a:rPr lang="nb-NO" i="0" baseline="0" dirty="0" smtClean="0"/>
              <a:t> nettside, for å kunne </a:t>
            </a:r>
            <a:r>
              <a:rPr lang="nb-NO" i="0" baseline="0" dirty="0" err="1" smtClean="0"/>
              <a:t>velje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MinID</a:t>
            </a:r>
            <a:r>
              <a:rPr lang="nb-NO" i="0" baseline="0" dirty="0" smtClean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S</a:t>
            </a:r>
            <a:r>
              <a:rPr lang="nb-NO" baseline="0" dirty="0" smtClean="0"/>
              <a:t>kriv inn ei nettadresse til ei </a:t>
            </a:r>
            <a:r>
              <a:rPr lang="nb-NO" baseline="0" dirty="0" err="1" smtClean="0"/>
              <a:t>statleg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verksemd</a:t>
            </a:r>
            <a:r>
              <a:rPr lang="nb-NO" baseline="0" dirty="0" smtClean="0"/>
              <a:t>, i adresselinja på den </a:t>
            </a:r>
            <a:r>
              <a:rPr lang="nb-NO" baseline="0" dirty="0" err="1" smtClean="0"/>
              <a:t>nettlesaren</a:t>
            </a:r>
            <a:r>
              <a:rPr lang="nb-NO" baseline="0" dirty="0" smtClean="0"/>
              <a:t> du bruker. I dømet har vi nytta www.nav.no.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Klikk på </a:t>
            </a:r>
            <a:r>
              <a:rPr lang="nb-NO" b="1" baseline="0" dirty="0" smtClean="0"/>
              <a:t>logg inn </a:t>
            </a:r>
            <a:r>
              <a:rPr lang="nb-NO" baseline="0" dirty="0" smtClean="0"/>
              <a:t>for å komme til ID-porten.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Du kan og søke opp nettsider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det </a:t>
            </a:r>
            <a:r>
              <a:rPr lang="nb-NO" baseline="0" dirty="0" err="1" smtClean="0"/>
              <a:t>offentlege</a:t>
            </a:r>
            <a:r>
              <a:rPr lang="nb-NO" baseline="0" dirty="0" smtClean="0"/>
              <a:t> i </a:t>
            </a:r>
            <a:r>
              <a:rPr lang="nb-NO" baseline="0" dirty="0" err="1" smtClean="0"/>
              <a:t>søkemotorar</a:t>
            </a:r>
            <a:r>
              <a:rPr lang="nb-NO" baseline="0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78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For å skaffe seg den elektroniske ID-en </a:t>
            </a:r>
            <a:r>
              <a:rPr lang="nb-NO" dirty="0" err="1" smtClean="0"/>
              <a:t>MinID</a:t>
            </a:r>
            <a:r>
              <a:rPr lang="nb-NO" dirty="0" smtClean="0"/>
              <a:t>, treng du først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personleg</a:t>
            </a:r>
            <a:r>
              <a:rPr lang="nb-NO" dirty="0" smtClean="0"/>
              <a:t> PIN-kodebrev. </a:t>
            </a:r>
            <a:endParaRPr lang="nb-NO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Du kan </a:t>
            </a:r>
            <a:r>
              <a:rPr lang="nb-NO" dirty="0" err="1" smtClean="0"/>
              <a:t>sjølv</a:t>
            </a:r>
            <a:r>
              <a:rPr lang="nb-NO" dirty="0" smtClean="0"/>
              <a:t> bestille PIN-kodebrev via ID-porten, ved</a:t>
            </a:r>
            <a:r>
              <a:rPr lang="nb-NO" baseline="0" dirty="0" smtClean="0"/>
              <a:t> å klikke på </a:t>
            </a:r>
            <a:r>
              <a:rPr lang="nb-NO" baseline="0" dirty="0" err="1" smtClean="0"/>
              <a:t>MinID</a:t>
            </a:r>
            <a:r>
              <a:rPr lang="nb-NO" dirty="0" smtClean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Via ID-porten kan du </a:t>
            </a:r>
            <a:r>
              <a:rPr lang="nb-NO" dirty="0" err="1" smtClean="0"/>
              <a:t>velje</a:t>
            </a:r>
            <a:r>
              <a:rPr lang="nb-NO" dirty="0" smtClean="0"/>
              <a:t> kva elektronisk ID du vil bruke.</a:t>
            </a:r>
            <a:r>
              <a:rPr lang="nb-NO" baseline="0" dirty="0" smtClean="0"/>
              <a:t> ID-porten er den sikre </a:t>
            </a:r>
            <a:r>
              <a:rPr lang="nb-NO" baseline="0" dirty="0" err="1" smtClean="0"/>
              <a:t>offentlege</a:t>
            </a:r>
            <a:r>
              <a:rPr lang="nb-NO" baseline="0" dirty="0" smtClean="0"/>
              <a:t> innlogginga.</a:t>
            </a:r>
            <a:endParaRPr lang="nb-NO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3,4 millioner </a:t>
            </a:r>
            <a:r>
              <a:rPr lang="nb-NO" dirty="0" err="1" smtClean="0"/>
              <a:t>brukarar</a:t>
            </a:r>
            <a:r>
              <a:rPr lang="nb-NO" dirty="0" smtClean="0"/>
              <a:t> </a:t>
            </a:r>
            <a:r>
              <a:rPr lang="nb-NO" dirty="0" err="1" smtClean="0"/>
              <a:t>MinID</a:t>
            </a:r>
            <a:r>
              <a:rPr lang="nb-NO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Du kan og kontakte brukerstøtte for å få hjelp til å bestille PIN-kodebrev, 800 30 300.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Du kan bestille PIN-kodebrev </a:t>
            </a:r>
            <a:r>
              <a:rPr lang="nb-NO" dirty="0" err="1" smtClean="0"/>
              <a:t>frå</a:t>
            </a:r>
            <a:r>
              <a:rPr lang="nb-NO" dirty="0" smtClean="0"/>
              <a:t> hjelpesidene til ID-porten, </a:t>
            </a:r>
            <a:r>
              <a:rPr lang="nb-NO" dirty="0" err="1" smtClean="0"/>
              <a:t>nedst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nettsida www.norge.no.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14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</a:t>
            </a:r>
            <a:r>
              <a:rPr lang="en-US" b="1" i="1" baseline="0" dirty="0" err="1" smtClean="0"/>
              <a:t>til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/>
              <a:t>NB! Her </a:t>
            </a:r>
            <a:r>
              <a:rPr lang="en-US" b="0" i="0" dirty="0" err="1" smtClean="0"/>
              <a:t>skal</a:t>
            </a:r>
            <a:r>
              <a:rPr lang="en-US" b="0" i="0" dirty="0" smtClean="0"/>
              <a:t> du </a:t>
            </a:r>
            <a:r>
              <a:rPr lang="en-US" b="1" i="0" dirty="0" err="1" smtClean="0"/>
              <a:t>ikkje</a:t>
            </a:r>
            <a:r>
              <a:rPr lang="en-US" b="1" i="0" dirty="0" smtClean="0"/>
              <a:t> </a:t>
            </a:r>
            <a:r>
              <a:rPr lang="en-US" b="1" i="0" dirty="0" err="1" smtClean="0"/>
              <a:t>fylle</a:t>
            </a:r>
            <a:r>
              <a:rPr lang="en-US" b="1" i="0" dirty="0" smtClean="0"/>
              <a:t> inn </a:t>
            </a:r>
            <a:r>
              <a:rPr lang="en-US" b="1" i="0" dirty="0" err="1" smtClean="0"/>
              <a:t>noko</a:t>
            </a:r>
            <a:r>
              <a:rPr lang="en-US" b="1" i="0" dirty="0" smtClean="0"/>
              <a:t> </a:t>
            </a:r>
            <a:r>
              <a:rPr lang="en-US" b="1" i="0" dirty="0" err="1" smtClean="0"/>
              <a:t>i</a:t>
            </a:r>
            <a:r>
              <a:rPr lang="en-US" b="1" i="0" baseline="0" dirty="0" smtClean="0"/>
              <a:t> </a:t>
            </a:r>
            <a:r>
              <a:rPr lang="en-US" b="1" i="0" baseline="0" dirty="0" err="1" smtClean="0"/>
              <a:t>felta</a:t>
            </a:r>
            <a:r>
              <a:rPr lang="en-US" b="1" i="0" baseline="0" dirty="0" smtClean="0"/>
              <a:t> </a:t>
            </a:r>
            <a:r>
              <a:rPr lang="en-US" b="1" i="0" baseline="0" dirty="0" err="1" smtClean="0"/>
              <a:t>til</a:t>
            </a:r>
            <a:r>
              <a:rPr lang="en-US" b="1" i="0" baseline="0" dirty="0" smtClean="0"/>
              <a:t> </a:t>
            </a:r>
            <a:r>
              <a:rPr lang="en-US" b="1" i="0" baseline="0" dirty="0" err="1" smtClean="0"/>
              <a:t>fødselsnummer</a:t>
            </a:r>
            <a:r>
              <a:rPr lang="en-US" b="1" i="0" baseline="0" dirty="0" smtClean="0"/>
              <a:t> </a:t>
            </a:r>
            <a:r>
              <a:rPr lang="en-US" b="1" i="0" baseline="0" dirty="0" err="1" smtClean="0"/>
              <a:t>og</a:t>
            </a:r>
            <a:r>
              <a:rPr lang="en-US" b="1" i="0" baseline="0" dirty="0" smtClean="0"/>
              <a:t> </a:t>
            </a:r>
            <a:r>
              <a:rPr lang="en-US" b="1" i="0" baseline="0" dirty="0" err="1" smtClean="0"/>
              <a:t>passord</a:t>
            </a:r>
            <a:r>
              <a:rPr lang="en-US" b="0" i="0" baseline="0" dirty="0" smtClean="0"/>
              <a:t>. </a:t>
            </a:r>
            <a:r>
              <a:rPr lang="en-US" b="0" i="0" baseline="0" dirty="0" err="1" smtClean="0"/>
              <a:t>Klikk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direkte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på</a:t>
            </a:r>
            <a:r>
              <a:rPr lang="en-US" b="0" i="0" baseline="0" dirty="0" smtClean="0"/>
              <a:t> ‘</a:t>
            </a:r>
            <a:r>
              <a:rPr lang="en-US" b="0" i="0" baseline="0" dirty="0" err="1" smtClean="0"/>
              <a:t>Bestill</a:t>
            </a:r>
            <a:r>
              <a:rPr lang="en-US" b="0" i="0" baseline="0" dirty="0" smtClean="0"/>
              <a:t> PIN-</a:t>
            </a:r>
            <a:r>
              <a:rPr lang="en-US" b="0" i="0" baseline="0" dirty="0" err="1" smtClean="0"/>
              <a:t>kodar</a:t>
            </a:r>
            <a:r>
              <a:rPr lang="en-US" b="0" i="0" baseline="0" dirty="0" smtClean="0"/>
              <a:t>’.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Du</a:t>
            </a:r>
            <a:r>
              <a:rPr lang="nb-NO" baseline="0" dirty="0" smtClean="0"/>
              <a:t> skal </a:t>
            </a:r>
            <a:r>
              <a:rPr lang="nb-NO" baseline="0" dirty="0" err="1" smtClean="0"/>
              <a:t>no</a:t>
            </a:r>
            <a:r>
              <a:rPr lang="nb-NO" baseline="0" dirty="0" smtClean="0"/>
              <a:t> opprette din </a:t>
            </a:r>
            <a:r>
              <a:rPr lang="nb-NO" baseline="0" dirty="0" err="1" smtClean="0"/>
              <a:t>personlege</a:t>
            </a:r>
            <a:r>
              <a:rPr lang="nb-NO" baseline="0" dirty="0" smtClean="0"/>
              <a:t> elektroniske ID </a:t>
            </a:r>
            <a:r>
              <a:rPr lang="nb-NO" baseline="0" dirty="0" err="1" smtClean="0"/>
              <a:t>MinID</a:t>
            </a:r>
            <a:r>
              <a:rPr lang="nb-NO" baseline="0" dirty="0" smtClean="0"/>
              <a:t>. For å opprette </a:t>
            </a:r>
            <a:r>
              <a:rPr lang="nb-NO" baseline="0" dirty="0" err="1" smtClean="0"/>
              <a:t>MinID</a:t>
            </a:r>
            <a:r>
              <a:rPr lang="nb-NO" baseline="0" dirty="0" smtClean="0"/>
              <a:t>, må du først bestille deg </a:t>
            </a:r>
            <a:r>
              <a:rPr lang="nb-NO" baseline="0" dirty="0" err="1" smtClean="0"/>
              <a:t>eit</a:t>
            </a:r>
            <a:r>
              <a:rPr lang="nb-NO" baseline="0" dirty="0" smtClean="0"/>
              <a:t> PIN-kodebrev. </a:t>
            </a:r>
          </a:p>
          <a:p>
            <a:r>
              <a:rPr lang="nb-NO" baseline="0" dirty="0" smtClean="0"/>
              <a:t>PIN-kodebrevet blir sendt til deg, som </a:t>
            </a:r>
            <a:r>
              <a:rPr lang="nb-NO" baseline="0" dirty="0" err="1" smtClean="0"/>
              <a:t>vanleg</a:t>
            </a:r>
            <a:r>
              <a:rPr lang="nb-NO" baseline="0" dirty="0" smtClean="0"/>
              <a:t> postgang i posten.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49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r>
              <a:rPr lang="nb-NO" dirty="0" smtClean="0"/>
              <a:t>PIN-kodebrevet kjem i postkassen din. </a:t>
            </a:r>
          </a:p>
          <a:p>
            <a:r>
              <a:rPr lang="nb-NO" dirty="0" err="1" smtClean="0"/>
              <a:t>Namnet</a:t>
            </a:r>
            <a:r>
              <a:rPr lang="nb-NO" dirty="0" smtClean="0"/>
              <a:t> ditt må stå </a:t>
            </a:r>
            <a:r>
              <a:rPr lang="nb-NO" dirty="0" err="1" smtClean="0"/>
              <a:t>tydeleg</a:t>
            </a:r>
            <a:r>
              <a:rPr lang="nb-NO" dirty="0" smtClean="0"/>
              <a:t> på postkassen.</a:t>
            </a:r>
          </a:p>
          <a:p>
            <a:r>
              <a:rPr lang="nb-NO" dirty="0" smtClean="0"/>
              <a:t>Tek 2-5 </a:t>
            </a:r>
            <a:r>
              <a:rPr lang="nb-NO" dirty="0" err="1" smtClean="0"/>
              <a:t>dagar</a:t>
            </a:r>
            <a:r>
              <a:rPr lang="nb-NO" baseline="0" dirty="0" smtClean="0"/>
              <a:t> i postsending.</a:t>
            </a:r>
            <a:endParaRPr lang="nb-NO" dirty="0" smtClean="0"/>
          </a:p>
          <a:p>
            <a:r>
              <a:rPr lang="nb-NO" dirty="0" smtClean="0"/>
              <a:t>Blir sendt til den adressa du har oppgitt til folkeregisteret.</a:t>
            </a:r>
          </a:p>
          <a:p>
            <a:endParaRPr lang="nb-NO" dirty="0" smtClean="0"/>
          </a:p>
          <a:p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  <a:endParaRPr lang="nb-NO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På ID-porten sine hjelpesider finn du video og guide til </a:t>
            </a:r>
            <a:r>
              <a:rPr lang="nb-NO" dirty="0" err="1" smtClean="0"/>
              <a:t>korleis</a:t>
            </a:r>
            <a:r>
              <a:rPr lang="nb-NO" dirty="0" smtClean="0"/>
              <a:t> du bestiller PIN-koder. </a:t>
            </a:r>
          </a:p>
          <a:p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  <a:hlinkClick r:id="rId3"/>
              </a:rPr>
              <a:t>http://eid.difi.no/nn/korleis-bestille-pin-kodar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34" charset="-128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22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r>
              <a:rPr lang="nb-NO" b="0" i="0" baseline="0" dirty="0" smtClean="0"/>
              <a:t>Sjekk at du har bestilt til </a:t>
            </a:r>
            <a:r>
              <a:rPr lang="nb-NO" b="1" i="0" baseline="0" dirty="0" smtClean="0"/>
              <a:t>ditt</a:t>
            </a:r>
            <a:r>
              <a:rPr lang="nb-NO" b="0" i="0" baseline="0" dirty="0" smtClean="0"/>
              <a:t> fødselsnummer, altså at du har skrive rett fødselsnummer.</a:t>
            </a:r>
          </a:p>
          <a:p>
            <a:endParaRPr lang="nb-NO" b="0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66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 for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Du må alltid bruke rett kodebrev. Dato på brevet må stemme med dato på skjermen.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PIN-</a:t>
            </a:r>
            <a:r>
              <a:rPr lang="nb-NO" dirty="0" err="1" smtClean="0"/>
              <a:t>kodane</a:t>
            </a:r>
            <a:r>
              <a:rPr lang="nb-NO" dirty="0" smtClean="0"/>
              <a:t> er </a:t>
            </a:r>
            <a:r>
              <a:rPr lang="nb-NO" dirty="0" err="1" smtClean="0"/>
              <a:t>personlege</a:t>
            </a:r>
            <a:r>
              <a:rPr lang="nb-NO" dirty="0" smtClean="0"/>
              <a:t>, </a:t>
            </a:r>
            <a:r>
              <a:rPr lang="nb-NO" dirty="0" err="1" smtClean="0"/>
              <a:t>ikkje</a:t>
            </a:r>
            <a:r>
              <a:rPr lang="nb-NO" dirty="0" smtClean="0"/>
              <a:t> gi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deg til </a:t>
            </a:r>
            <a:r>
              <a:rPr lang="nb-NO" dirty="0" err="1" smtClean="0"/>
              <a:t>nokon</a:t>
            </a:r>
            <a:r>
              <a:rPr lang="nb-NO" baseline="0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Ta vare på PIN-kodebrevet, du kan ha bruk for det </a:t>
            </a:r>
            <a:r>
              <a:rPr lang="nb-NO" baseline="0" dirty="0" err="1" smtClean="0"/>
              <a:t>seinare</a:t>
            </a:r>
            <a:r>
              <a:rPr lang="nb-NO" baseline="0" dirty="0" smtClean="0"/>
              <a:t> også.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 </a:t>
            </a: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PIN-kodebrevet kan </a:t>
            </a:r>
            <a:r>
              <a:rPr lang="nb-NO" dirty="0" err="1" smtClean="0"/>
              <a:t>nyttast</a:t>
            </a:r>
            <a:r>
              <a:rPr lang="nb-NO" baseline="0" dirty="0" smtClean="0"/>
              <a:t> som ei ekstra løysing for innlogging ved </a:t>
            </a:r>
            <a:r>
              <a:rPr lang="nb-NO" baseline="0" dirty="0" err="1" smtClean="0"/>
              <a:t>gløymt</a:t>
            </a:r>
            <a:r>
              <a:rPr lang="nb-NO" baseline="0" dirty="0" smtClean="0"/>
              <a:t> passord, eller om du har skifta mobilnummer eller e-postadresse.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Om du treng å logge inn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utlandet, kan det </a:t>
            </a:r>
            <a:r>
              <a:rPr lang="nb-NO" baseline="0" dirty="0" err="1" smtClean="0"/>
              <a:t>vere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enklare</a:t>
            </a:r>
            <a:r>
              <a:rPr lang="nb-NO" baseline="0" dirty="0" smtClean="0"/>
              <a:t> med PIN-kodebrev, då kode til SMS </a:t>
            </a:r>
            <a:r>
              <a:rPr lang="nb-NO" baseline="0" dirty="0" err="1" smtClean="0"/>
              <a:t>ikkje</a:t>
            </a:r>
            <a:r>
              <a:rPr lang="nb-NO" baseline="0" dirty="0" smtClean="0"/>
              <a:t> alltid er </a:t>
            </a:r>
            <a:r>
              <a:rPr lang="nb-NO" baseline="0" dirty="0" err="1" smtClean="0"/>
              <a:t>påliteleg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pga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roamingavtalar</a:t>
            </a:r>
            <a:r>
              <a:rPr lang="nb-NO" baseline="0" dirty="0" smtClean="0"/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68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6" descr="PPT-sirkle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1793" y="3714750"/>
            <a:ext cx="234971" cy="2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50179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pic>
        <p:nvPicPr>
          <p:cNvPr id="8" name="Picture 1035" descr="PPT-logo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0988" y="387350"/>
            <a:ext cx="2397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630238" indent="-180975">
              <a:buFont typeface="Arial" panose="020B0604020202020204" pitchFamily="34" charset="0"/>
              <a:buChar char="•"/>
              <a:defRPr/>
            </a:lvl2pPr>
            <a:lvl3pPr marL="989013" indent="-179388">
              <a:buFont typeface="Arial" panose="020B0604020202020204" pitchFamily="34" charset="0"/>
              <a:buChar char="•"/>
              <a:defRPr/>
            </a:lvl3pPr>
            <a:lvl4pPr marL="1349375" indent="-180975">
              <a:buFont typeface="Arial" panose="020B0604020202020204" pitchFamily="34" charset="0"/>
              <a:buChar char="•"/>
              <a:defRPr/>
            </a:lvl4pPr>
            <a:lvl5pPr marL="1708150" indent="-1793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PT-sirkle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0725" y="3714750"/>
            <a:ext cx="234971" cy="2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8366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714875"/>
            <a:ext cx="85344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1035" descr="PPT-logo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80239" y="2596476"/>
            <a:ext cx="4511815" cy="12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6126164"/>
            <a:ext cx="10972800" cy="1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1035" descr="PPT-logo-RGB"/>
          <p:cNvPicPr>
            <a:picLocks noChangeAspect="1" noChangeArrowheads="1"/>
          </p:cNvPicPr>
          <p:nvPr userDrawn="1"/>
        </p:nvPicPr>
        <p:blipFill rotWithShape="1">
          <a:blip r:embed="rId4"/>
          <a:srcRect r="45443"/>
          <a:stretch/>
        </p:blipFill>
        <p:spPr bwMode="auto">
          <a:xfrm>
            <a:off x="10827143" y="6233478"/>
            <a:ext cx="728284" cy="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8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marL="630238" indent="-1809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000" kern="1200">
          <a:solidFill>
            <a:schemeClr val="tx1"/>
          </a:solidFill>
          <a:latin typeface="Arial"/>
          <a:ea typeface="Arial" pitchFamily="37" charset="0"/>
          <a:cs typeface="Arial"/>
        </a:defRPr>
      </a:lvl2pPr>
      <a:lvl3pPr marL="989013" indent="-1793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kern="1200">
          <a:solidFill>
            <a:schemeClr val="tx1"/>
          </a:solidFill>
          <a:latin typeface="Arial"/>
          <a:ea typeface="Arial" pitchFamily="37" charset="0"/>
          <a:cs typeface="Arial"/>
        </a:defRPr>
      </a:lvl3pPr>
      <a:lvl4pPr marL="13493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kern="1200">
          <a:solidFill>
            <a:schemeClr val="tx1"/>
          </a:solidFill>
          <a:latin typeface="Arial"/>
          <a:ea typeface="Arial" pitchFamily="37" charset="0"/>
          <a:cs typeface="Arial"/>
        </a:defRPr>
      </a:lvl4pPr>
      <a:lvl5pPr marL="1708150" indent="-1793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i="1" kern="1200">
          <a:solidFill>
            <a:schemeClr val="tx1"/>
          </a:solidFill>
          <a:latin typeface="Arial"/>
          <a:ea typeface="Arial" pitchFamily="37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 smtClean="0"/>
          </a:p>
        </p:txBody>
      </p:sp>
      <p:pic>
        <p:nvPicPr>
          <p:cNvPr id="7" name="Picture 1035" descr="PPT-logo-RGB"/>
          <p:cNvPicPr>
            <a:picLocks noChangeAspect="1" noChangeArrowheads="1"/>
          </p:cNvPicPr>
          <p:nvPr userDrawn="1"/>
        </p:nvPicPr>
        <p:blipFill rotWithShape="1">
          <a:blip r:embed="rId13"/>
          <a:srcRect r="45443"/>
          <a:stretch/>
        </p:blipFill>
        <p:spPr bwMode="auto">
          <a:xfrm>
            <a:off x="10827143" y="6233478"/>
            <a:ext cx="728284" cy="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49375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708150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5pPr>
      <a:lvl6pPr marL="21653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6pPr>
      <a:lvl7pPr marL="26225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7pPr>
      <a:lvl8pPr marL="30797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8pPr>
      <a:lvl9pPr marL="35369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ctrTitle"/>
          </p:nvPr>
        </p:nvSpPr>
        <p:spPr>
          <a:xfrm>
            <a:off x="890546" y="2718823"/>
            <a:ext cx="10363200" cy="1470025"/>
          </a:xfrm>
        </p:spPr>
        <p:txBody>
          <a:bodyPr/>
          <a:lstStyle/>
          <a:p>
            <a:r>
              <a:rPr lang="nb-NO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Lær å 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opprette 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den 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nb-NO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nb-NO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elektroniske ID-en </a:t>
            </a:r>
            <a:r>
              <a:rPr lang="nb-NO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MinID</a:t>
            </a:r>
            <a:endParaRPr lang="nb-NO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Bildeforklaring formet som en ellipse 5"/>
          <p:cNvSpPr/>
          <p:nvPr/>
        </p:nvSpPr>
        <p:spPr>
          <a:xfrm rot="10643436" flipH="1" flipV="1">
            <a:off x="8081496" y="4373857"/>
            <a:ext cx="2544104" cy="1828743"/>
          </a:xfrm>
          <a:prstGeom prst="wedgeEllipseCallout">
            <a:avLst>
              <a:gd name="adj1" fmla="val -37761"/>
              <a:gd name="adj2" fmla="val -5928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n-NO" sz="2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397" y="5079317"/>
            <a:ext cx="1638301" cy="41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Registrering av </a:t>
            </a:r>
            <a:r>
              <a:rPr lang="nn-NO" dirty="0" err="1" smtClean="0">
                <a:solidFill>
                  <a:schemeClr val="accent1"/>
                </a:solidFill>
              </a:rPr>
              <a:t>MinID</a:t>
            </a:r>
            <a:r>
              <a:rPr lang="nn-NO" dirty="0" smtClean="0">
                <a:solidFill>
                  <a:schemeClr val="accent1"/>
                </a:solidFill>
              </a:rPr>
              <a:t> med PIN-kodebrev 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3901392" cy="4525963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nn-NO" sz="2800" dirty="0" smtClean="0">
                <a:latin typeface="Arial" charset="0"/>
                <a:cs typeface="Arial" charset="0"/>
              </a:rPr>
              <a:t>Gå til ID-porten frå ei offentleg nettside</a:t>
            </a:r>
          </a:p>
          <a:p>
            <a:pPr marL="514350" lvl="1" indent="-514350">
              <a:buFont typeface="+mj-lt"/>
              <a:buAutoNum type="arabicPeriod"/>
            </a:pPr>
            <a:endParaRPr lang="nn-NO" sz="2800" dirty="0">
              <a:latin typeface="Arial" charset="0"/>
              <a:cs typeface="Arial" charset="0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nn-NO" sz="2800" dirty="0" smtClean="0">
                <a:latin typeface="Arial" charset="0"/>
                <a:cs typeface="Arial" charset="0"/>
              </a:rPr>
              <a:t>Klikk på </a:t>
            </a:r>
            <a:r>
              <a:rPr lang="nn-NO" sz="2800" dirty="0" err="1" smtClean="0">
                <a:latin typeface="Arial" charset="0"/>
                <a:cs typeface="Arial" charset="0"/>
              </a:rPr>
              <a:t>MinID</a:t>
            </a:r>
            <a:r>
              <a:rPr lang="nn-NO" sz="2800" dirty="0" smtClean="0">
                <a:latin typeface="Arial" charset="0"/>
                <a:cs typeface="Arial" charset="0"/>
              </a:rPr>
              <a:t> </a:t>
            </a:r>
          </a:p>
          <a:p>
            <a:pPr marL="514350" lvl="1" indent="-514350">
              <a:buFont typeface="+mj-lt"/>
              <a:buAutoNum type="arabicPeriod"/>
            </a:pPr>
            <a:endParaRPr lang="nn-NO" sz="2800" dirty="0" smtClean="0">
              <a:latin typeface="Arial" charset="0"/>
              <a:cs typeface="Arial" charset="0"/>
            </a:endParaRPr>
          </a:p>
          <a:p>
            <a:endParaRPr lang="nn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22670"/>
          <a:stretch/>
        </p:blipFill>
        <p:spPr>
          <a:xfrm>
            <a:off x="5519659" y="1600201"/>
            <a:ext cx="4133387" cy="4862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Ellipse 11"/>
          <p:cNvSpPr/>
          <p:nvPr/>
        </p:nvSpPr>
        <p:spPr>
          <a:xfrm>
            <a:off x="5821135" y="2846533"/>
            <a:ext cx="1443789" cy="55624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245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Klikk på ‘Registrer ny brukar’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/>
          <a:stretch/>
        </p:blipFill>
        <p:spPr>
          <a:xfrm>
            <a:off x="6096000" y="1417638"/>
            <a:ext cx="4882836" cy="452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1079144" y="1417638"/>
            <a:ext cx="3984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+mj-lt"/>
              <a:buAutoNum type="arabicPeriod"/>
            </a:pPr>
            <a:endParaRPr lang="nn-NO" sz="2800" dirty="0"/>
          </a:p>
          <a:p>
            <a:pPr marL="0" lvl="1"/>
            <a:r>
              <a:rPr lang="nn-NO" sz="2800" dirty="0" smtClean="0"/>
              <a:t>Du skal ikkje fylle ut fødselsnummer og passord her</a:t>
            </a:r>
            <a:endParaRPr lang="nn-NO" sz="2800" dirty="0"/>
          </a:p>
        </p:txBody>
      </p:sp>
      <p:sp>
        <p:nvSpPr>
          <p:cNvPr id="6" name="Ellipse 5"/>
          <p:cNvSpPr/>
          <p:nvPr/>
        </p:nvSpPr>
        <p:spPr>
          <a:xfrm>
            <a:off x="6444736" y="4478378"/>
            <a:ext cx="1163574" cy="478358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7" name="Bildeforklaring formet som en ellipse 6"/>
          <p:cNvSpPr/>
          <p:nvPr/>
        </p:nvSpPr>
        <p:spPr>
          <a:xfrm>
            <a:off x="1856696" y="3662739"/>
            <a:ext cx="2992761" cy="2280862"/>
          </a:xfrm>
          <a:prstGeom prst="wedgeEllipseCallout">
            <a:avLst>
              <a:gd name="adj1" fmla="val 96620"/>
              <a:gd name="adj2" fmla="val -544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  <a:t>Klikk </a:t>
            </a:r>
            <a:r>
              <a:rPr lang="nn-NO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på: ‘Registrer </a:t>
            </a:r>
            <a: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nn-NO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ny brukar’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5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Finn fram PIN-kodebrevet ditt 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5452241" cy="4525963"/>
          </a:xfrm>
        </p:spPr>
        <p:txBody>
          <a:bodyPr/>
          <a:lstStyle/>
          <a:p>
            <a:pPr marL="0" lvl="1" indent="0">
              <a:buNone/>
            </a:pPr>
            <a:endParaRPr lang="nn-NO" sz="2800" dirty="0">
              <a:latin typeface="Arial" charset="0"/>
              <a:cs typeface="Arial" charset="0"/>
            </a:endParaRPr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17638"/>
            <a:ext cx="4124325" cy="4906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Bildeforklaring formet som en ellipse 6"/>
          <p:cNvSpPr/>
          <p:nvPr/>
        </p:nvSpPr>
        <p:spPr>
          <a:xfrm>
            <a:off x="5911375" y="1991606"/>
            <a:ext cx="3163824" cy="2421977"/>
          </a:xfrm>
          <a:prstGeom prst="wedgeEllipseCallout">
            <a:avLst>
              <a:gd name="adj1" fmla="val -103196"/>
              <a:gd name="adj2" fmla="val 1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nn-NO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lvl="1" algn="ctr"/>
            <a:r>
              <a:rPr lang="nn-NO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Klikk på: </a:t>
            </a:r>
            <a:br>
              <a:rPr lang="nn-NO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nn-NO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Eg har PIN-kodar</a:t>
            </a:r>
            <a:endParaRPr lang="nn-NO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Skriv inn fødselsnummeret ditt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5452241" cy="4525963"/>
          </a:xfrm>
        </p:spPr>
        <p:txBody>
          <a:bodyPr/>
          <a:lstStyle/>
          <a:p>
            <a:pPr marL="0" lvl="1" indent="0">
              <a:buNone/>
            </a:pPr>
            <a:endParaRPr lang="nn-NO" sz="2800" dirty="0" smtClean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nn-NO" sz="2800" dirty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nn-NO" sz="2800" dirty="0" smtClean="0">
              <a:latin typeface="Arial" charset="0"/>
              <a:cs typeface="Arial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7" y="1600201"/>
            <a:ext cx="5357923" cy="4762597"/>
          </a:xfrm>
          <a:prstGeom prst="rect">
            <a:avLst/>
          </a:prstGeom>
        </p:spPr>
      </p:pic>
      <p:sp>
        <p:nvSpPr>
          <p:cNvPr id="9" name="Bildeforklaring formet som en ellipse 8"/>
          <p:cNvSpPr/>
          <p:nvPr/>
        </p:nvSpPr>
        <p:spPr>
          <a:xfrm>
            <a:off x="7061534" y="3613593"/>
            <a:ext cx="3028950" cy="1439670"/>
          </a:xfrm>
          <a:prstGeom prst="wedgeEllipseCallout">
            <a:avLst>
              <a:gd name="adj1" fmla="val -80382"/>
              <a:gd name="adj2" fmla="val 6161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NESTE.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Skriv inn kodane du får beskjed om</a:t>
            </a:r>
            <a:endParaRPr lang="nn-NO" dirty="0">
              <a:solidFill>
                <a:schemeClr val="accent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8" y="1628644"/>
            <a:ext cx="4786030" cy="4786030"/>
          </a:xfrm>
          <a:prstGeom prst="rect">
            <a:avLst/>
          </a:prstGeom>
        </p:spPr>
      </p:pic>
      <p:sp>
        <p:nvSpPr>
          <p:cNvPr id="8" name="Bildeforklaring formet som en ellipse 7"/>
          <p:cNvSpPr/>
          <p:nvPr/>
        </p:nvSpPr>
        <p:spPr>
          <a:xfrm>
            <a:off x="6401993" y="2913181"/>
            <a:ext cx="3663684" cy="2518611"/>
          </a:xfrm>
          <a:prstGeom prst="wedgeEllipseCallout">
            <a:avLst>
              <a:gd name="adj1" fmla="val -91122"/>
              <a:gd name="adj2" fmla="val 1678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 inn dei rette kodane frå brevet ditt.</a:t>
            </a:r>
          </a:p>
          <a:p>
            <a:pPr algn="ctr"/>
            <a:r>
              <a:rPr lang="nn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NESTE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Lag ditt eige passord</a:t>
            </a:r>
            <a:endParaRPr lang="nn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3" y="1700519"/>
            <a:ext cx="5376777" cy="4978497"/>
          </a:xfrm>
          <a:prstGeom prst="rect">
            <a:avLst/>
          </a:prstGeom>
        </p:spPr>
      </p:pic>
      <p:sp>
        <p:nvSpPr>
          <p:cNvPr id="7" name="Bildeforklaring formet som en ellipse 6"/>
          <p:cNvSpPr/>
          <p:nvPr/>
        </p:nvSpPr>
        <p:spPr>
          <a:xfrm>
            <a:off x="7422533" y="2512658"/>
            <a:ext cx="3497180" cy="2614863"/>
          </a:xfrm>
          <a:prstGeom prst="wedgeEllipseCallout">
            <a:avLst>
              <a:gd name="adj1" fmla="val -101540"/>
              <a:gd name="adj2" fmla="val 4903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 passord må ha minst 8 teikn,</a:t>
            </a:r>
          </a:p>
          <a:p>
            <a:pPr algn="ctr"/>
            <a:r>
              <a:rPr lang="nn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 og bokstavar.</a:t>
            </a:r>
          </a:p>
          <a:p>
            <a:pPr algn="ctr"/>
            <a:r>
              <a:rPr lang="nn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NESTE 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  <a:latin typeface="Arial" charset="0"/>
                <a:cs typeface="Arial" charset="0"/>
              </a:rPr>
              <a:t>Skriv inn </a:t>
            </a:r>
            <a:r>
              <a:rPr lang="nn-NO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e-postadressa </a:t>
            </a:r>
            <a:r>
              <a:rPr lang="nn-NO" dirty="0">
                <a:solidFill>
                  <a:schemeClr val="accent1"/>
                </a:solidFill>
                <a:latin typeface="Arial" charset="0"/>
                <a:cs typeface="Arial" charset="0"/>
              </a:rPr>
              <a:t>di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1" y="1581232"/>
            <a:ext cx="4920792" cy="4374037"/>
          </a:xfrm>
        </p:spPr>
      </p:pic>
      <p:sp>
        <p:nvSpPr>
          <p:cNvPr id="8" name="Bildeforklaring formet som en ellipse 7"/>
          <p:cNvSpPr/>
          <p:nvPr/>
        </p:nvSpPr>
        <p:spPr>
          <a:xfrm>
            <a:off x="7052604" y="3048415"/>
            <a:ext cx="3028950" cy="1439670"/>
          </a:xfrm>
          <a:prstGeom prst="wedgeEllipseCallout">
            <a:avLst>
              <a:gd name="adj1" fmla="val -79945"/>
              <a:gd name="adj2" fmla="val 5179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NESTE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5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Skriv inn mobilnummeret ditt</a:t>
            </a:r>
            <a:endParaRPr lang="nn-NO" dirty="0"/>
          </a:p>
        </p:txBody>
      </p:sp>
      <p:sp>
        <p:nvSpPr>
          <p:cNvPr id="7" name="Bildeforklaring formet som en ellipse 6"/>
          <p:cNvSpPr/>
          <p:nvPr/>
        </p:nvSpPr>
        <p:spPr>
          <a:xfrm>
            <a:off x="7542798" y="3003993"/>
            <a:ext cx="3028950" cy="1439670"/>
          </a:xfrm>
          <a:prstGeom prst="wedgeEllipseCallout">
            <a:avLst>
              <a:gd name="adj1" fmla="val -79323"/>
              <a:gd name="adj2" fmla="val 6161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NESTE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1" y="1628866"/>
            <a:ext cx="5348498" cy="47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1"/>
                </a:solidFill>
              </a:rPr>
              <a:t>Kontroller </a:t>
            </a:r>
            <a:r>
              <a:rPr lang="nb-NO" dirty="0">
                <a:solidFill>
                  <a:schemeClr val="accent1"/>
                </a:solidFill>
              </a:rPr>
              <a:t>kontaktinformasjonen din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2" y="1751029"/>
            <a:ext cx="3879396" cy="4525963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>
            <a:off x="6324258" y="3530075"/>
            <a:ext cx="3028950" cy="1439670"/>
          </a:xfrm>
          <a:prstGeom prst="wedgeEllipseCallout">
            <a:avLst>
              <a:gd name="adj1" fmla="val -79323"/>
              <a:gd name="adj2" fmla="val 7609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STADFEST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0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>Du kan </a:t>
            </a:r>
            <a:r>
              <a:rPr lang="nb-NO" dirty="0" err="1" smtClean="0">
                <a:solidFill>
                  <a:schemeClr val="bg2">
                    <a:lumMod val="50000"/>
                  </a:schemeClr>
                </a:solidFill>
              </a:rPr>
              <a:t>no</a:t>
            </a: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> logge inn til </a:t>
            </a:r>
            <a:r>
              <a:rPr lang="nb-NO" dirty="0" err="1" smtClean="0">
                <a:solidFill>
                  <a:schemeClr val="bg2">
                    <a:lumMod val="50000"/>
                  </a:schemeClr>
                </a:solidFill>
              </a:rPr>
              <a:t>offentlege</a:t>
            </a: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bg2">
                    <a:lumMod val="50000"/>
                  </a:schemeClr>
                </a:solidFill>
              </a:rPr>
              <a:t>tenester</a:t>
            </a: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> med </a:t>
            </a:r>
            <a:r>
              <a:rPr lang="nb-NO" dirty="0" err="1" smtClean="0">
                <a:solidFill>
                  <a:schemeClr val="bg2">
                    <a:lumMod val="50000"/>
                  </a:schemeClr>
                </a:solidFill>
              </a:rPr>
              <a:t>MinID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722359"/>
            <a:ext cx="10972800" cy="4281645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>
            <a:off x="3680662" y="1417638"/>
            <a:ext cx="3028950" cy="1439670"/>
          </a:xfrm>
          <a:prstGeom prst="wedgeEllipseCallout">
            <a:avLst>
              <a:gd name="adj1" fmla="val -80515"/>
              <a:gd name="adj2" fmla="val 60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Nettsida til Husbanken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448925" y="4295274"/>
            <a:ext cx="1191127" cy="66146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7" name="Ellipse 6"/>
          <p:cNvSpPr/>
          <p:nvPr/>
        </p:nvSpPr>
        <p:spPr>
          <a:xfrm>
            <a:off x="10230672" y="1732547"/>
            <a:ext cx="1247453" cy="55345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253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50784"/>
            <a:ext cx="10972800" cy="1143000"/>
          </a:xfrm>
        </p:spPr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Kva er </a:t>
            </a:r>
            <a:r>
              <a:rPr lang="nn-NO" dirty="0" err="1" smtClean="0">
                <a:solidFill>
                  <a:schemeClr val="accent1"/>
                </a:solidFill>
              </a:rPr>
              <a:t>MinID</a:t>
            </a:r>
            <a:r>
              <a:rPr lang="nn-NO" dirty="0" smtClean="0">
                <a:solidFill>
                  <a:schemeClr val="accent1"/>
                </a:solidFill>
              </a:rPr>
              <a:t>?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5483772" cy="4525963"/>
          </a:xfrm>
        </p:spPr>
        <p:txBody>
          <a:bodyPr/>
          <a:lstStyle/>
          <a:p>
            <a:pPr marL="0" lvl="1" indent="0">
              <a:buNone/>
            </a:pPr>
            <a:r>
              <a:rPr lang="nn-NO" sz="2800" dirty="0" err="1" smtClean="0">
                <a:latin typeface="Arial" charset="0"/>
                <a:cs typeface="Arial" charset="0"/>
              </a:rPr>
              <a:t>MinID</a:t>
            </a:r>
            <a:r>
              <a:rPr lang="nn-NO" sz="2800" dirty="0" smtClean="0">
                <a:latin typeface="Arial" charset="0"/>
                <a:cs typeface="Arial" charset="0"/>
              </a:rPr>
              <a:t> er ein personleg </a:t>
            </a:r>
            <a:r>
              <a:rPr lang="nn-NO" sz="2800" b="1" dirty="0" smtClean="0">
                <a:latin typeface="Arial" charset="0"/>
                <a:cs typeface="Arial" charset="0"/>
              </a:rPr>
              <a:t>elektronisk legitimasjon.</a:t>
            </a:r>
          </a:p>
          <a:p>
            <a:pPr marL="0" lvl="1" indent="0">
              <a:buNone/>
            </a:pPr>
            <a:endParaRPr lang="nn-NO" sz="2800" b="1" dirty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r>
              <a:rPr lang="nn-NO" sz="2400" dirty="0" smtClean="0">
                <a:latin typeface="Arial" charset="0"/>
                <a:cs typeface="Arial" charset="0"/>
              </a:rPr>
              <a:t>Elektronisk ID = e-ID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Bildeforklaring formet som en ellipse 3"/>
          <p:cNvSpPr/>
          <p:nvPr/>
        </p:nvSpPr>
        <p:spPr>
          <a:xfrm>
            <a:off x="6445657" y="1309905"/>
            <a:ext cx="4428000" cy="4428000"/>
          </a:xfrm>
          <a:prstGeom prst="wedgeEllipseCallout">
            <a:avLst>
              <a:gd name="adj1" fmla="val -71169"/>
              <a:gd name="adj2" fmla="val -2521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Frå nettsida til Statens vegvesen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9595" y="1417638"/>
            <a:ext cx="7197858" cy="519048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322095" y="4403556"/>
            <a:ext cx="2105526" cy="1720515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134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Finn offentlege tenester på www.norge.no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67" y="1546798"/>
            <a:ext cx="7785441" cy="4922815"/>
          </a:xfrm>
          <a:prstGeom prst="rect">
            <a:avLst/>
          </a:prstGeom>
        </p:spPr>
      </p:pic>
      <p:sp>
        <p:nvSpPr>
          <p:cNvPr id="7" name="Bildeforklaring formet som en ellipse 6"/>
          <p:cNvSpPr/>
          <p:nvPr/>
        </p:nvSpPr>
        <p:spPr>
          <a:xfrm rot="10800000" flipH="1" flipV="1">
            <a:off x="821937" y="1603054"/>
            <a:ext cx="2441608" cy="2405151"/>
          </a:xfrm>
          <a:prstGeom prst="wedgeEllipseCallout">
            <a:avLst>
              <a:gd name="adj1" fmla="val 53585"/>
              <a:gd name="adj2" fmla="val -457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722437" y="2153230"/>
            <a:ext cx="25411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/>
              <a:t>Skriv inn </a:t>
            </a:r>
            <a:r>
              <a:rPr lang="nn-NO" sz="2400" dirty="0" smtClean="0"/>
              <a:t>www.noreg.no </a:t>
            </a:r>
            <a:br>
              <a:rPr lang="nn-NO" sz="2400" dirty="0" smtClean="0"/>
            </a:br>
            <a:r>
              <a:rPr lang="nn-NO" sz="2400" dirty="0" smtClean="0"/>
              <a:t>i </a:t>
            </a:r>
            <a:r>
              <a:rPr lang="nn-NO" sz="2400" dirty="0"/>
              <a:t>adresselinja i </a:t>
            </a:r>
            <a:r>
              <a:rPr lang="nn-NO" sz="2400" dirty="0" smtClean="0"/>
              <a:t>nettlesaren</a:t>
            </a:r>
            <a:endParaRPr lang="nn-NO" sz="2400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283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Du finn hjelp til </a:t>
            </a:r>
            <a:r>
              <a:rPr lang="nn-NO" dirty="0" err="1">
                <a:solidFill>
                  <a:schemeClr val="accent1"/>
                </a:solidFill>
              </a:rPr>
              <a:t>innlogging</a:t>
            </a:r>
            <a:r>
              <a:rPr lang="nn-NO" dirty="0">
                <a:solidFill>
                  <a:schemeClr val="accent1"/>
                </a:solidFill>
              </a:rPr>
              <a:t> på Noreg.no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73" y="1417638"/>
            <a:ext cx="6020069" cy="4745661"/>
          </a:xfrm>
          <a:prstGeom prst="rect">
            <a:avLst/>
          </a:prstGeom>
        </p:spPr>
      </p:pic>
      <p:sp>
        <p:nvSpPr>
          <p:cNvPr id="11" name="Bildeforklaring formet som en ellipse 10"/>
          <p:cNvSpPr/>
          <p:nvPr/>
        </p:nvSpPr>
        <p:spPr>
          <a:xfrm>
            <a:off x="949492" y="3981847"/>
            <a:ext cx="3028950" cy="1440151"/>
          </a:xfrm>
          <a:prstGeom prst="wedgeEllipseCallout">
            <a:avLst>
              <a:gd name="adj1" fmla="val 116904"/>
              <a:gd name="adj2" fmla="val 6189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Brukerstøtte for innlogging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Korleis legitimere seg på nett?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1" y="1600201"/>
            <a:ext cx="5996152" cy="4525963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Ved </a:t>
            </a:r>
            <a:r>
              <a:rPr lang="nn-NO" b="1" dirty="0" smtClean="0"/>
              <a:t>personleg frammøte </a:t>
            </a:r>
            <a:r>
              <a:rPr lang="nn-NO" dirty="0" smtClean="0"/>
              <a:t>legitimerer du deg med pass, førarkort eller </a:t>
            </a:r>
            <a:br>
              <a:rPr lang="nn-NO" dirty="0" smtClean="0"/>
            </a:br>
            <a:r>
              <a:rPr lang="nn-NO" dirty="0" smtClean="0"/>
              <a:t>bankkort med bilde.</a:t>
            </a:r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nn-NO" b="1" dirty="0" smtClean="0"/>
              <a:t>På nettet </a:t>
            </a:r>
            <a:r>
              <a:rPr lang="nn-NO" dirty="0" smtClean="0"/>
              <a:t>må du legitimere deg </a:t>
            </a:r>
          </a:p>
          <a:p>
            <a:pPr marL="0" indent="0">
              <a:buNone/>
            </a:pPr>
            <a:r>
              <a:rPr lang="nn-NO" dirty="0" smtClean="0"/>
              <a:t>med ein personleg elektronisk legitimasjon, </a:t>
            </a:r>
            <a:br>
              <a:rPr lang="nn-NO" dirty="0" smtClean="0"/>
            </a:br>
            <a:r>
              <a:rPr lang="nn-NO" dirty="0" smtClean="0"/>
              <a:t>som for eksempel </a:t>
            </a:r>
            <a:r>
              <a:rPr lang="nn-NO" dirty="0" err="1" smtClean="0"/>
              <a:t>MinID</a:t>
            </a:r>
            <a:r>
              <a:rPr lang="nn-NO" dirty="0" smtClean="0"/>
              <a:t>.</a:t>
            </a:r>
          </a:p>
          <a:p>
            <a:pPr marL="0" indent="0">
              <a:buNone/>
            </a:pPr>
            <a:endParaRPr lang="nn-NO" dirty="0" smtClean="0"/>
          </a:p>
          <a:p>
            <a:endParaRPr lang="nn-NO" dirty="0"/>
          </a:p>
        </p:txBody>
      </p:sp>
      <p:sp>
        <p:nvSpPr>
          <p:cNvPr id="6" name="Bildeforklaring formet som en ellipse 5"/>
          <p:cNvSpPr/>
          <p:nvPr/>
        </p:nvSpPr>
        <p:spPr>
          <a:xfrm>
            <a:off x="6784052" y="1737358"/>
            <a:ext cx="3996000" cy="3996000"/>
          </a:xfrm>
          <a:prstGeom prst="wedgeEllipseCallout">
            <a:avLst>
              <a:gd name="adj1" fmla="val -79541"/>
              <a:gd name="adj2" fmla="val 42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40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Korleis skaffe </a:t>
            </a:r>
            <a:r>
              <a:rPr lang="nn-NO" dirty="0" smtClean="0">
                <a:solidFill>
                  <a:schemeClr val="accent1"/>
                </a:solidFill>
              </a:rPr>
              <a:t>seg </a:t>
            </a:r>
            <a:r>
              <a:rPr lang="nn-NO" dirty="0" err="1" smtClean="0">
                <a:solidFill>
                  <a:schemeClr val="accent1"/>
                </a:solidFill>
              </a:rPr>
              <a:t>MinID</a:t>
            </a:r>
            <a:r>
              <a:rPr lang="nn-NO" dirty="0" smtClean="0">
                <a:solidFill>
                  <a:schemeClr val="accent1"/>
                </a:solidFill>
              </a:rPr>
              <a:t>?</a:t>
            </a:r>
            <a:endParaRPr lang="nn-NO" dirty="0">
              <a:solidFill>
                <a:schemeClr val="accent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26537"/>
          <a:stretch/>
        </p:blipFill>
        <p:spPr>
          <a:xfrm>
            <a:off x="1368438" y="2006659"/>
            <a:ext cx="8952355" cy="4039417"/>
          </a:xfrm>
          <a:prstGeom prst="rect">
            <a:avLst/>
          </a:prstGeom>
        </p:spPr>
      </p:pic>
      <p:sp>
        <p:nvSpPr>
          <p:cNvPr id="7" name="Bildeforklaring formet som en ellipse 6"/>
          <p:cNvSpPr/>
          <p:nvPr/>
        </p:nvSpPr>
        <p:spPr>
          <a:xfrm flipH="1" flipV="1">
            <a:off x="409902" y="2601498"/>
            <a:ext cx="2592000" cy="1908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409903" y="3222579"/>
            <a:ext cx="254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Skriv inn www.nav.no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i </a:t>
            </a:r>
            <a:r>
              <a:rPr lang="nn-NO" dirty="0"/>
              <a:t>adresselinja i nettlesaren</a:t>
            </a:r>
          </a:p>
          <a:p>
            <a:endParaRPr lang="nn-NO" dirty="0"/>
          </a:p>
        </p:txBody>
      </p:sp>
      <p:sp>
        <p:nvSpPr>
          <p:cNvPr id="13" name="Bildeforklaring formet som en ellipse 12"/>
          <p:cNvSpPr/>
          <p:nvPr/>
        </p:nvSpPr>
        <p:spPr>
          <a:xfrm rot="16200000" flipH="1" flipV="1">
            <a:off x="9062532" y="1801738"/>
            <a:ext cx="1908000" cy="2592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9015620" y="2957667"/>
            <a:ext cx="20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 smtClean="0"/>
              <a:t>Finn og klikk </a:t>
            </a:r>
          </a:p>
          <a:p>
            <a:pPr algn="ctr"/>
            <a:r>
              <a:rPr lang="nn-NO" dirty="0" smtClean="0"/>
              <a:t>på «LOGG INN»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296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Frå logg inn kjem du til ID-porten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4506267" cy="4525963"/>
          </a:xfrm>
        </p:spPr>
        <p:txBody>
          <a:bodyPr/>
          <a:lstStyle/>
          <a:p>
            <a:pPr marL="0" lvl="1" indent="0">
              <a:buNone/>
            </a:pPr>
            <a:r>
              <a:rPr lang="nn-NO" sz="2800" dirty="0" smtClean="0">
                <a:latin typeface="Arial" charset="0"/>
                <a:cs typeface="Arial" charset="0"/>
              </a:rPr>
              <a:t>ID-porten er inngangen til tenester frå det offentlege der du kan logge inn.</a:t>
            </a:r>
          </a:p>
          <a:p>
            <a:pPr marL="514350" lvl="1" indent="-514350">
              <a:buFont typeface="+mj-lt"/>
              <a:buAutoNum type="arabicPeriod"/>
            </a:pPr>
            <a:endParaRPr lang="nn-NO" sz="2800" dirty="0" smtClean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nn-NO" sz="28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22670"/>
          <a:stretch/>
        </p:blipFill>
        <p:spPr>
          <a:xfrm>
            <a:off x="6053959" y="1417639"/>
            <a:ext cx="4377087" cy="4880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llipse 9"/>
          <p:cNvSpPr/>
          <p:nvPr/>
        </p:nvSpPr>
        <p:spPr>
          <a:xfrm>
            <a:off x="6486259" y="2628325"/>
            <a:ext cx="1443789" cy="59355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1" name="Bildeforklaring formet som en ellipse 10"/>
          <p:cNvSpPr/>
          <p:nvPr/>
        </p:nvSpPr>
        <p:spPr>
          <a:xfrm>
            <a:off x="2516738" y="3343006"/>
            <a:ext cx="2992761" cy="2280862"/>
          </a:xfrm>
          <a:prstGeom prst="wedgeEllipseCallout">
            <a:avLst>
              <a:gd name="adj1" fmla="val 67513"/>
              <a:gd name="adj2" fmla="val -495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nn-NO" sz="2800" dirty="0">
                <a:solidFill>
                  <a:schemeClr val="tx1"/>
                </a:solidFill>
                <a:latin typeface="Arial" charset="0"/>
                <a:cs typeface="Arial" charset="0"/>
              </a:rPr>
              <a:t>Klikk på </a:t>
            </a:r>
            <a:r>
              <a:rPr lang="nn-NO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MinID</a:t>
            </a:r>
            <a:endParaRPr lang="nn-NO" sz="2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Du </a:t>
            </a:r>
            <a:r>
              <a:rPr lang="nn-NO" dirty="0">
                <a:solidFill>
                  <a:schemeClr val="accent1"/>
                </a:solidFill>
              </a:rPr>
              <a:t>må </a:t>
            </a:r>
            <a:r>
              <a:rPr lang="nn-NO" dirty="0" smtClean="0">
                <a:solidFill>
                  <a:schemeClr val="accent1"/>
                </a:solidFill>
              </a:rPr>
              <a:t>først </a:t>
            </a:r>
            <a:r>
              <a:rPr lang="nn-NO" dirty="0">
                <a:solidFill>
                  <a:schemeClr val="accent1"/>
                </a:solidFill>
              </a:rPr>
              <a:t>skaffe deg PIN-kodebrev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/>
          <a:stretch/>
        </p:blipFill>
        <p:spPr>
          <a:xfrm>
            <a:off x="5086567" y="1600199"/>
            <a:ext cx="4882836" cy="452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ildeforklaring formet som en ellipse 5"/>
          <p:cNvSpPr/>
          <p:nvPr/>
        </p:nvSpPr>
        <p:spPr>
          <a:xfrm>
            <a:off x="1449854" y="3070561"/>
            <a:ext cx="2992761" cy="2280862"/>
          </a:xfrm>
          <a:prstGeom prst="wedgeEllipseCallout">
            <a:avLst>
              <a:gd name="adj1" fmla="val 77091"/>
              <a:gd name="adj2" fmla="val 2017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  <a:t>Klikk </a:t>
            </a:r>
            <a:r>
              <a:rPr lang="nn-NO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på: Bestill </a:t>
            </a:r>
            <a: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nn-NO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PIN-kodar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560483" y="4651998"/>
            <a:ext cx="1163574" cy="47835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Rektangel 2"/>
          <p:cNvSpPr/>
          <p:nvPr/>
        </p:nvSpPr>
        <p:spPr>
          <a:xfrm>
            <a:off x="694441" y="1946155"/>
            <a:ext cx="3245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n-NO" sz="2800" dirty="0"/>
              <a:t>Du skal ikkje </a:t>
            </a:r>
            <a:r>
              <a:rPr lang="nn-NO" sz="2800" dirty="0" smtClean="0"/>
              <a:t>skrive noko her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390289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Bestill ditt personlege PIN-kodebrev</a:t>
            </a:r>
            <a:endParaRPr lang="nb-NO" dirty="0"/>
          </a:p>
        </p:txBody>
      </p:sp>
      <p:pic>
        <p:nvPicPr>
          <p:cNvPr id="5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417638"/>
            <a:ext cx="4238445" cy="417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ktangel 5"/>
          <p:cNvSpPr/>
          <p:nvPr/>
        </p:nvSpPr>
        <p:spPr>
          <a:xfrm>
            <a:off x="770626" y="1633406"/>
            <a:ext cx="5259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nn-NO" sz="2800" dirty="0"/>
              <a:t>Skriv inn </a:t>
            </a:r>
            <a:br>
              <a:rPr lang="nn-NO" sz="2800" dirty="0"/>
            </a:br>
            <a:r>
              <a:rPr lang="nn-NO" sz="2800" dirty="0"/>
              <a:t>fødselsnummer</a:t>
            </a:r>
            <a:br>
              <a:rPr lang="nn-NO" sz="2800" dirty="0"/>
            </a:br>
            <a:endParaRPr lang="nn-NO" sz="2800" dirty="0"/>
          </a:p>
          <a:p>
            <a:pPr marL="514350" lvl="1" indent="-514350">
              <a:buFont typeface="+mj-lt"/>
              <a:buAutoNum type="arabicPeriod"/>
            </a:pPr>
            <a:r>
              <a:rPr lang="nn-NO" sz="2800" dirty="0"/>
              <a:t>Klikk på </a:t>
            </a:r>
            <a:br>
              <a:rPr lang="nn-NO" sz="2800" dirty="0"/>
            </a:br>
            <a:r>
              <a:rPr lang="nn-NO" sz="2800" dirty="0" smtClean="0"/>
              <a:t>STADFEST</a:t>
            </a:r>
          </a:p>
          <a:p>
            <a:pPr marL="514350" lvl="1" indent="-514350">
              <a:buFont typeface="+mj-lt"/>
              <a:buAutoNum type="arabicPeriod"/>
            </a:pPr>
            <a:endParaRPr lang="nn-NO" sz="2800" dirty="0"/>
          </a:p>
          <a:p>
            <a:pPr marL="0" lvl="1"/>
            <a:r>
              <a:rPr lang="nn-NO" sz="2800" dirty="0"/>
              <a:t>Vent på brevet, som kjem til deg i </a:t>
            </a:r>
            <a:r>
              <a:rPr lang="nn-NO" sz="2800" dirty="0" smtClean="0"/>
              <a:t>posten</a:t>
            </a:r>
            <a:endParaRPr lang="nn-NO" sz="2800" dirty="0"/>
          </a:p>
          <a:p>
            <a:pPr marL="0" lvl="1"/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176581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Kvittering for bestilt PIN-kodebrev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39" y="1600200"/>
            <a:ext cx="5091708" cy="4525963"/>
          </a:xfrm>
        </p:spPr>
      </p:pic>
      <p:sp>
        <p:nvSpPr>
          <p:cNvPr id="5" name="Bildeforklaring formet som en ellipse 4"/>
          <p:cNvSpPr/>
          <p:nvPr/>
        </p:nvSpPr>
        <p:spPr>
          <a:xfrm>
            <a:off x="609600" y="3333931"/>
            <a:ext cx="3430739" cy="1831958"/>
          </a:xfrm>
          <a:prstGeom prst="wedgeEllipseCallout">
            <a:avLst>
              <a:gd name="adj1" fmla="val 116276"/>
              <a:gd name="adj2" fmla="val -36981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Viser ditt fødselsnummer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37396" y="1600201"/>
            <a:ext cx="5004907" cy="4962524"/>
          </a:xfrm>
        </p:spPr>
        <p:txBody>
          <a:bodyPr/>
          <a:lstStyle/>
          <a:p>
            <a:pPr marL="0" indent="0">
              <a:buNone/>
            </a:pPr>
            <a:endParaRPr lang="nn-NO" dirty="0"/>
          </a:p>
        </p:txBody>
      </p:sp>
      <p:pic>
        <p:nvPicPr>
          <p:cNvPr id="6" name="Plassholder for innhold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397" y="1727763"/>
            <a:ext cx="5004907" cy="48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1"/>
                </a:solidFill>
              </a:rPr>
              <a:t>PIN-kodebrevet som du får i posten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10" name="Bildeforklaring formet som en ellipse 9"/>
          <p:cNvSpPr/>
          <p:nvPr/>
        </p:nvSpPr>
        <p:spPr>
          <a:xfrm>
            <a:off x="7037831" y="2932542"/>
            <a:ext cx="3485789" cy="2505732"/>
          </a:xfrm>
          <a:prstGeom prst="wedgeEllipseCallout">
            <a:avLst>
              <a:gd name="adj1" fmla="val -94544"/>
              <a:gd name="adj2" fmla="val 283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skal vere lik dato på kodebrevet og på skjermen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_ppt">
  <a:themeElements>
    <a:clrScheme name="Difi_ppt_mal 2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fi_ppt_mal 1">
        <a:dk1>
          <a:srgbClr val="000000"/>
        </a:dk1>
        <a:lt1>
          <a:srgbClr val="FFFFFF"/>
        </a:lt1>
        <a:dk2>
          <a:srgbClr val="131313"/>
        </a:dk2>
        <a:lt2>
          <a:srgbClr val="EEECE1"/>
        </a:lt2>
        <a:accent1>
          <a:srgbClr val="42A437"/>
        </a:accent1>
        <a:accent2>
          <a:srgbClr val="003959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003350"/>
        </a:accent6>
        <a:hlink>
          <a:srgbClr val="A53059"/>
        </a:hlink>
        <a:folHlink>
          <a:srgbClr val="DE62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i_ppt_mal 2">
        <a:dk1>
          <a:srgbClr val="000000"/>
        </a:dk1>
        <a:lt1>
          <a:srgbClr val="FFFFFF"/>
        </a:lt1>
        <a:dk2>
          <a:srgbClr val="131313"/>
        </a:dk2>
        <a:lt2>
          <a:srgbClr val="D8E8C4"/>
        </a:lt2>
        <a:accent1>
          <a:srgbClr val="42A437"/>
        </a:accent1>
        <a:accent2>
          <a:srgbClr val="5F6062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555658"/>
        </a:accent6>
        <a:hlink>
          <a:srgbClr val="005380"/>
        </a:hlink>
        <a:folHlink>
          <a:srgbClr val="6E1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fi_ppt_mal">
  <a:themeElements>
    <a:clrScheme name="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1_Difi_ppt_m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ifi_ppt_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Difi</Template>
  <TotalTime>7054</TotalTime>
  <Words>1541</Words>
  <Application>Microsoft Office PowerPoint</Application>
  <PresentationFormat>Widescreen</PresentationFormat>
  <Paragraphs>212</Paragraphs>
  <Slides>23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Presentasjon_ppt</vt:lpstr>
      <vt:lpstr>1_Difi_ppt_mal</vt:lpstr>
      <vt:lpstr>Lær å opprette den  elektroniske ID-en MinID</vt:lpstr>
      <vt:lpstr>Kva er MinID?</vt:lpstr>
      <vt:lpstr>Korleis legitimere seg på nett?</vt:lpstr>
      <vt:lpstr>Korleis skaffe seg MinID?</vt:lpstr>
      <vt:lpstr>Frå logg inn kjem du til ID-porten</vt:lpstr>
      <vt:lpstr>Du må først skaffe deg PIN-kodebrev</vt:lpstr>
      <vt:lpstr>Bestill ditt personlege PIN-kodebrev</vt:lpstr>
      <vt:lpstr>Kvittering for bestilt PIN-kodebrev</vt:lpstr>
      <vt:lpstr>PIN-kodebrevet som du får i posten</vt:lpstr>
      <vt:lpstr>Registrering av MinID med PIN-kodebrev </vt:lpstr>
      <vt:lpstr>Klikk på ‘Registrer ny brukar’</vt:lpstr>
      <vt:lpstr>Finn fram PIN-kodebrevet ditt </vt:lpstr>
      <vt:lpstr>Skriv inn fødselsnummeret ditt</vt:lpstr>
      <vt:lpstr>Skriv inn kodane du får beskjed om</vt:lpstr>
      <vt:lpstr>Lag ditt eige passord</vt:lpstr>
      <vt:lpstr>Skriv inn e-postadressa di</vt:lpstr>
      <vt:lpstr>Skriv inn mobilnummeret ditt</vt:lpstr>
      <vt:lpstr>Kontroller kontaktinformasjonen din</vt:lpstr>
      <vt:lpstr>Du kan no logge inn til offentlege tenester med MinID</vt:lpstr>
      <vt:lpstr>Frå nettsida til Statens vegvesen</vt:lpstr>
      <vt:lpstr>Finn offentlege tenester på www.norge.no</vt:lpstr>
      <vt:lpstr>Du finn hjelp til innlogging på Noreg.no</vt:lpstr>
      <vt:lpstr>PowerPoint-presentasjon</vt:lpstr>
    </vt:vector>
  </TitlesOfParts>
  <Company>DIFI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Forsidetittel</dc:title>
  <dc:creator>norunn.england@difi.no</dc:creator>
  <cp:lastModifiedBy>Nordheim, Jan Ingar</cp:lastModifiedBy>
  <cp:revision>215</cp:revision>
  <cp:lastPrinted>2008-11-28T08:53:33Z</cp:lastPrinted>
  <dcterms:created xsi:type="dcterms:W3CDTF">2015-11-26T10:42:44Z</dcterms:created>
  <dcterms:modified xsi:type="dcterms:W3CDTF">2016-04-14T08:56:32Z</dcterms:modified>
</cp:coreProperties>
</file>