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4" r:id="rId2"/>
    <p:sldMasterId id="2147483738" r:id="rId3"/>
  </p:sldMasterIdLst>
  <p:notesMasterIdLst>
    <p:notesMasterId r:id="rId27"/>
  </p:notesMasterIdLst>
  <p:handoutMasterIdLst>
    <p:handoutMasterId r:id="rId28"/>
  </p:handoutMasterIdLst>
  <p:sldIdLst>
    <p:sldId id="280" r:id="rId4"/>
    <p:sldId id="301" r:id="rId5"/>
    <p:sldId id="302" r:id="rId6"/>
    <p:sldId id="303" r:id="rId7"/>
    <p:sldId id="322" r:id="rId8"/>
    <p:sldId id="324" r:id="rId9"/>
    <p:sldId id="308" r:id="rId10"/>
    <p:sldId id="306" r:id="rId11"/>
    <p:sldId id="307" r:id="rId12"/>
    <p:sldId id="323" r:id="rId13"/>
    <p:sldId id="310" r:id="rId14"/>
    <p:sldId id="311" r:id="rId15"/>
    <p:sldId id="315" r:id="rId16"/>
    <p:sldId id="314" r:id="rId17"/>
    <p:sldId id="313" r:id="rId18"/>
    <p:sldId id="312" r:id="rId19"/>
    <p:sldId id="319" r:id="rId20"/>
    <p:sldId id="318" r:id="rId21"/>
    <p:sldId id="316" r:id="rId22"/>
    <p:sldId id="321" r:id="rId23"/>
    <p:sldId id="320" r:id="rId24"/>
    <p:sldId id="317" r:id="rId25"/>
    <p:sldId id="297" r:id="rId26"/>
  </p:sldIdLst>
  <p:sldSz cx="16254413" cy="9144000"/>
  <p:notesSz cx="6858000" cy="9144000"/>
  <p:defaultTextStyle>
    <a:defPPr>
      <a:defRPr lang="nb-NO"/>
    </a:defPPr>
    <a:lvl1pPr marL="0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1pPr>
    <a:lvl2pPr marL="574975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2pPr>
    <a:lvl3pPr marL="114994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3pPr>
    <a:lvl4pPr marL="172492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4pPr>
    <a:lvl5pPr marL="229989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5pPr>
    <a:lvl6pPr marL="287487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6pPr>
    <a:lvl7pPr marL="344984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7pPr>
    <a:lvl8pPr marL="4024823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8pPr>
    <a:lvl9pPr marL="459979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B3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1B992E-BF1A-40CB-8115-7E60960098A5}" v="66" dt="2021-03-23T14:24:56.2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62753" autoAdjust="0"/>
  </p:normalViewPr>
  <p:slideViewPr>
    <p:cSldViewPr snapToGrid="0">
      <p:cViewPr varScale="1">
        <p:scale>
          <a:sx n="36" d="100"/>
          <a:sy n="36" d="100"/>
        </p:scale>
        <p:origin x="15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C97D9F32-F20C-4DB6-9AA8-FF5CEA8D11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59CB09C-20D6-4E98-B90F-BDF87D963B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AD78B-924F-4294-8809-135CCCE6CC67}" type="datetimeFigureOut">
              <a:rPr lang="nb-NO" smtClean="0"/>
              <a:t>25.03.2021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6CB1BA3-312D-4209-8EA0-1B3A050A5B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1C6328D-6A92-426F-9F1D-E51EC222C2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377C6-E647-4E98-8F65-2DC6962E8E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5475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1CFCC-1D2E-472D-897D-265C86406BB4}" type="datetimeFigureOut">
              <a:rPr lang="nn-NO" smtClean="0"/>
              <a:t>25.03.2021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3DC4E-0B69-4DC1-A39E-4C67032CB63B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387099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rge.no/nb/elektronisk-id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id.difi.no/nn/korleis-bestille-pin-kodar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Dette </a:t>
            </a:r>
            <a:r>
              <a:rPr lang="en-US" dirty="0" err="1"/>
              <a:t>kurset</a:t>
            </a:r>
            <a:r>
              <a:rPr lang="en-US" dirty="0"/>
              <a:t> er </a:t>
            </a:r>
            <a:r>
              <a:rPr lang="en-US" dirty="0" err="1"/>
              <a:t>laget</a:t>
            </a:r>
            <a:r>
              <a:rPr lang="en-US" dirty="0"/>
              <a:t> for de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baseline="0" dirty="0" err="1"/>
              <a:t>opprette</a:t>
            </a:r>
            <a:r>
              <a:rPr lang="en-US" baseline="0" dirty="0"/>
              <a:t> den </a:t>
            </a:r>
            <a:r>
              <a:rPr lang="en-US" baseline="0" dirty="0" err="1"/>
              <a:t>elektroniske</a:t>
            </a:r>
            <a:r>
              <a:rPr lang="en-US" baseline="0" dirty="0"/>
              <a:t> ID-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MinID</a:t>
            </a:r>
            <a:r>
              <a:rPr lang="en-US" baseline="0" dirty="0"/>
              <a:t>.</a:t>
            </a:r>
          </a:p>
          <a:p>
            <a:pPr eaLnBrk="1" hangingPunct="1"/>
            <a:r>
              <a:rPr lang="en-US" baseline="0" dirty="0" err="1"/>
              <a:t>Ønsker</a:t>
            </a:r>
            <a:r>
              <a:rPr lang="en-US" baseline="0" dirty="0"/>
              <a:t> </a:t>
            </a:r>
            <a:r>
              <a:rPr lang="en-US" baseline="0" dirty="0" err="1"/>
              <a:t>dere</a:t>
            </a:r>
            <a:r>
              <a:rPr lang="en-US" baseline="0" dirty="0"/>
              <a:t> at </a:t>
            </a:r>
            <a:r>
              <a:rPr lang="en-US" baseline="0" dirty="0" err="1"/>
              <a:t>kurset</a:t>
            </a:r>
            <a:r>
              <a:rPr lang="en-US" baseline="0" dirty="0"/>
              <a:t> </a:t>
            </a:r>
            <a:r>
              <a:rPr lang="en-US" baseline="0" dirty="0" err="1"/>
              <a:t>skal</a:t>
            </a:r>
            <a:r>
              <a:rPr lang="en-US" baseline="0" dirty="0"/>
              <a:t> </a:t>
            </a:r>
            <a:r>
              <a:rPr lang="en-US" baseline="0" dirty="0" err="1"/>
              <a:t>vere</a:t>
            </a:r>
            <a:r>
              <a:rPr lang="en-US" baseline="0" dirty="0"/>
              <a:t> et </a:t>
            </a:r>
            <a:r>
              <a:rPr lang="en-US" baseline="0" dirty="0" err="1"/>
              <a:t>praktisk</a:t>
            </a:r>
            <a:r>
              <a:rPr lang="en-US" baseline="0" dirty="0"/>
              <a:t> </a:t>
            </a:r>
            <a:r>
              <a:rPr lang="en-US" baseline="0" dirty="0" err="1"/>
              <a:t>kurs</a:t>
            </a:r>
            <a:r>
              <a:rPr lang="en-US" baseline="0" dirty="0"/>
              <a:t> </a:t>
            </a:r>
            <a:r>
              <a:rPr lang="en-US" baseline="0" dirty="0" err="1"/>
              <a:t>i</a:t>
            </a:r>
            <a:r>
              <a:rPr lang="en-US" baseline="0" dirty="0"/>
              <a:t> å </a:t>
            </a:r>
            <a:r>
              <a:rPr lang="en-US" baseline="0" dirty="0" err="1"/>
              <a:t>opprette</a:t>
            </a:r>
            <a:r>
              <a:rPr lang="en-US" baseline="0" dirty="0"/>
              <a:t> </a:t>
            </a:r>
            <a:r>
              <a:rPr lang="en-US" baseline="0" dirty="0" err="1"/>
              <a:t>MinID</a:t>
            </a:r>
            <a:r>
              <a:rPr lang="en-US" baseline="0" dirty="0"/>
              <a:t>, </a:t>
            </a:r>
            <a:r>
              <a:rPr lang="en-US" baseline="0" dirty="0" err="1"/>
              <a:t>må</a:t>
            </a:r>
            <a:r>
              <a:rPr lang="en-US" baseline="0" dirty="0"/>
              <a:t> </a:t>
            </a:r>
            <a:r>
              <a:rPr lang="en-US" baseline="0" dirty="0" err="1"/>
              <a:t>deltakerene</a:t>
            </a:r>
            <a:r>
              <a:rPr lang="en-US" baseline="0" dirty="0"/>
              <a:t> ha </a:t>
            </a:r>
            <a:r>
              <a:rPr lang="en-US" baseline="0" dirty="0" err="1"/>
              <a:t>skaffet</a:t>
            </a:r>
            <a:r>
              <a:rPr lang="en-US" baseline="0" dirty="0"/>
              <a:t> seg </a:t>
            </a:r>
            <a:r>
              <a:rPr lang="en-US" baseline="0" dirty="0" err="1"/>
              <a:t>personlig</a:t>
            </a:r>
            <a:r>
              <a:rPr lang="en-US" baseline="0" dirty="0"/>
              <a:t> PIN-</a:t>
            </a:r>
            <a:r>
              <a:rPr lang="en-US" baseline="0" dirty="0" err="1"/>
              <a:t>kodebrev</a:t>
            </a:r>
            <a:r>
              <a:rPr lang="en-US" baseline="0" dirty="0"/>
              <a:t> for </a:t>
            </a:r>
            <a:r>
              <a:rPr lang="en-US" baseline="0" dirty="0" err="1"/>
              <a:t>MinID</a:t>
            </a:r>
            <a:r>
              <a:rPr lang="en-US" baseline="0" dirty="0"/>
              <a:t> </a:t>
            </a:r>
            <a:r>
              <a:rPr lang="en-US" baseline="0" dirty="0" err="1"/>
              <a:t>før</a:t>
            </a:r>
            <a:r>
              <a:rPr lang="en-US" baseline="0" dirty="0"/>
              <a:t> </a:t>
            </a:r>
            <a:r>
              <a:rPr lang="en-US" baseline="0" dirty="0" err="1"/>
              <a:t>kurset</a:t>
            </a:r>
            <a:r>
              <a:rPr lang="en-US" baseline="0" dirty="0"/>
              <a:t>.</a:t>
            </a:r>
          </a:p>
          <a:p>
            <a:pPr eaLnBrk="1" hangingPunct="1"/>
            <a:endParaRPr lang="en-US" dirty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/>
              <a:t>Under teksten: ‘</a:t>
            </a:r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nb-NO" b="1" i="1" baseline="0" dirty="0"/>
              <a:t>’. </a:t>
            </a:r>
            <a:r>
              <a:rPr lang="en-US" i="0" dirty="0"/>
              <a:t>Denne</a:t>
            </a:r>
            <a:r>
              <a:rPr lang="en-US" i="0" baseline="0" dirty="0"/>
              <a:t> </a:t>
            </a:r>
            <a:r>
              <a:rPr lang="en-US" i="0" baseline="0" dirty="0" err="1"/>
              <a:t>informasjonen</a:t>
            </a:r>
            <a:r>
              <a:rPr lang="en-US" i="0" baseline="0" dirty="0"/>
              <a:t> </a:t>
            </a:r>
            <a:r>
              <a:rPr lang="en-US" i="0" baseline="0" dirty="0" err="1"/>
              <a:t>skal</a:t>
            </a:r>
            <a:r>
              <a:rPr lang="en-US" i="0" baseline="0" dirty="0"/>
              <a:t> </a:t>
            </a:r>
            <a:r>
              <a:rPr lang="en-US" i="0" baseline="0" dirty="0" err="1"/>
              <a:t>læreren</a:t>
            </a:r>
            <a:r>
              <a:rPr lang="en-US" i="0" baseline="0" dirty="0"/>
              <a:t> </a:t>
            </a:r>
            <a:r>
              <a:rPr lang="en-US" i="0" baseline="0" dirty="0" err="1"/>
              <a:t>bruke</a:t>
            </a:r>
            <a:r>
              <a:rPr lang="en-US" i="0" baseline="0" dirty="0"/>
              <a:t> for </a:t>
            </a:r>
            <a:r>
              <a:rPr lang="en-US" i="0" baseline="0" dirty="0" err="1"/>
              <a:t>tydeligere</a:t>
            </a:r>
            <a:r>
              <a:rPr lang="en-US" i="0" baseline="0" dirty="0"/>
              <a:t> å </a:t>
            </a:r>
            <a:r>
              <a:rPr lang="en-US" i="0" baseline="0" dirty="0" err="1"/>
              <a:t>få</a:t>
            </a:r>
            <a:r>
              <a:rPr lang="en-US" i="0" baseline="0" dirty="0"/>
              <a:t> </a:t>
            </a:r>
            <a:r>
              <a:rPr lang="en-US" i="0" baseline="0" dirty="0" err="1"/>
              <a:t>frem</a:t>
            </a:r>
            <a:r>
              <a:rPr lang="en-US" i="0" baseline="0" dirty="0"/>
              <a:t> </a:t>
            </a:r>
            <a:r>
              <a:rPr lang="en-US" i="0" baseline="0" dirty="0" err="1"/>
              <a:t>informasjonen</a:t>
            </a:r>
            <a:r>
              <a:rPr lang="en-US" i="0" baseline="0" dirty="0"/>
              <a:t> </a:t>
            </a:r>
            <a:r>
              <a:rPr lang="en-US" i="0" baseline="0" dirty="0" err="1"/>
              <a:t>i</a:t>
            </a:r>
            <a:r>
              <a:rPr lang="en-US" i="0" baseline="0" dirty="0"/>
              <a:t> </a:t>
            </a:r>
            <a:r>
              <a:rPr lang="en-US" i="0" baseline="0" dirty="0" err="1"/>
              <a:t>lysbildene</a:t>
            </a:r>
            <a:r>
              <a:rPr lang="en-US" i="0" baseline="0" dirty="0"/>
              <a:t>.</a:t>
            </a:r>
            <a:endParaRPr lang="en-US" i="1" dirty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/>
              <a:t>Under teksten: ‘</a:t>
            </a:r>
            <a:r>
              <a:rPr lang="nb-NO" b="1" i="1" baseline="0" dirty="0"/>
              <a:t>Bakgrunnsinformasjon til læreren’. </a:t>
            </a:r>
            <a:r>
              <a:rPr lang="en-US" i="0" dirty="0"/>
              <a:t>Dette</a:t>
            </a:r>
            <a:r>
              <a:rPr lang="en-US" i="0" baseline="0" dirty="0"/>
              <a:t> er KUN </a:t>
            </a:r>
            <a:r>
              <a:rPr lang="en-US" i="0" baseline="0" dirty="0" err="1"/>
              <a:t>bakgrunnsinformasjon</a:t>
            </a:r>
            <a:r>
              <a:rPr lang="en-US" i="0" baseline="0" dirty="0"/>
              <a:t> </a:t>
            </a:r>
            <a:r>
              <a:rPr lang="en-US" i="0" baseline="0" dirty="0" err="1"/>
              <a:t>til</a:t>
            </a:r>
            <a:r>
              <a:rPr lang="en-US" i="0" baseline="0" dirty="0"/>
              <a:t> </a:t>
            </a:r>
            <a:r>
              <a:rPr lang="en-US" i="0" baseline="0" dirty="0" err="1"/>
              <a:t>læreren</a:t>
            </a:r>
            <a:r>
              <a:rPr lang="en-US" i="0" baseline="0" dirty="0"/>
              <a:t>, </a:t>
            </a:r>
            <a:r>
              <a:rPr lang="en-US" i="0" baseline="0" dirty="0" err="1"/>
              <a:t>dersom</a:t>
            </a:r>
            <a:r>
              <a:rPr lang="en-US" i="0" baseline="0" dirty="0"/>
              <a:t> </a:t>
            </a:r>
            <a:r>
              <a:rPr lang="en-US" i="0" baseline="0" dirty="0" err="1"/>
              <a:t>deltakerene</a:t>
            </a:r>
            <a:r>
              <a:rPr lang="en-US" i="0" baseline="0" dirty="0"/>
              <a:t> har </a:t>
            </a:r>
            <a:r>
              <a:rPr lang="en-US" i="0" baseline="0" dirty="0" err="1"/>
              <a:t>spørsmål</a:t>
            </a:r>
            <a:r>
              <a:rPr lang="en-US" i="0" baseline="0" dirty="0"/>
              <a:t>, </a:t>
            </a:r>
            <a:r>
              <a:rPr lang="en-US" i="0" baseline="0" dirty="0" err="1"/>
              <a:t>og</a:t>
            </a:r>
            <a:r>
              <a:rPr lang="en-US" i="0" baseline="0" dirty="0"/>
              <a:t> for at </a:t>
            </a:r>
            <a:r>
              <a:rPr lang="en-US" i="0" baseline="0" dirty="0" err="1"/>
              <a:t>lærer</a:t>
            </a:r>
            <a:r>
              <a:rPr lang="en-US" i="0" baseline="0" dirty="0"/>
              <a:t> </a:t>
            </a:r>
            <a:r>
              <a:rPr lang="en-US" i="0" baseline="0" dirty="0" err="1"/>
              <a:t>skal</a:t>
            </a:r>
            <a:r>
              <a:rPr lang="en-US" i="0" baseline="0" dirty="0"/>
              <a:t> ha </a:t>
            </a:r>
            <a:r>
              <a:rPr lang="en-US" i="0" baseline="0" dirty="0" err="1"/>
              <a:t>noe</a:t>
            </a:r>
            <a:r>
              <a:rPr lang="en-US" i="0" baseline="0" dirty="0"/>
              <a:t> </a:t>
            </a:r>
            <a:r>
              <a:rPr lang="en-US" i="0" baseline="0" dirty="0" err="1"/>
              <a:t>mer</a:t>
            </a:r>
            <a:r>
              <a:rPr lang="en-US" i="0" baseline="0" dirty="0"/>
              <a:t> </a:t>
            </a:r>
            <a:r>
              <a:rPr lang="en-US" i="0" baseline="0" dirty="0" err="1"/>
              <a:t>kunnskap</a:t>
            </a:r>
            <a:r>
              <a:rPr lang="en-US" i="0" baseline="0" dirty="0"/>
              <a:t> om </a:t>
            </a:r>
            <a:r>
              <a:rPr lang="en-US" i="0" baseline="0" dirty="0" err="1"/>
              <a:t>MinID</a:t>
            </a:r>
            <a:r>
              <a:rPr lang="en-US" i="0" baseline="0" dirty="0"/>
              <a:t>. </a:t>
            </a:r>
            <a:endParaRPr lang="nb-NO" i="1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3453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Når du har fått PIN-kodene i posten, gå på nytt til et</a:t>
            </a:r>
            <a:r>
              <a:rPr lang="nb-NO" baseline="0" dirty="0"/>
              <a:t> innloggingsbilde for ID-porten. Klikk på </a:t>
            </a:r>
            <a:r>
              <a:rPr lang="nb-NO" baseline="0" dirty="0" err="1"/>
              <a:t>MinID</a:t>
            </a:r>
            <a:r>
              <a:rPr lang="nb-NO" baseline="0" dirty="0"/>
              <a:t>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 </a:t>
            </a:r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læreren: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Klikk på: ‘Logg inn’ fra en offentlig nettside for å komme til innloggingsbildet for ID-porten.</a:t>
            </a:r>
            <a:endParaRPr lang="nb-NO" b="0" i="0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33DC4E-0B69-4DC1-A39E-4C67032CB63B}" type="slidenum">
              <a:rPr lang="nn-NO" smtClean="0"/>
              <a:t>10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011418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</a:t>
            </a:r>
          </a:p>
          <a:p>
            <a:r>
              <a:rPr lang="en-US" b="0" i="0" dirty="0"/>
              <a:t>Her </a:t>
            </a:r>
            <a:r>
              <a:rPr lang="en-US" b="0" i="0" dirty="0" err="1"/>
              <a:t>skal</a:t>
            </a:r>
            <a:r>
              <a:rPr lang="en-US" b="0" i="0" dirty="0"/>
              <a:t> du bare </a:t>
            </a:r>
            <a:r>
              <a:rPr lang="en-US" b="0" i="0" dirty="0" err="1"/>
              <a:t>klikke</a:t>
            </a:r>
            <a:r>
              <a:rPr lang="en-US" b="0" i="0" dirty="0"/>
              <a:t> </a:t>
            </a:r>
            <a:r>
              <a:rPr lang="en-US" b="0" i="0" dirty="0" err="1"/>
              <a:t>på</a:t>
            </a:r>
            <a:r>
              <a:rPr lang="en-US" b="0" i="0" dirty="0"/>
              <a:t> ‘</a:t>
            </a:r>
            <a:r>
              <a:rPr lang="en-US" b="0" i="0" dirty="0" err="1"/>
              <a:t>Registrer</a:t>
            </a:r>
            <a:r>
              <a:rPr lang="en-US" b="0" i="0" baseline="0" dirty="0"/>
              <a:t> </a:t>
            </a:r>
            <a:r>
              <a:rPr lang="en-US" b="0" i="0" baseline="0" dirty="0" err="1"/>
              <a:t>ny</a:t>
            </a:r>
            <a:r>
              <a:rPr lang="en-US" b="0" i="0" baseline="0" dirty="0"/>
              <a:t> </a:t>
            </a:r>
            <a:r>
              <a:rPr lang="en-US" b="0" i="0" baseline="0" dirty="0" err="1"/>
              <a:t>bruker</a:t>
            </a:r>
            <a:r>
              <a:rPr lang="en-US" b="0" i="0" baseline="0" dirty="0"/>
              <a:t>’ for å </a:t>
            </a:r>
            <a:r>
              <a:rPr lang="en-US" b="0" i="0" baseline="0" dirty="0" err="1"/>
              <a:t>få</a:t>
            </a:r>
            <a:r>
              <a:rPr lang="en-US" b="0" i="0" baseline="0" dirty="0"/>
              <a:t> </a:t>
            </a:r>
            <a:r>
              <a:rPr lang="en-US" b="0" i="0" baseline="0" dirty="0" err="1"/>
              <a:t>frem</a:t>
            </a:r>
            <a:r>
              <a:rPr lang="en-US" b="0" i="0" baseline="0" dirty="0"/>
              <a:t> </a:t>
            </a:r>
            <a:r>
              <a:rPr lang="en-US" b="0" i="0" baseline="0" dirty="0" err="1"/>
              <a:t>bildet</a:t>
            </a:r>
            <a:r>
              <a:rPr lang="en-US" b="0" i="0" baseline="0" dirty="0"/>
              <a:t> der du starter </a:t>
            </a:r>
            <a:r>
              <a:rPr lang="en-US" b="0" i="0" baseline="0" dirty="0" err="1"/>
              <a:t>registreringen</a:t>
            </a:r>
            <a:r>
              <a:rPr lang="en-US" b="0" i="0" baseline="0" dirty="0"/>
              <a:t>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2299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har fått PIN-kodebrevet i postkassen din. Klikk på: ‘Jeg har PIN-koder’.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læreren: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Om noen ikke har bestilt PIN-kodebrev, kan de bestille herfra ved å klikke på: ‘Jeg har ikke PIN-koder’.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9642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Følg fremgangsmåten som kommer frem på skjermen.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5358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får beskjed på skjermen, hvilket nummer av kodene i kodebrevet ditt, du skal taste inn.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Sjekk at det er riktig dato på PIN-kodebrevet og på skjermen din. Sjekk at PIN-kodene er i ditt navn.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læreren: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Dersom du har opprettet </a:t>
            </a:r>
            <a:r>
              <a:rPr lang="nb-NO" baseline="0" dirty="0" err="1"/>
              <a:t>MinID</a:t>
            </a:r>
            <a:r>
              <a:rPr lang="nb-NO" baseline="0" dirty="0"/>
              <a:t> som elektronisk ID fra før, får du beskjed om det etter at du har tastet inn kodene fra kodebrevet.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0813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må lære deg passordet og huske det.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trenger passordet hver gang du skal logge inn med </a:t>
            </a:r>
            <a:r>
              <a:rPr lang="nb-NO" i="0" baseline="0" dirty="0" err="1"/>
              <a:t>MinID</a:t>
            </a:r>
            <a:r>
              <a:rPr lang="nb-NO" i="0" baseline="0" dirty="0"/>
              <a:t> senere.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læreren: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Glemmer</a:t>
            </a:r>
            <a:r>
              <a:rPr lang="en-US" dirty="0"/>
              <a:t> du </a:t>
            </a:r>
            <a:r>
              <a:rPr lang="en-US" dirty="0" err="1"/>
              <a:t>passordet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lage</a:t>
            </a:r>
            <a:r>
              <a:rPr lang="en-US" dirty="0"/>
              <a:t> </a:t>
            </a:r>
            <a:r>
              <a:rPr lang="en-US" dirty="0" err="1"/>
              <a:t>nytt</a:t>
            </a:r>
            <a:r>
              <a:rPr lang="en-US" dirty="0"/>
              <a:t> </a:t>
            </a:r>
            <a:r>
              <a:rPr lang="en-US" dirty="0" err="1"/>
              <a:t>ved</a:t>
            </a:r>
            <a:r>
              <a:rPr lang="en-US" dirty="0"/>
              <a:t> å </a:t>
            </a:r>
            <a:r>
              <a:rPr lang="en-US" dirty="0" err="1"/>
              <a:t>klikke</a:t>
            </a:r>
            <a:r>
              <a:rPr lang="en-US" baseline="0" dirty="0"/>
              <a:t> </a:t>
            </a:r>
            <a:r>
              <a:rPr lang="en-US" baseline="0" dirty="0" err="1"/>
              <a:t>på</a:t>
            </a:r>
            <a:r>
              <a:rPr lang="en-US" baseline="0" dirty="0"/>
              <a:t> ‘</a:t>
            </a:r>
            <a:r>
              <a:rPr lang="en-US" baseline="0" dirty="0" err="1"/>
              <a:t>Glemt</a:t>
            </a:r>
            <a:r>
              <a:rPr lang="en-US" baseline="0" dirty="0"/>
              <a:t> </a:t>
            </a:r>
            <a:r>
              <a:rPr lang="en-US" baseline="0" dirty="0" err="1"/>
              <a:t>passord</a:t>
            </a:r>
            <a:r>
              <a:rPr lang="en-US" baseline="0" dirty="0"/>
              <a:t>?’.</a:t>
            </a:r>
            <a:endParaRPr lang="en-US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3736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læreren: </a:t>
            </a:r>
          </a:p>
          <a:p>
            <a:r>
              <a:rPr lang="nb-NO" dirty="0"/>
              <a:t>Dersom du</a:t>
            </a:r>
            <a:r>
              <a:rPr lang="nb-NO" baseline="0" dirty="0"/>
              <a:t> ikke har en e-postadresse, må du registrere mobilnummeret i neste trinn.</a:t>
            </a:r>
            <a:endParaRPr lang="nb-NO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7188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Skriv inn mobilnummeret uten mellomrom.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Det er en fordel å registrere både mobilnummer og e-postadressen din.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læreren: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Har du utenlandsk telefon, skriv inn riktig landkode også.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få </a:t>
            </a:r>
            <a:r>
              <a:rPr lang="nb-NO" dirty="0" err="1"/>
              <a:t>MinID</a:t>
            </a:r>
            <a:r>
              <a:rPr lang="nb-NO" dirty="0"/>
              <a:t>, trenger du ikke å registrere både e-post og mobilnummer, men det er en fordel.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Mobilnummer og e-postadressen din blir nå registrert i det nasjonale kontaktregisteret som stat og kommune skal bruke om de må kontakte deg om viktige ting.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3601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</a:t>
            </a:r>
          </a:p>
          <a:p>
            <a:r>
              <a:rPr lang="nb-NO" dirty="0"/>
              <a:t>Kontroller at du har skrevet inn riktig mobilnummer og e-postadresse. </a:t>
            </a:r>
          </a:p>
          <a:p>
            <a:r>
              <a:rPr lang="nb-NO" dirty="0"/>
              <a:t>Har du skrevet feil, trykk på blyanten og skriv</a:t>
            </a:r>
            <a:r>
              <a:rPr lang="nb-NO" baseline="0" dirty="0"/>
              <a:t> inn det riktige.</a:t>
            </a:r>
          </a:p>
          <a:p>
            <a:r>
              <a:rPr lang="nb-NO" baseline="0" dirty="0"/>
              <a:t>Klikk så «Avslutt og logg ut».</a:t>
            </a:r>
            <a:endParaRPr lang="nb-NO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0366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</a:t>
            </a:r>
          </a:p>
          <a:p>
            <a:r>
              <a:rPr lang="en-US" b="0" i="0" dirty="0"/>
              <a:t>Dette</a:t>
            </a:r>
            <a:r>
              <a:rPr lang="en-US" b="0" i="0" baseline="0" dirty="0"/>
              <a:t> er et </a:t>
            </a:r>
            <a:r>
              <a:rPr lang="en-US" b="0" i="0" baseline="0" dirty="0" err="1"/>
              <a:t>eksempel</a:t>
            </a:r>
            <a:r>
              <a:rPr lang="en-US" b="0" i="0" baseline="0" dirty="0"/>
              <a:t> </a:t>
            </a:r>
            <a:r>
              <a:rPr lang="en-US" b="0" i="0" baseline="0" dirty="0" err="1"/>
              <a:t>på</a:t>
            </a:r>
            <a:r>
              <a:rPr lang="en-US" b="0" i="0" baseline="0" dirty="0"/>
              <a:t> </a:t>
            </a:r>
            <a:r>
              <a:rPr lang="en-US" b="0" i="0" baseline="0" dirty="0" err="1"/>
              <a:t>en</a:t>
            </a:r>
            <a:r>
              <a:rPr lang="en-US" b="0" i="0" baseline="0" dirty="0"/>
              <a:t> </a:t>
            </a:r>
            <a:r>
              <a:rPr lang="en-US" b="0" i="0" baseline="0" dirty="0" err="1"/>
              <a:t>offentlig</a:t>
            </a:r>
            <a:r>
              <a:rPr lang="en-US" b="0" i="0" baseline="0" dirty="0"/>
              <a:t> </a:t>
            </a:r>
            <a:r>
              <a:rPr lang="en-US" b="0" i="0" baseline="0" dirty="0" err="1"/>
              <a:t>nettside</a:t>
            </a:r>
            <a:r>
              <a:rPr lang="en-US" b="0" i="0" baseline="0" dirty="0"/>
              <a:t> der du </a:t>
            </a:r>
            <a:r>
              <a:rPr lang="en-US" b="0" i="0" baseline="0" dirty="0" err="1"/>
              <a:t>kan</a:t>
            </a:r>
            <a:r>
              <a:rPr lang="en-US" b="0" i="0" baseline="0" dirty="0"/>
              <a:t> </a:t>
            </a:r>
            <a:r>
              <a:rPr lang="en-US" b="0" i="0" baseline="0" dirty="0" err="1"/>
              <a:t>logge</a:t>
            </a:r>
            <a:r>
              <a:rPr lang="en-US" b="0" i="0" baseline="0" dirty="0"/>
              <a:t> inn med </a:t>
            </a:r>
            <a:r>
              <a:rPr lang="en-US" b="0" i="0" baseline="0" dirty="0" err="1"/>
              <a:t>MinID</a:t>
            </a:r>
            <a:r>
              <a:rPr lang="en-US" b="0" i="0" baseline="0" dirty="0"/>
              <a:t>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7581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Elektronisk</a:t>
            </a:r>
            <a:r>
              <a:rPr lang="nb-NO" baseline="0" dirty="0"/>
              <a:t> legitimasjon har f</a:t>
            </a:r>
            <a:r>
              <a:rPr lang="nb-NO" dirty="0"/>
              <a:t>lere benevnelser, men betyr det samme: elektronisk legitimasjon på nett, elektronisk identitet,</a:t>
            </a:r>
            <a:r>
              <a:rPr lang="nb-NO" baseline="0" dirty="0"/>
              <a:t> </a:t>
            </a:r>
            <a:r>
              <a:rPr lang="nb-NO" dirty="0"/>
              <a:t>elektronisk ID, e-ID</a:t>
            </a:r>
            <a:r>
              <a:rPr lang="nb-NO" baseline="0" dirty="0"/>
              <a:t> eller</a:t>
            </a:r>
            <a:r>
              <a:rPr lang="nb-NO" dirty="0"/>
              <a:t> </a:t>
            </a:r>
            <a:r>
              <a:rPr lang="nb-NO" dirty="0" err="1"/>
              <a:t>eID</a:t>
            </a:r>
            <a:r>
              <a:rPr lang="nb-NO" dirty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læreren: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MinID</a:t>
            </a:r>
            <a:r>
              <a:rPr lang="nb-NO" dirty="0"/>
              <a:t> blir levert og driftet av Digitaliseringsdirektoratet, Digdir.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Du kan få </a:t>
            </a:r>
            <a:r>
              <a:rPr lang="nb-NO" dirty="0" err="1"/>
              <a:t>MinID</a:t>
            </a:r>
            <a:r>
              <a:rPr lang="nb-NO" dirty="0"/>
              <a:t> fra det året du fyller 13 år</a:t>
            </a:r>
            <a:r>
              <a:rPr lang="nb-NO" baseline="0" dirty="0"/>
              <a:t>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Innbyggere med D-nummer kan få </a:t>
            </a:r>
            <a:r>
              <a:rPr lang="nb-NO" baseline="0" dirty="0" err="1"/>
              <a:t>MinID</a:t>
            </a:r>
            <a:r>
              <a:rPr lang="nb-NO" baseline="0" dirty="0"/>
              <a:t>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/>
              <a:t>MinID</a:t>
            </a:r>
            <a:r>
              <a:rPr lang="en-US" b="0" dirty="0"/>
              <a:t> er gratis </a:t>
            </a:r>
            <a:r>
              <a:rPr lang="en-US" b="0" dirty="0" err="1"/>
              <a:t>og</a:t>
            </a:r>
            <a:r>
              <a:rPr lang="en-US" b="0" dirty="0"/>
              <a:t> har </a:t>
            </a:r>
            <a:r>
              <a:rPr lang="en-US" b="0" dirty="0" err="1"/>
              <a:t>betydelig</a:t>
            </a:r>
            <a:r>
              <a:rPr lang="en-US" b="0" dirty="0"/>
              <a:t> </a:t>
            </a:r>
            <a:r>
              <a:rPr lang="en-US" b="0" dirty="0" err="1"/>
              <a:t>sikkerhetsnivå</a:t>
            </a:r>
            <a:r>
              <a:rPr lang="en-US" b="0" dirty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/>
              <a:t>Informasjon</a:t>
            </a:r>
            <a:r>
              <a:rPr lang="en-US" b="0" dirty="0"/>
              <a:t> om </a:t>
            </a:r>
            <a:r>
              <a:rPr lang="en-US" b="0" dirty="0" err="1"/>
              <a:t>elektronisk</a:t>
            </a:r>
            <a:r>
              <a:rPr lang="en-US" b="0" dirty="0"/>
              <a:t> ID: </a:t>
            </a:r>
            <a:r>
              <a:rPr lang="nn-NO" sz="1200" u="sng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  <a:hlinkClick r:id="rId3"/>
              </a:rPr>
              <a:t>http://www.norge.no/nb/elektronisk-id</a:t>
            </a:r>
            <a:endParaRPr lang="en-US" b="0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26559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</a:t>
            </a:r>
          </a:p>
          <a:p>
            <a:r>
              <a:rPr lang="en-US" b="0" i="0" dirty="0"/>
              <a:t>Dette</a:t>
            </a:r>
            <a:r>
              <a:rPr lang="en-US" b="0" i="0" baseline="0" dirty="0"/>
              <a:t> er </a:t>
            </a:r>
            <a:r>
              <a:rPr lang="en-US" b="0" i="0" baseline="0" dirty="0" err="1"/>
              <a:t>eit</a:t>
            </a:r>
            <a:r>
              <a:rPr lang="en-US" b="0" i="0" baseline="0" dirty="0"/>
              <a:t> </a:t>
            </a:r>
            <a:r>
              <a:rPr lang="en-US" b="0" i="0" baseline="0" dirty="0" err="1"/>
              <a:t>eksempel</a:t>
            </a:r>
            <a:r>
              <a:rPr lang="en-US" b="0" i="0" baseline="0" dirty="0"/>
              <a:t> </a:t>
            </a:r>
            <a:r>
              <a:rPr lang="en-US" b="0" i="0" baseline="0" dirty="0" err="1"/>
              <a:t>på</a:t>
            </a:r>
            <a:r>
              <a:rPr lang="en-US" b="0" i="0" baseline="0" dirty="0"/>
              <a:t> </a:t>
            </a:r>
            <a:r>
              <a:rPr lang="en-US" b="0" i="0" baseline="0" dirty="0" err="1"/>
              <a:t>en</a:t>
            </a:r>
            <a:r>
              <a:rPr lang="en-US" b="0" i="0" baseline="0" dirty="0"/>
              <a:t> </a:t>
            </a:r>
            <a:r>
              <a:rPr lang="en-US" b="0" i="0" baseline="0" dirty="0" err="1"/>
              <a:t>offentlig</a:t>
            </a:r>
            <a:r>
              <a:rPr lang="en-US" b="0" i="0" baseline="0" dirty="0"/>
              <a:t> </a:t>
            </a:r>
            <a:r>
              <a:rPr lang="en-US" b="0" i="0" baseline="0" dirty="0" err="1"/>
              <a:t>nettside</a:t>
            </a:r>
            <a:r>
              <a:rPr lang="en-US" b="0" i="0" baseline="0" dirty="0"/>
              <a:t> der du </a:t>
            </a:r>
            <a:r>
              <a:rPr lang="en-US" b="0" i="0" baseline="0" dirty="0" err="1"/>
              <a:t>kan</a:t>
            </a:r>
            <a:r>
              <a:rPr lang="en-US" b="0" i="0" baseline="0" dirty="0"/>
              <a:t> </a:t>
            </a:r>
            <a:r>
              <a:rPr lang="en-US" b="0" i="0" baseline="0" dirty="0" err="1"/>
              <a:t>logge</a:t>
            </a:r>
            <a:r>
              <a:rPr lang="en-US" b="0" i="0" baseline="0" dirty="0"/>
              <a:t> inn med </a:t>
            </a:r>
            <a:r>
              <a:rPr lang="en-US" b="0" i="0" baseline="0" dirty="0" err="1"/>
              <a:t>MinID</a:t>
            </a:r>
            <a:r>
              <a:rPr lang="en-US" b="0" i="0" baseline="0" dirty="0"/>
              <a:t>. 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3669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Norge.no har samlet mange tjenester fra stat og kommune som du kan logge inn til.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kan lete opp en konkret tjeneste, du kan finne en tjeneste ut fra livssituasjonen du er i, og du kan søke etter tjenester på Norge.no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læreren: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På Norge.no kan du logge inn og endre kontaktinformasjonen din som statlige og kommunale virksomheter kan nå deg på. Du finner og informasjon om digital postkasse.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Det er laget</a:t>
            </a:r>
            <a:r>
              <a:rPr lang="nb-NO" baseline="0" dirty="0"/>
              <a:t> eget kurs på hvordan du kan finne tjenester fra www.norge.no.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Det er også laget egne kurs i hvordan du logger inn med din elektroniske ID </a:t>
            </a:r>
            <a:r>
              <a:rPr lang="nb-NO" baseline="0" dirty="0" err="1"/>
              <a:t>BankID</a:t>
            </a:r>
            <a:r>
              <a:rPr lang="nb-NO" baseline="0" dirty="0"/>
              <a:t> og </a:t>
            </a:r>
            <a:r>
              <a:rPr lang="nb-NO" baseline="0" dirty="0" err="1"/>
              <a:t>BankID</a:t>
            </a:r>
            <a:r>
              <a:rPr lang="nb-NO" baseline="0" dirty="0"/>
              <a:t> på mobil.</a:t>
            </a:r>
            <a:endParaRPr lang="nb-NO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997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Hjelp til innlogging: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kan komme til hjelpesidene for ID-porten nederst på nettsiden til Norge.no.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I innloggingsbildet for </a:t>
            </a:r>
            <a:r>
              <a:rPr lang="nb-NO" i="0" baseline="0" dirty="0" err="1"/>
              <a:t>MinID</a:t>
            </a:r>
            <a:r>
              <a:rPr lang="nb-NO" i="0" baseline="0" dirty="0"/>
              <a:t> kan du klikke på teksten: ‘Hjelp til innlogging’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læreren: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kan selv lese på hjelpesidene, sende epost eller åpne en nettprat med brukerstøtte fra hjelpesidene.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Nettadresse direkte til ID-porten sine hjelpesider: www.idporten.no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6988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</a:t>
            </a:r>
          </a:p>
          <a:p>
            <a:r>
              <a:rPr lang="nb-NO" dirty="0"/>
              <a:t>På nettet er det ikke nok å skrive</a:t>
            </a:r>
            <a:r>
              <a:rPr lang="nb-NO" baseline="0" dirty="0"/>
              <a:t> hvem du er med ord, for å få tilgang til opplysninger knyttet til deg. </a:t>
            </a:r>
          </a:p>
          <a:p>
            <a:r>
              <a:rPr lang="nb-NO" baseline="0" dirty="0"/>
              <a:t>Du må </a:t>
            </a:r>
            <a:r>
              <a:rPr lang="nb-NO" b="1" baseline="0" dirty="0"/>
              <a:t>bevise med en personlig elektronisk legitimasjon</a:t>
            </a:r>
            <a:r>
              <a:rPr lang="nb-NO" baseline="0" dirty="0"/>
              <a:t>, at du er du.</a:t>
            </a:r>
          </a:p>
          <a:p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læreren: </a:t>
            </a:r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Det er innbygger selv som må skaffe seg elektronisk legitimasjon for å bruke på nettet.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Det finnes flere typer elektroniske legitimasjoner. 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5152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kan starte å opprette </a:t>
            </a:r>
            <a:r>
              <a:rPr lang="nb-NO" i="0" baseline="0" dirty="0" err="1"/>
              <a:t>MinID</a:t>
            </a:r>
            <a:r>
              <a:rPr lang="nb-NO" i="0" baseline="0" dirty="0"/>
              <a:t> via ID-porten ved å trykke på «Logg inn» fra en offentlig nettside.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S</a:t>
            </a:r>
            <a:r>
              <a:rPr lang="nb-NO" baseline="0" dirty="0"/>
              <a:t>kriv inn en nettadresse til en statlig virksomhet i adresselinjen på den nettleseren du bruker. I eksempelet har vi brukt www.nav.no.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Klikk på </a:t>
            </a:r>
            <a:r>
              <a:rPr lang="nb-NO" b="1" baseline="0" dirty="0"/>
              <a:t>logg inn </a:t>
            </a:r>
            <a:r>
              <a:rPr lang="nb-NO" baseline="0" dirty="0"/>
              <a:t>for å komme til ID-porten.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læreren: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Du kan og søke opp nettsider fra det offentlige i søkemotorer.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2277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skaffe seg den elektroniske ID-en </a:t>
            </a:r>
            <a:r>
              <a:rPr lang="nb-NO" dirty="0" err="1"/>
              <a:t>MinID</a:t>
            </a:r>
            <a:r>
              <a:rPr lang="nb-NO" dirty="0"/>
              <a:t>, trenger du først et personlig PIN-kodebrev. </a:t>
            </a: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Du kan selv bestille PIN-kodebrev via ID-porten, ved</a:t>
            </a:r>
            <a:r>
              <a:rPr lang="nb-NO" baseline="0" dirty="0"/>
              <a:t> å klikke på </a:t>
            </a:r>
            <a:r>
              <a:rPr lang="nb-NO" baseline="0" dirty="0" err="1"/>
              <a:t>MinID</a:t>
            </a:r>
            <a:r>
              <a:rPr lang="nb-NO" dirty="0"/>
              <a:t>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læreren: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Du kan og kontakte brukerstøtte for å få hjelp til å bestille PIN-kodebrev, tlf. 800 30 300.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Du kan bestille PIN-kodebrev fra hjelpesidene til ID-porten: www.idporten.no, og nederst fra nettsiden: www.norge.no.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33DC4E-0B69-4DC1-A39E-4C67032CB63B}" type="slidenum">
              <a:rPr lang="nn-NO" smtClean="0"/>
              <a:t>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728131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</a:t>
            </a:r>
            <a:r>
              <a:rPr lang="en-US" b="1" i="1" baseline="0" dirty="0" err="1"/>
              <a:t>til</a:t>
            </a:r>
            <a:r>
              <a:rPr lang="en-US" b="1" i="1" dirty="0"/>
              <a:t> </a:t>
            </a:r>
            <a:r>
              <a:rPr lang="en-US" b="1" i="1" dirty="0" err="1"/>
              <a:t>læreren</a:t>
            </a:r>
            <a:r>
              <a:rPr lang="en-US" b="1" i="1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NB! Her </a:t>
            </a:r>
            <a:r>
              <a:rPr lang="en-US" b="0" i="0" dirty="0" err="1"/>
              <a:t>skal</a:t>
            </a:r>
            <a:r>
              <a:rPr lang="en-US" b="0" i="0" dirty="0"/>
              <a:t> du </a:t>
            </a:r>
            <a:r>
              <a:rPr lang="en-US" b="1" i="0" dirty="0" err="1"/>
              <a:t>ikke</a:t>
            </a:r>
            <a:r>
              <a:rPr lang="en-US" b="1" i="0" dirty="0"/>
              <a:t> </a:t>
            </a:r>
            <a:r>
              <a:rPr lang="en-US" b="1" i="0" dirty="0" err="1"/>
              <a:t>fylle</a:t>
            </a:r>
            <a:r>
              <a:rPr lang="en-US" b="1" i="0" dirty="0"/>
              <a:t> inn </a:t>
            </a:r>
            <a:r>
              <a:rPr lang="en-US" b="1" i="0" dirty="0" err="1"/>
              <a:t>noe</a:t>
            </a:r>
            <a:r>
              <a:rPr lang="en-US" b="1" i="0" dirty="0"/>
              <a:t> </a:t>
            </a:r>
            <a:r>
              <a:rPr lang="en-US" b="1" i="0" dirty="0" err="1"/>
              <a:t>i</a:t>
            </a:r>
            <a:r>
              <a:rPr lang="en-US" b="1" i="0" baseline="0" dirty="0"/>
              <a:t> </a:t>
            </a:r>
            <a:r>
              <a:rPr lang="en-US" b="1" i="0" baseline="0" dirty="0" err="1"/>
              <a:t>feltene</a:t>
            </a:r>
            <a:r>
              <a:rPr lang="en-US" b="1" i="0" baseline="0" dirty="0"/>
              <a:t> </a:t>
            </a:r>
            <a:r>
              <a:rPr lang="en-US" b="1" i="0" baseline="0" dirty="0" err="1"/>
              <a:t>til</a:t>
            </a:r>
            <a:r>
              <a:rPr lang="en-US" b="1" i="0" baseline="0" dirty="0"/>
              <a:t> </a:t>
            </a:r>
            <a:r>
              <a:rPr lang="en-US" b="1" i="0" baseline="0" dirty="0" err="1"/>
              <a:t>fødselsnummer</a:t>
            </a:r>
            <a:r>
              <a:rPr lang="en-US" b="1" i="0" baseline="0" dirty="0"/>
              <a:t> </a:t>
            </a:r>
            <a:r>
              <a:rPr lang="en-US" b="1" i="0" baseline="0" dirty="0" err="1"/>
              <a:t>og</a:t>
            </a:r>
            <a:r>
              <a:rPr lang="en-US" b="1" i="0" baseline="0" dirty="0"/>
              <a:t> </a:t>
            </a:r>
            <a:r>
              <a:rPr lang="en-US" b="1" i="0" baseline="0" dirty="0" err="1"/>
              <a:t>passord</a:t>
            </a:r>
            <a:r>
              <a:rPr lang="en-US" b="0" i="0" baseline="0" dirty="0"/>
              <a:t>. </a:t>
            </a:r>
            <a:r>
              <a:rPr lang="en-US" b="0" i="0" baseline="0" dirty="0" err="1"/>
              <a:t>Klikk</a:t>
            </a:r>
            <a:r>
              <a:rPr lang="en-US" b="0" i="0" baseline="0" dirty="0"/>
              <a:t> </a:t>
            </a:r>
            <a:r>
              <a:rPr lang="en-US" b="0" i="0" baseline="0" dirty="0" err="1"/>
              <a:t>direkte</a:t>
            </a:r>
            <a:r>
              <a:rPr lang="en-US" b="0" i="0" baseline="0" dirty="0"/>
              <a:t> </a:t>
            </a:r>
            <a:r>
              <a:rPr lang="en-US" b="0" i="0" baseline="0" dirty="0" err="1"/>
              <a:t>på</a:t>
            </a:r>
            <a:r>
              <a:rPr lang="en-US" b="0" i="0" baseline="0" dirty="0"/>
              <a:t> ‘</a:t>
            </a:r>
            <a:r>
              <a:rPr lang="en-US" b="0" i="0" baseline="0" dirty="0" err="1"/>
              <a:t>Bestill</a:t>
            </a:r>
            <a:r>
              <a:rPr lang="en-US" b="0" i="0" baseline="0" dirty="0"/>
              <a:t> PIN-</a:t>
            </a:r>
            <a:r>
              <a:rPr lang="en-US" b="0" i="0" baseline="0" dirty="0" err="1"/>
              <a:t>koder</a:t>
            </a:r>
            <a:r>
              <a:rPr lang="en-US" b="0" i="0" baseline="0" dirty="0"/>
              <a:t>’.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læreren: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Du</a:t>
            </a:r>
            <a:r>
              <a:rPr lang="nb-NO" baseline="0" dirty="0"/>
              <a:t> skal nå opprette din personlige elektroniske ID </a:t>
            </a:r>
            <a:r>
              <a:rPr lang="nb-NO" baseline="0" dirty="0" err="1"/>
              <a:t>MinID</a:t>
            </a:r>
            <a:r>
              <a:rPr lang="nb-NO" baseline="0" dirty="0"/>
              <a:t>. For å opprette </a:t>
            </a:r>
            <a:r>
              <a:rPr lang="nb-NO" baseline="0" dirty="0" err="1"/>
              <a:t>MinID</a:t>
            </a:r>
            <a:r>
              <a:rPr lang="nb-NO" baseline="0" dirty="0"/>
              <a:t>, må du først bestille deg et PIN-kodebrev. </a:t>
            </a:r>
          </a:p>
          <a:p>
            <a:r>
              <a:rPr lang="nb-NO" baseline="0" dirty="0"/>
              <a:t>PIN-kodebrevet blir sendt til deg, som vanlig postgang i posten.</a:t>
            </a:r>
            <a:endParaRPr lang="nb-NO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33DC4E-0B69-4DC1-A39E-4C67032CB63B}" type="slidenum">
              <a:rPr lang="nn-NO" smtClean="0"/>
              <a:t>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129197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</a:t>
            </a:r>
          </a:p>
          <a:p>
            <a:r>
              <a:rPr lang="nb-NO" dirty="0"/>
              <a:t>PIN-kodebrevet kommer i postkassen din. Hele navnet ditt må stå tydelig på postkassen.</a:t>
            </a:r>
          </a:p>
          <a:p>
            <a:r>
              <a:rPr lang="nb-NO" dirty="0"/>
              <a:t>Det tar 2-5 dager</a:t>
            </a:r>
            <a:r>
              <a:rPr lang="nb-NO" baseline="0" dirty="0"/>
              <a:t> i postsending. </a:t>
            </a:r>
            <a:r>
              <a:rPr lang="nb-NO" dirty="0"/>
              <a:t>PIN-kodebrevet blir sendt til den adressen du har oppgitt til folkeregisteret.</a:t>
            </a:r>
          </a:p>
          <a:p>
            <a:endParaRPr lang="nb-NO" dirty="0"/>
          </a:p>
          <a:p>
            <a:r>
              <a:rPr lang="nb-NO" b="1" i="1" baseline="0" dirty="0"/>
              <a:t>Bakgrunnsinformasjon til læreren: </a:t>
            </a: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På ID-porten sine hjelpesider finner du guide til hvordan du bestiller PIN-koder. </a:t>
            </a:r>
          </a:p>
          <a:p>
            <a:r>
              <a:rPr lang="nb-NO" sz="1200" u="sng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  <a:hlinkClick r:id="rId3"/>
              </a:rPr>
              <a:t>http://eid.difi.no/nn/korleis-bestille-pin-kodar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ＭＳ Ｐゴシック" pitchFamily="34" charset="-128"/>
              <a:cs typeface="+mn-cs"/>
            </a:endParaRP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3154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</a:t>
            </a:r>
          </a:p>
          <a:p>
            <a:r>
              <a:rPr lang="nb-NO" b="0" i="0" baseline="0" dirty="0"/>
              <a:t>NB Sjekk at du har bestilt til </a:t>
            </a:r>
            <a:r>
              <a:rPr lang="nb-NO" b="1" i="0" baseline="0" dirty="0"/>
              <a:t>ditt</a:t>
            </a:r>
            <a:r>
              <a:rPr lang="nb-NO" b="0" i="0" baseline="0" dirty="0"/>
              <a:t> fødselsnummer, altså at du har skrevet riktig fødselsnummer.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8865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læreren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Du må alltid bruke riktig kodebrev. Dato på brevet må stemme med dato på skjermen.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PIN-kodene er personlige, ikke gi dem fra deg til noen</a:t>
            </a:r>
            <a:r>
              <a:rPr lang="nb-NO" baseline="0" dirty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Ta godt vare på PIN-kodebrevet, du kan ha bruk for det senere også. Det varer i mange år.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 </a:t>
            </a:r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læreren: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PIN-kodebrevet kan du trenge</a:t>
            </a:r>
            <a:r>
              <a:rPr lang="nb-NO" baseline="0" dirty="0"/>
              <a:t> som en ekstra løsning for innlogging ved glemt passord, eller om du har skiftet mobilnummer eller e-postadresse.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Om du trenger å logge inn fra utlandet, kan det være enklere med PIN-kodebrev, da alfanumeriske koder til SMS ikke alltid kommer frem pga. manglende </a:t>
            </a:r>
            <a:r>
              <a:rPr lang="nb-NO" baseline="0" dirty="0" err="1"/>
              <a:t>roamingavtaler</a:t>
            </a:r>
            <a:r>
              <a:rPr lang="nb-NO" baseline="0" dirty="0"/>
              <a:t>.</a:t>
            </a:r>
            <a:endParaRPr lang="nb-NO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2959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rt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A1D86F2-7076-44AB-A7BD-6AFC9F4E5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pic>
        <p:nvPicPr>
          <p:cNvPr id="3" name="Digdir_Intro_kort_versjon_20201014">
            <a:hlinkClick r:id="" action="ppaction://media"/>
            <a:extLst>
              <a:ext uri="{FF2B5EF4-FFF2-40B4-BE49-F238E27FC236}">
                <a16:creationId xmlns:a16="http://schemas.microsoft.com/office/drawing/2014/main" id="{149D7789-BEBF-4E04-B79D-9078B9E2F8B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7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869FEB36-2120-4C4B-A06E-09E862D5E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2AF6A1F0-48BA-4FA0-94B4-925E77FCC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F2028190-9615-4857-9215-8E91FE76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626F4051-322D-4761-B918-75CA0F940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364231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682023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97C25ED5-A7B7-439C-8D7F-2262BCA9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FAF295-66FF-4DF2-99B8-D49F2A514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6033" cy="9145143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746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6033" cy="4572572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660222DE-83EE-4E47-896F-8C78F30A2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64232" y="5309936"/>
            <a:ext cx="12295196" cy="2971097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88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02D847-EF0A-40D6-98D4-363AD03B4F25}"/>
              </a:ext>
            </a:extLst>
          </p:cNvPr>
          <p:cNvSpPr/>
          <p:nvPr userDrawn="1"/>
        </p:nvSpPr>
        <p:spPr>
          <a:xfrm>
            <a:off x="1944914" y="101600"/>
            <a:ext cx="13628915" cy="1074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4597" y="0"/>
            <a:ext cx="8129816" cy="9145143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589" y="566057"/>
            <a:ext cx="6480810" cy="8049032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44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2x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334645B-223F-4526-8D89-BC20DD382EAF}"/>
              </a:ext>
            </a:extLst>
          </p:cNvPr>
          <p:cNvSpPr/>
          <p:nvPr userDrawn="1"/>
        </p:nvSpPr>
        <p:spPr>
          <a:xfrm>
            <a:off x="1306286" y="130629"/>
            <a:ext cx="14557828" cy="19158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572572"/>
            <a:ext cx="8129816" cy="4571428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135" y="338378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A6665869-579D-4D0A-8BB5-C514B896A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9816" y="0"/>
            <a:ext cx="8124596" cy="45725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1147" y="4856071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06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BA50970E-2AEF-4397-90BC-068B1C7C1E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365830" y="900110"/>
            <a:ext cx="11771736" cy="753268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27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6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g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gdir_Intro_01_20201014">
            <a:hlinkClick r:id="" action="ppaction://media"/>
            <a:extLst>
              <a:ext uri="{FF2B5EF4-FFF2-40B4-BE49-F238E27FC236}">
                <a16:creationId xmlns:a16="http://schemas.microsoft.com/office/drawing/2014/main" id="{3A2F5C53-3D67-48E6-8586-4DB169ED89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B32B5ECC-2D7D-48D0-B8D9-C63BF3D353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365963" y="3681198"/>
            <a:ext cx="6120080" cy="14196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1623D34C-1926-4810-91BE-D6B95CA93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3" y="600106"/>
            <a:ext cx="439149" cy="440948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AEEAA6E5-76EB-4149-A5FA-6F5AED27612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D1E0FE9-5097-4A7A-849E-80C6670E4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55ABA1C8-70E5-466F-8965-C04932D88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06" y="4295660"/>
            <a:ext cx="1489437" cy="149554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278092D-6D2E-4BF9-9025-D1CB6046007B}"/>
              </a:ext>
            </a:extLst>
          </p:cNvPr>
          <p:cNvSpPr txBox="1"/>
          <p:nvPr userDrawn="1"/>
        </p:nvSpPr>
        <p:spPr>
          <a:xfrm>
            <a:off x="8054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Digitaliseringsdirektoratet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postmottak@digdir.no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22 45 10 00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Postboks 1382 Vika, 0114 Oslo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3D8E4ED-29EB-4D5B-8A83-7BF70D2626F8}"/>
              </a:ext>
            </a:extLst>
          </p:cNvPr>
          <p:cNvSpPr txBox="1"/>
          <p:nvPr userDrawn="1"/>
        </p:nvSpPr>
        <p:spPr>
          <a:xfrm>
            <a:off x="11102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Besøksadresser: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Industriveien 1, 8900 Brønnøysund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Skrivarevegen 2, 6863 Leikanger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Grev Wedels Plass 9, 0151 Oslo</a:t>
            </a:r>
            <a:endParaRPr lang="nb-NO" sz="1200" b="0" dirty="0">
              <a:solidFill>
                <a:schemeClr val="bg1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0842A71-D675-4BCF-A694-A088EB0F8293}"/>
              </a:ext>
            </a:extLst>
          </p:cNvPr>
          <p:cNvSpPr txBox="1"/>
          <p:nvPr userDrawn="1"/>
        </p:nvSpPr>
        <p:spPr>
          <a:xfrm>
            <a:off x="3393643" y="7302500"/>
            <a:ext cx="3048000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rgbClr val="1E2B3C"/>
                </a:solidFill>
              </a:rPr>
              <a:t>digdir.no</a:t>
            </a:r>
            <a:endParaRPr lang="nb-NO" sz="1200" b="0" dirty="0">
              <a:solidFill>
                <a:srgbClr val="1E2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4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8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48068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B2A23DC1-5111-42B6-BB17-35AC458FD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65404134-5F34-4B94-A9B6-316CBDACD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511E4814-F717-4C61-A710-7E70E4ACD4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1F4A38C3-D8E7-404C-9494-8A3CD442BE93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3488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0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9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1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4342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93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52AAE27E-7FBA-4ECE-92AB-3A3C39E63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5FE4CE4-134D-4788-A6F4-BC91B10574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57D81D62-A055-4B15-80BD-929468DE16B6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35523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7932DB0C-BAFA-498B-B552-68CBCFE5C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E3279-D715-4827-9A13-05F2C36B5E51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7F43DFE-C8AB-4A89-875F-908F84F621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F68E54C7-4E92-4D7E-AE3A-BBBEE9879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BDBD0-71F1-4AEB-9367-24166E6A24A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CAC403A-A759-4525-ACE7-2FACC03B9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698C1FA3-9361-4B71-8FB6-9F9D34E83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4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C1421C68-4400-4B62-A3FC-DFDD0D1A8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BDA1AFF-68C0-4650-8E52-6263233596B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730FB02-9270-497B-BF5B-66B5BB7B6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7D83A18E-4B0C-454E-81E7-91F1C4D484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DA5B237-216F-496A-9C1D-773EFC9118D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07" r:id="rId2"/>
    <p:sldLayoutId id="2147483717" r:id="rId3"/>
    <p:sldLayoutId id="2147483713" r:id="rId4"/>
    <p:sldLayoutId id="2147483721" r:id="rId5"/>
    <p:sldLayoutId id="2147483720" r:id="rId6"/>
    <p:sldLayoutId id="2147483719" r:id="rId7"/>
    <p:sldLayoutId id="2147483718" r:id="rId8"/>
    <p:sldLayoutId id="2147483735" r:id="rId9"/>
    <p:sldLayoutId id="2147483736" r:id="rId10"/>
    <p:sldLayoutId id="2147483737" r:id="rId11"/>
    <p:sldLayoutId id="2147483650" r:id="rId12"/>
    <p:sldLayoutId id="2147483652" r:id="rId13"/>
    <p:sldLayoutId id="2147483657" r:id="rId14"/>
    <p:sldLayoutId id="2147483656" r:id="rId15"/>
    <p:sldLayoutId id="2147483669" r:id="rId16"/>
    <p:sldLayoutId id="2147483658" r:id="rId17"/>
    <p:sldLayoutId id="2147483659" r:id="rId18"/>
    <p:sldLayoutId id="2147483722" r:id="rId19"/>
    <p:sldLayoutId id="2147483651" r:id="rId20"/>
    <p:sldLayoutId id="2147483671" r:id="rId2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1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51164A1D-5CA2-446D-8285-F5C6A0432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912" y="4322763"/>
            <a:ext cx="8177847" cy="1530350"/>
          </a:xfrm>
        </p:spPr>
        <p:txBody>
          <a:bodyPr>
            <a:normAutofit fontScale="90000"/>
          </a:bodyPr>
          <a:lstStyle/>
          <a:p>
            <a:br>
              <a:rPr lang="nb-NO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br>
              <a:rPr lang="nb-NO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br>
              <a:rPr lang="nb-NO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nb-NO" dirty="0">
                <a:solidFill>
                  <a:schemeClr val="bg1"/>
                </a:solidFill>
                <a:latin typeface="Arial" charset="0"/>
                <a:cs typeface="Arial" charset="0"/>
              </a:rPr>
              <a:t>Lær å opprette den </a:t>
            </a:r>
            <a:br>
              <a:rPr lang="nb-NO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nb-NO" dirty="0">
                <a:solidFill>
                  <a:schemeClr val="bg1"/>
                </a:solidFill>
                <a:latin typeface="Arial" charset="0"/>
                <a:cs typeface="Arial" charset="0"/>
              </a:rPr>
              <a:t>elektroniske ID-en </a:t>
            </a:r>
            <a:r>
              <a:rPr lang="nb-NO" dirty="0" err="1">
                <a:solidFill>
                  <a:schemeClr val="bg1"/>
                </a:solidFill>
                <a:latin typeface="Arial" charset="0"/>
                <a:cs typeface="Arial" charset="0"/>
              </a:rPr>
              <a:t>MinID</a:t>
            </a:r>
            <a:r>
              <a:rPr lang="nb-NO" dirty="0" err="1">
                <a:solidFill>
                  <a:schemeClr val="tx1"/>
                </a:solidFill>
                <a:latin typeface="Arial" charset="0"/>
                <a:cs typeface="Arial" charset="0"/>
              </a:rPr>
              <a:t>oMinID</a:t>
            </a:r>
            <a:endParaRPr lang="nb-NO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Bildeforklaring formet som en ellipse 5">
            <a:extLst>
              <a:ext uri="{FF2B5EF4-FFF2-40B4-BE49-F238E27FC236}">
                <a16:creationId xmlns:a16="http://schemas.microsoft.com/office/drawing/2014/main" id="{1768A8C3-0C43-4659-B68C-BC1D58B1F261}"/>
              </a:ext>
            </a:extLst>
          </p:cNvPr>
          <p:cNvSpPr/>
          <p:nvPr/>
        </p:nvSpPr>
        <p:spPr>
          <a:xfrm rot="10643436" flipH="1" flipV="1">
            <a:off x="4623562" y="6651100"/>
            <a:ext cx="3005705" cy="2068138"/>
          </a:xfrm>
          <a:prstGeom prst="wedgeEllipseCallout">
            <a:avLst>
              <a:gd name="adj1" fmla="val 66949"/>
              <a:gd name="adj2" fmla="val -44323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2666" dirty="0">
              <a:solidFill>
                <a:schemeClr val="bg1"/>
              </a:solidFill>
            </a:endParaRPr>
          </a:p>
          <a:p>
            <a:endParaRPr lang="nn-NO" sz="2666" dirty="0">
              <a:solidFill>
                <a:schemeClr val="bg1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164A7E6-038B-437F-B430-FA4025BF2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4320" y="7406649"/>
            <a:ext cx="2184188" cy="55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505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2D89848C-8913-43D9-89F5-E60FBCCC9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608" y="2348551"/>
            <a:ext cx="4686954" cy="665890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ittel 2">
            <a:extLst>
              <a:ext uri="{FF2B5EF4-FFF2-40B4-BE49-F238E27FC236}">
                <a16:creationId xmlns:a16="http://schemas.microsoft.com/office/drawing/2014/main" id="{A1196BDC-00CF-48BF-9B09-DFDB413CC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788" y="1481138"/>
            <a:ext cx="12295187" cy="692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sz="4800" dirty="0"/>
              <a:t>Opprett ny bruker med PIN-kodebrevet ditt</a:t>
            </a:r>
            <a:endParaRPr lang="nb-NO" sz="4800" dirty="0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445A0D5A-34CE-495E-B4F2-08842896440B}"/>
              </a:ext>
            </a:extLst>
          </p:cNvPr>
          <p:cNvSpPr txBox="1">
            <a:spLocks/>
          </p:cNvSpPr>
          <p:nvPr/>
        </p:nvSpPr>
        <p:spPr>
          <a:xfrm>
            <a:off x="2363788" y="3424136"/>
            <a:ext cx="5089017" cy="3949169"/>
          </a:xfrm>
          <a:prstGeom prst="rect">
            <a:avLst/>
          </a:prstGeom>
        </p:spPr>
        <p:txBody>
          <a:bodyPr/>
          <a:lstStyle>
            <a:lvl1pPr marL="540000" indent="-540000" algn="l" defTabSz="1219085" rtl="0" eaLnBrk="1" latinLnBrk="0" hangingPunct="1">
              <a:lnSpc>
                <a:spcPct val="100000"/>
              </a:lnSpc>
              <a:spcBef>
                <a:spcPts val="2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111500" indent="-5715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471500" indent="-5715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17200" indent="-4572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77200" indent="-4572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484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7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69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2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742950">
              <a:buClrTx/>
              <a:buFont typeface="+mj-lt"/>
              <a:buAutoNum type="arabicPeriod"/>
            </a:pPr>
            <a:r>
              <a:rPr lang="nn-NO" sz="3733" dirty="0">
                <a:latin typeface="Arial" charset="0"/>
                <a:cs typeface="Arial" charset="0"/>
              </a:rPr>
              <a:t>Trykk «Logg inn» </a:t>
            </a:r>
            <a:r>
              <a:rPr lang="nn-NO" sz="3733" dirty="0" err="1">
                <a:latin typeface="Arial" charset="0"/>
                <a:cs typeface="Arial" charset="0"/>
              </a:rPr>
              <a:t>fra</a:t>
            </a:r>
            <a:r>
              <a:rPr lang="nn-NO" sz="3733" dirty="0">
                <a:latin typeface="Arial" charset="0"/>
                <a:cs typeface="Arial" charset="0"/>
              </a:rPr>
              <a:t> en </a:t>
            </a:r>
            <a:r>
              <a:rPr lang="nn-NO" sz="3733" dirty="0" err="1">
                <a:latin typeface="Arial" charset="0"/>
                <a:cs typeface="Arial" charset="0"/>
              </a:rPr>
              <a:t>offentlig</a:t>
            </a:r>
            <a:r>
              <a:rPr lang="nn-NO" sz="3733" dirty="0">
                <a:latin typeface="Arial" charset="0"/>
                <a:cs typeface="Arial" charset="0"/>
              </a:rPr>
              <a:t> nettside</a:t>
            </a:r>
          </a:p>
          <a:p>
            <a:pPr marL="742950" lvl="1" indent="-742950">
              <a:buClrTx/>
              <a:buFont typeface="+mj-lt"/>
              <a:buAutoNum type="arabicPeriod"/>
            </a:pPr>
            <a:endParaRPr lang="nn-NO" sz="3733" dirty="0">
              <a:latin typeface="Arial" charset="0"/>
              <a:cs typeface="Arial" charset="0"/>
            </a:endParaRPr>
          </a:p>
          <a:p>
            <a:pPr marL="685731" lvl="1" indent="-685731">
              <a:buClrTx/>
              <a:buFont typeface="+mj-lt"/>
              <a:buAutoNum type="arabicPeriod"/>
            </a:pPr>
            <a:r>
              <a:rPr lang="nn-NO" sz="3733" dirty="0" err="1">
                <a:latin typeface="Arial" charset="0"/>
                <a:cs typeface="Arial" charset="0"/>
              </a:rPr>
              <a:t>Velg</a:t>
            </a:r>
            <a:r>
              <a:rPr lang="nn-NO" sz="3733" dirty="0">
                <a:latin typeface="Arial" charset="0"/>
                <a:cs typeface="Arial" charset="0"/>
              </a:rPr>
              <a:t> </a:t>
            </a:r>
            <a:r>
              <a:rPr lang="nn-NO" sz="3733" dirty="0" err="1">
                <a:latin typeface="Arial" charset="0"/>
                <a:cs typeface="Arial" charset="0"/>
              </a:rPr>
              <a:t>MinID</a:t>
            </a:r>
            <a:r>
              <a:rPr lang="nn-NO" sz="3733" dirty="0">
                <a:latin typeface="Arial" charset="0"/>
                <a:cs typeface="Arial" charset="0"/>
              </a:rPr>
              <a:t> </a:t>
            </a:r>
          </a:p>
          <a:p>
            <a:pPr marL="685731" lvl="1" indent="-685731">
              <a:buFont typeface="+mj-lt"/>
              <a:buAutoNum type="arabicPeriod"/>
            </a:pPr>
            <a:endParaRPr lang="nn-NO" sz="3733" dirty="0">
              <a:latin typeface="Arial" charset="0"/>
              <a:cs typeface="Arial" charset="0"/>
            </a:endParaRPr>
          </a:p>
          <a:p>
            <a:endParaRPr lang="nn-NO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F3D82E4-C20F-4D2E-ABBB-33A78A663F14}"/>
              </a:ext>
            </a:extLst>
          </p:cNvPr>
          <p:cNvSpPr/>
          <p:nvPr/>
        </p:nvSpPr>
        <p:spPr>
          <a:xfrm>
            <a:off x="8934124" y="3424136"/>
            <a:ext cx="2507197" cy="902810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398171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9178D56E-753B-4B68-8B67-89D2AE706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</p:spPr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Klikk på «Registrer ny bruker»</a:t>
            </a:r>
            <a:endParaRPr lang="en-US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EB94D33-BEA0-418B-8357-9E9F24CB7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4232" y="3020998"/>
            <a:ext cx="4419397" cy="1551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nn-NO" sz="3733" dirty="0"/>
              <a:t>Du skal </a:t>
            </a:r>
            <a:r>
              <a:rPr lang="nn-NO" sz="3733" dirty="0" err="1"/>
              <a:t>ikke</a:t>
            </a:r>
            <a:r>
              <a:rPr lang="nn-NO" sz="3733" dirty="0"/>
              <a:t> fylle ut fødselsnummer og passord her</a:t>
            </a:r>
          </a:p>
        </p:txBody>
      </p:sp>
      <p:sp>
        <p:nvSpPr>
          <p:cNvPr id="7" name="Bildeforklaring formet som en ellipse 6">
            <a:extLst>
              <a:ext uri="{FF2B5EF4-FFF2-40B4-BE49-F238E27FC236}">
                <a16:creationId xmlns:a16="http://schemas.microsoft.com/office/drawing/2014/main" id="{5D5F3349-0842-4D70-8E16-2902B7118805}"/>
              </a:ext>
            </a:extLst>
          </p:cNvPr>
          <p:cNvSpPr/>
          <p:nvPr/>
        </p:nvSpPr>
        <p:spPr>
          <a:xfrm>
            <a:off x="2364232" y="5267036"/>
            <a:ext cx="3989958" cy="3040852"/>
          </a:xfrm>
          <a:prstGeom prst="wedgeEllipseCallout">
            <a:avLst>
              <a:gd name="adj1" fmla="val 76552"/>
              <a:gd name="adj2" fmla="val 30450"/>
            </a:avLst>
          </a:prstGeom>
          <a:solidFill>
            <a:schemeClr val="bg2">
              <a:lumMod val="90000"/>
            </a:schemeClr>
          </a:solidFill>
          <a:ln w="38100">
            <a:solidFill>
              <a:srgbClr val="1E2B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  <a:latin typeface="Arial" charset="0"/>
                <a:cs typeface="Arial" charset="0"/>
              </a:rPr>
              <a:t>Klikk på: Registrer </a:t>
            </a:r>
            <a:br>
              <a:rPr lang="nn-NO" sz="32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nn-NO" sz="3200" dirty="0">
                <a:solidFill>
                  <a:schemeClr val="tx1"/>
                </a:solidFill>
                <a:latin typeface="Arial" charset="0"/>
                <a:cs typeface="Arial" charset="0"/>
              </a:rPr>
              <a:t>ny bruker</a:t>
            </a:r>
            <a:endParaRPr lang="nb-N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1BBA0D0-CCD5-41C3-9D07-CCF974F90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614" y="2368485"/>
            <a:ext cx="5555567" cy="66532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20DECB1C-5143-47F9-93BB-B70245CB03C7}"/>
              </a:ext>
            </a:extLst>
          </p:cNvPr>
          <p:cNvSpPr/>
          <p:nvPr/>
        </p:nvSpPr>
        <p:spPr>
          <a:xfrm>
            <a:off x="8521430" y="8383977"/>
            <a:ext cx="1699787" cy="637748"/>
          </a:xfrm>
          <a:prstGeom prst="ellipse">
            <a:avLst/>
          </a:prstGeom>
          <a:noFill/>
          <a:ln w="34925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97441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Finn frem PIN-kodebrevet ditt </a:t>
            </a: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628689B-BC05-4B9A-98BE-0C158FAA9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232" y="2866309"/>
            <a:ext cx="5592386" cy="53438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CBF5B1E4-F59D-4A66-A390-D768CE3ADFCC}"/>
              </a:ext>
            </a:extLst>
          </p:cNvPr>
          <p:cNvSpPr/>
          <p:nvPr/>
        </p:nvSpPr>
        <p:spPr>
          <a:xfrm>
            <a:off x="2801350" y="4356337"/>
            <a:ext cx="1736841" cy="872096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1" name="Bildeforklaring formet som en ellipse 5">
            <a:extLst>
              <a:ext uri="{FF2B5EF4-FFF2-40B4-BE49-F238E27FC236}">
                <a16:creationId xmlns:a16="http://schemas.microsoft.com/office/drawing/2014/main" id="{3181B440-3BCA-4BF4-9055-9DCCEBFC37F6}"/>
              </a:ext>
            </a:extLst>
          </p:cNvPr>
          <p:cNvSpPr/>
          <p:nvPr/>
        </p:nvSpPr>
        <p:spPr>
          <a:xfrm>
            <a:off x="9523507" y="3675898"/>
            <a:ext cx="3707879" cy="2791758"/>
          </a:xfrm>
          <a:prstGeom prst="wedgeEllipseCallout">
            <a:avLst>
              <a:gd name="adj1" fmla="val -72912"/>
              <a:gd name="adj2" fmla="val -8850"/>
            </a:avLst>
          </a:prstGeom>
          <a:solidFill>
            <a:schemeClr val="bg2">
              <a:lumMod val="90000"/>
            </a:schemeClr>
          </a:solidFill>
          <a:ln w="38100">
            <a:solidFill>
              <a:srgbClr val="1E2B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endParaRPr lang="nn-NO" sz="2666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0" lvl="1" algn="ctr"/>
            <a:r>
              <a:rPr lang="nn-NO" sz="3200" dirty="0">
                <a:solidFill>
                  <a:schemeClr val="tx1"/>
                </a:solidFill>
                <a:latin typeface="Arial" charset="0"/>
                <a:cs typeface="Arial" charset="0"/>
              </a:rPr>
              <a:t>Klikk på: </a:t>
            </a:r>
            <a:br>
              <a:rPr lang="nn-NO" sz="32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nn-NO" sz="3200" dirty="0" err="1">
                <a:solidFill>
                  <a:schemeClr val="tx1"/>
                </a:solidFill>
                <a:latin typeface="Arial" charset="0"/>
                <a:cs typeface="Arial" charset="0"/>
              </a:rPr>
              <a:t>Jeg</a:t>
            </a:r>
            <a:r>
              <a:rPr lang="nn-NO" sz="3200" dirty="0">
                <a:solidFill>
                  <a:schemeClr val="tx1"/>
                </a:solidFill>
                <a:latin typeface="Arial" charset="0"/>
                <a:cs typeface="Arial" charset="0"/>
              </a:rPr>
              <a:t> har PIN-koder</a:t>
            </a:r>
          </a:p>
          <a:p>
            <a:pPr algn="ctr"/>
            <a:endParaRPr lang="nb-NO" sz="3018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73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Skriv inn fødselsnummeret ditt</a:t>
            </a:r>
            <a:endParaRPr lang="nb-NO" dirty="0"/>
          </a:p>
        </p:txBody>
      </p:sp>
      <p:sp>
        <p:nvSpPr>
          <p:cNvPr id="9" name="Bildeforklaring formet som en ellipse 8">
            <a:extLst>
              <a:ext uri="{FF2B5EF4-FFF2-40B4-BE49-F238E27FC236}">
                <a16:creationId xmlns:a16="http://schemas.microsoft.com/office/drawing/2014/main" id="{8DE9C894-42C2-43BF-BBE7-225A19894829}"/>
              </a:ext>
            </a:extLst>
          </p:cNvPr>
          <p:cNvSpPr/>
          <p:nvPr/>
        </p:nvSpPr>
        <p:spPr>
          <a:xfrm>
            <a:off x="9166593" y="6128536"/>
            <a:ext cx="5115265" cy="2159486"/>
          </a:xfrm>
          <a:prstGeom prst="wedgeEllipseCallout">
            <a:avLst>
              <a:gd name="adj1" fmla="val -67083"/>
              <a:gd name="adj2" fmla="val -7862"/>
            </a:avLst>
          </a:prstGeom>
          <a:solidFill>
            <a:schemeClr val="bg2">
              <a:lumMod val="90000"/>
            </a:schemeClr>
          </a:solidFill>
          <a:ln w="38100">
            <a:solidFill>
              <a:srgbClr val="1E2B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Skriv inn fødselsnummeret.</a:t>
            </a:r>
          </a:p>
          <a:p>
            <a:pPr algn="ctr"/>
            <a:r>
              <a:rPr lang="nb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Klikk på NESTE.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81F97EB-B36C-4744-B3DD-10C17A9A9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795" y="3091211"/>
            <a:ext cx="5286348" cy="52003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1CC0532C-BBF8-4970-B36C-688BFEF8C0D0}"/>
              </a:ext>
            </a:extLst>
          </p:cNvPr>
          <p:cNvSpPr/>
          <p:nvPr/>
        </p:nvSpPr>
        <p:spPr>
          <a:xfrm>
            <a:off x="2499795" y="5337391"/>
            <a:ext cx="1897107" cy="631812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133439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Skriv inn kodene du får beskjed om</a:t>
            </a:r>
            <a:endParaRPr lang="nb-NO" dirty="0"/>
          </a:p>
        </p:txBody>
      </p:sp>
      <p:sp>
        <p:nvSpPr>
          <p:cNvPr id="7" name="Bildeforklaring formet som en ellipse 7">
            <a:extLst>
              <a:ext uri="{FF2B5EF4-FFF2-40B4-BE49-F238E27FC236}">
                <a16:creationId xmlns:a16="http://schemas.microsoft.com/office/drawing/2014/main" id="{F4E0ED54-7341-4B03-BAC9-412CB2818734}"/>
              </a:ext>
            </a:extLst>
          </p:cNvPr>
          <p:cNvSpPr/>
          <p:nvPr/>
        </p:nvSpPr>
        <p:spPr>
          <a:xfrm>
            <a:off x="8535157" y="3884309"/>
            <a:ext cx="4884435" cy="3357820"/>
          </a:xfrm>
          <a:prstGeom prst="wedgeEllipseCallout">
            <a:avLst>
              <a:gd name="adj1" fmla="val -62190"/>
              <a:gd name="adj2" fmla="val 5896"/>
            </a:avLst>
          </a:prstGeom>
          <a:solidFill>
            <a:schemeClr val="bg2">
              <a:lumMod val="90000"/>
            </a:schemeClr>
          </a:solidFill>
          <a:ln w="38100">
            <a:solidFill>
              <a:srgbClr val="1E2B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Skriv inn de riktige kodene </a:t>
            </a:r>
            <a:r>
              <a:rPr lang="nn-NO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</a:t>
            </a:r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brevet ditt.</a:t>
            </a:r>
          </a:p>
          <a:p>
            <a:pPr algn="ctr"/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Klikk på NESTE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AD5F60A-BE0B-473D-A147-387DDCFE8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232" y="2329030"/>
            <a:ext cx="4715533" cy="64683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15B9EF14-1422-43C9-8649-393B3FD27C41}"/>
              </a:ext>
            </a:extLst>
          </p:cNvPr>
          <p:cNvSpPr/>
          <p:nvPr/>
        </p:nvSpPr>
        <p:spPr>
          <a:xfrm>
            <a:off x="2364232" y="4938117"/>
            <a:ext cx="2078600" cy="879311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A4A61D4-B3BA-46CA-8813-90AFC3AF124E}"/>
              </a:ext>
            </a:extLst>
          </p:cNvPr>
          <p:cNvSpPr/>
          <p:nvPr/>
        </p:nvSpPr>
        <p:spPr>
          <a:xfrm>
            <a:off x="2364232" y="6175720"/>
            <a:ext cx="2078600" cy="879311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147129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  <a:latin typeface="Arial" charset="0"/>
                <a:cs typeface="Arial" charset="0"/>
              </a:rPr>
              <a:t>Lag ditt </a:t>
            </a:r>
            <a:r>
              <a:rPr lang="nn-NO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eget</a:t>
            </a:r>
            <a:r>
              <a:rPr lang="nn-NO" dirty="0">
                <a:solidFill>
                  <a:schemeClr val="accent1"/>
                </a:solidFill>
                <a:latin typeface="Arial" charset="0"/>
                <a:cs typeface="Arial" charset="0"/>
              </a:rPr>
              <a:t> passord</a:t>
            </a:r>
            <a:endParaRPr lang="nb-NO" dirty="0"/>
          </a:p>
        </p:txBody>
      </p:sp>
      <p:sp>
        <p:nvSpPr>
          <p:cNvPr id="5" name="Bildeforklaring formet som en ellipse 6">
            <a:extLst>
              <a:ext uri="{FF2B5EF4-FFF2-40B4-BE49-F238E27FC236}">
                <a16:creationId xmlns:a16="http://schemas.microsoft.com/office/drawing/2014/main" id="{C181A55C-1D82-4CD0-9150-CB581EA67878}"/>
              </a:ext>
            </a:extLst>
          </p:cNvPr>
          <p:cNvSpPr/>
          <p:nvPr/>
        </p:nvSpPr>
        <p:spPr>
          <a:xfrm>
            <a:off x="2444638" y="3654191"/>
            <a:ext cx="4662451" cy="3486144"/>
          </a:xfrm>
          <a:prstGeom prst="wedgeEllipseCallout">
            <a:avLst>
              <a:gd name="adj1" fmla="val 63794"/>
              <a:gd name="adj2" fmla="val 3771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passord må ha minst 8 </a:t>
            </a:r>
            <a:r>
              <a:rPr lang="nn-NO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tegn</a:t>
            </a:r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 og bokstaver.</a:t>
            </a:r>
          </a:p>
          <a:p>
            <a:pPr algn="ctr"/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Klikk på NESTE 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6BD4817-0540-44D3-92A9-87A595D53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839" y="2173453"/>
            <a:ext cx="5155590" cy="66391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EF01D19-BF51-4281-B5A2-4EE9C6B6A73F}"/>
              </a:ext>
            </a:extLst>
          </p:cNvPr>
          <p:cNvSpPr/>
          <p:nvPr/>
        </p:nvSpPr>
        <p:spPr>
          <a:xfrm>
            <a:off x="9503839" y="4613712"/>
            <a:ext cx="1669833" cy="879310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954DCCC-DB5F-4291-8FF1-58191BB5C182}"/>
              </a:ext>
            </a:extLst>
          </p:cNvPr>
          <p:cNvSpPr/>
          <p:nvPr/>
        </p:nvSpPr>
        <p:spPr>
          <a:xfrm>
            <a:off x="9503839" y="5745864"/>
            <a:ext cx="1669833" cy="879310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B6E533C-FF4A-47CA-B829-5298CDD63D29}"/>
              </a:ext>
            </a:extLst>
          </p:cNvPr>
          <p:cNvSpPr/>
          <p:nvPr/>
        </p:nvSpPr>
        <p:spPr>
          <a:xfrm>
            <a:off x="12081634" y="6970547"/>
            <a:ext cx="2577795" cy="1049098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358242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  <a:latin typeface="Arial" charset="0"/>
                <a:cs typeface="Arial" charset="0"/>
              </a:rPr>
              <a:t>Skriv inn e-</a:t>
            </a:r>
            <a:r>
              <a:rPr lang="nn-NO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postadressen</a:t>
            </a:r>
            <a:r>
              <a:rPr lang="nn-NO" dirty="0">
                <a:solidFill>
                  <a:schemeClr val="accent1"/>
                </a:solidFill>
                <a:latin typeface="Arial" charset="0"/>
                <a:cs typeface="Arial" charset="0"/>
              </a:rPr>
              <a:t> din</a:t>
            </a:r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3A023C4-8E14-4FA6-A086-7D6C283B9BEE}"/>
              </a:ext>
            </a:extLst>
          </p:cNvPr>
          <p:cNvSpPr txBox="1"/>
          <p:nvPr/>
        </p:nvSpPr>
        <p:spPr>
          <a:xfrm>
            <a:off x="2364232" y="2790300"/>
            <a:ext cx="5666838" cy="487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Skriv e-postadressen din</a:t>
            </a:r>
          </a:p>
          <a:p>
            <a:pPr marL="457200" indent="-457200">
              <a:buFont typeface="+mj-lt"/>
              <a:buAutoNum type="arabicPeriod"/>
            </a:pPr>
            <a:endParaRPr lang="nb-NO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Gjenta e-postadressen din</a:t>
            </a:r>
          </a:p>
          <a:p>
            <a:pPr marL="457200" indent="-457200">
              <a:buFont typeface="+mj-lt"/>
              <a:buAutoNum type="arabicPeriod"/>
            </a:pPr>
            <a:endParaRPr lang="nb-NO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Klikk på NESTE</a:t>
            </a:r>
          </a:p>
          <a:p>
            <a:pPr marL="457200" indent="-457200">
              <a:buFont typeface="+mj-lt"/>
              <a:buAutoNum type="arabicPeriod"/>
            </a:pPr>
            <a:endParaRPr lang="nb-NO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PS, dette blir den e-postadressen det offentlige kan kontakte deg på</a:t>
            </a:r>
          </a:p>
          <a:p>
            <a:pPr marL="457200" indent="-457200">
              <a:buFont typeface="+mj-lt"/>
              <a:buAutoNum type="arabicPeriod"/>
            </a:pPr>
            <a:endParaRPr lang="nb-NO" dirty="0"/>
          </a:p>
        </p:txBody>
      </p:sp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D70B77A3-9DD9-41CA-9D3F-B95556EAC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527" y="2189780"/>
            <a:ext cx="4517902" cy="66762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2A4395FF-0F51-444A-A279-4E2CABAB1FC3}"/>
              </a:ext>
            </a:extLst>
          </p:cNvPr>
          <p:cNvSpPr/>
          <p:nvPr/>
        </p:nvSpPr>
        <p:spPr>
          <a:xfrm>
            <a:off x="10141527" y="5853236"/>
            <a:ext cx="2078600" cy="87931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31EC037-E978-4A97-BDBC-CBAA12947F1C}"/>
              </a:ext>
            </a:extLst>
          </p:cNvPr>
          <p:cNvSpPr/>
          <p:nvPr/>
        </p:nvSpPr>
        <p:spPr>
          <a:xfrm>
            <a:off x="10141527" y="6801096"/>
            <a:ext cx="2078600" cy="87931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15A1AA2-CB84-49FE-8BEC-7F4619C49D2F}"/>
              </a:ext>
            </a:extLst>
          </p:cNvPr>
          <p:cNvSpPr/>
          <p:nvPr/>
        </p:nvSpPr>
        <p:spPr>
          <a:xfrm>
            <a:off x="12400478" y="7952509"/>
            <a:ext cx="2078600" cy="69272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78503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589" y="566057"/>
            <a:ext cx="6480810" cy="15729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sz="4800" dirty="0"/>
              <a:t>Skriv inn mobil-nummeret ditt</a:t>
            </a:r>
            <a:endParaRPr lang="nb-NO" sz="4800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C7ECFED-483D-43E8-B19E-6144364E75BE}"/>
              </a:ext>
            </a:extLst>
          </p:cNvPr>
          <p:cNvSpPr txBox="1"/>
          <p:nvPr/>
        </p:nvSpPr>
        <p:spPr>
          <a:xfrm>
            <a:off x="911589" y="3183545"/>
            <a:ext cx="6183031" cy="4380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Skriv ditt mobilnummer</a:t>
            </a:r>
          </a:p>
          <a:p>
            <a:pPr marL="457200" indent="-457200">
              <a:buFont typeface="+mj-lt"/>
              <a:buAutoNum type="arabicPeriod"/>
            </a:pPr>
            <a:endParaRPr lang="nb-NO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Gjenta mobilnummeret</a:t>
            </a:r>
          </a:p>
          <a:p>
            <a:pPr marL="457200" indent="-457200">
              <a:buFont typeface="+mj-lt"/>
              <a:buAutoNum type="arabicPeriod"/>
            </a:pPr>
            <a:endParaRPr lang="nb-NO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Klikk på NESTE</a:t>
            </a:r>
          </a:p>
          <a:p>
            <a:pPr marL="457200" indent="-457200">
              <a:buFont typeface="+mj-lt"/>
              <a:buAutoNum type="arabicPeriod"/>
            </a:pPr>
            <a:endParaRPr lang="nb-NO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PS, dette blir mobilnummeret det offentlige kan kontakte deg på</a:t>
            </a:r>
          </a:p>
          <a:p>
            <a:pPr marL="457200" indent="-457200">
              <a:buFont typeface="+mj-lt"/>
              <a:buAutoNum type="arabicPeriod"/>
            </a:pPr>
            <a:endParaRPr lang="nb-NO" dirty="0"/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928B5693-4DE8-4B0D-95DD-176BFEB02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693" y="685257"/>
            <a:ext cx="4696480" cy="77734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AC18DD3F-75F5-4982-B401-26C1FC7B33BF}"/>
              </a:ext>
            </a:extLst>
          </p:cNvPr>
          <p:cNvSpPr/>
          <p:nvPr/>
        </p:nvSpPr>
        <p:spPr>
          <a:xfrm>
            <a:off x="9519693" y="5541819"/>
            <a:ext cx="1896452" cy="8035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188655C-BB28-4585-B76C-A21A896B20CF}"/>
              </a:ext>
            </a:extLst>
          </p:cNvPr>
          <p:cNvSpPr/>
          <p:nvPr/>
        </p:nvSpPr>
        <p:spPr>
          <a:xfrm>
            <a:off x="11812514" y="7563847"/>
            <a:ext cx="2078600" cy="87931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519C8E8-5F44-4A7B-8AA4-1512184EA0FA}"/>
              </a:ext>
            </a:extLst>
          </p:cNvPr>
          <p:cNvSpPr/>
          <p:nvPr/>
        </p:nvSpPr>
        <p:spPr>
          <a:xfrm>
            <a:off x="9519693" y="6400802"/>
            <a:ext cx="1896452" cy="8035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106961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589" y="1027112"/>
            <a:ext cx="6480810" cy="14586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4800" dirty="0"/>
              <a:t>Kontroller kontakt-informasjonen din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BEF2ACB-F9FC-44D3-BEB0-9314F726445C}"/>
              </a:ext>
            </a:extLst>
          </p:cNvPr>
          <p:cNvSpPr txBox="1"/>
          <p:nvPr/>
        </p:nvSpPr>
        <p:spPr>
          <a:xfrm>
            <a:off x="911589" y="3610035"/>
            <a:ext cx="55306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sz="3200" dirty="0">
                <a:latin typeface="+mj-lt"/>
              </a:rPr>
              <a:t>Kontroller e-postadressen </a:t>
            </a:r>
          </a:p>
          <a:p>
            <a:pPr marL="457200" indent="-457200">
              <a:buFont typeface="+mj-lt"/>
              <a:buAutoNum type="arabicPeriod"/>
            </a:pPr>
            <a:endParaRPr lang="nb-NO" sz="32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3200" dirty="0">
                <a:latin typeface="+mj-lt"/>
              </a:rPr>
              <a:t>Kontroller mobilnummeret</a:t>
            </a:r>
          </a:p>
          <a:p>
            <a:pPr marL="457200" indent="-457200">
              <a:buFont typeface="+mj-lt"/>
              <a:buAutoNum type="arabicPeriod"/>
            </a:pPr>
            <a:endParaRPr lang="nb-NO" sz="32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3200" dirty="0">
                <a:latin typeface="+mj-lt"/>
              </a:rPr>
              <a:t>Endre ved å klikke på blyant</a:t>
            </a:r>
          </a:p>
          <a:p>
            <a:pPr marL="457200" indent="-457200">
              <a:buFont typeface="+mj-lt"/>
              <a:buAutoNum type="arabicPeriod"/>
            </a:pPr>
            <a:endParaRPr lang="nb-NO" sz="32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3200" dirty="0">
                <a:latin typeface="+mj-lt"/>
              </a:rPr>
              <a:t>Klikk på AVSLUTT OG LOGG UT</a:t>
            </a:r>
          </a:p>
          <a:p>
            <a:pPr marL="457200" indent="-457200">
              <a:buFont typeface="+mj-lt"/>
              <a:buAutoNum type="arabicPeriod"/>
            </a:pPr>
            <a:endParaRPr lang="nb-NO" sz="3200" dirty="0">
              <a:latin typeface="+mj-lt"/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2B10061-72C3-44B3-B592-4CEDB29D57A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675806" y="1018381"/>
            <a:ext cx="5318396" cy="71072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0F0E7D0E-DC17-43F3-A43B-DFE3EF1A0DFC}"/>
              </a:ext>
            </a:extLst>
          </p:cNvPr>
          <p:cNvSpPr/>
          <p:nvPr/>
        </p:nvSpPr>
        <p:spPr>
          <a:xfrm>
            <a:off x="9746609" y="2966541"/>
            <a:ext cx="1793046" cy="886981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D096EF7-BBF8-48BD-B3AE-8D38FD86B159}"/>
              </a:ext>
            </a:extLst>
          </p:cNvPr>
          <p:cNvSpPr/>
          <p:nvPr/>
        </p:nvSpPr>
        <p:spPr>
          <a:xfrm>
            <a:off x="9746609" y="3949501"/>
            <a:ext cx="1793046" cy="886981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A843353-6426-491C-9ED9-54131FCA43C5}"/>
              </a:ext>
            </a:extLst>
          </p:cNvPr>
          <p:cNvSpPr/>
          <p:nvPr/>
        </p:nvSpPr>
        <p:spPr>
          <a:xfrm>
            <a:off x="14088744" y="4329639"/>
            <a:ext cx="632239" cy="570822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08A7677-5DCC-48ED-A502-5605F7F6BF83}"/>
              </a:ext>
            </a:extLst>
          </p:cNvPr>
          <p:cNvSpPr/>
          <p:nvPr/>
        </p:nvSpPr>
        <p:spPr>
          <a:xfrm>
            <a:off x="14064297" y="3378679"/>
            <a:ext cx="632239" cy="570822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8803A6D-19A0-4C0B-9575-E81D6FBC6956}"/>
              </a:ext>
            </a:extLst>
          </p:cNvPr>
          <p:cNvSpPr/>
          <p:nvPr/>
        </p:nvSpPr>
        <p:spPr>
          <a:xfrm>
            <a:off x="12194778" y="7162181"/>
            <a:ext cx="2799424" cy="963438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22272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</p:spPr>
        <p:txBody>
          <a:bodyPr anchor="b">
            <a:normAutofit/>
          </a:bodyPr>
          <a:lstStyle/>
          <a:p>
            <a:r>
              <a:rPr lang="nb-NO" dirty="0"/>
              <a:t>Du kan nå logge inn til offentlige tjenester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E746CA9-7AAF-4DDC-99DB-75A843219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169" y="2474198"/>
            <a:ext cx="10375725" cy="654560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C0FAFD9C-7A19-40FF-A3B3-E96C54B0F20D}"/>
              </a:ext>
            </a:extLst>
          </p:cNvPr>
          <p:cNvSpPr/>
          <p:nvPr/>
        </p:nvSpPr>
        <p:spPr>
          <a:xfrm>
            <a:off x="5155660" y="4825098"/>
            <a:ext cx="1614157" cy="758579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9" name="Bildeforklaring formet som en ellipse 12">
            <a:extLst>
              <a:ext uri="{FF2B5EF4-FFF2-40B4-BE49-F238E27FC236}">
                <a16:creationId xmlns:a16="http://schemas.microsoft.com/office/drawing/2014/main" id="{C56587C7-232D-4DB3-870A-5373DF3E4E83}"/>
              </a:ext>
            </a:extLst>
          </p:cNvPr>
          <p:cNvSpPr/>
          <p:nvPr/>
        </p:nvSpPr>
        <p:spPr>
          <a:xfrm>
            <a:off x="11674929" y="4093203"/>
            <a:ext cx="3289428" cy="2156289"/>
          </a:xfrm>
          <a:prstGeom prst="wedgeEllipseCallout">
            <a:avLst>
              <a:gd name="adj1" fmla="val -49228"/>
              <a:gd name="adj2" fmla="val 3638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Nettsiden til </a:t>
            </a:r>
            <a:r>
              <a:rPr lang="nb-NO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Altinn</a:t>
            </a:r>
            <a:endParaRPr lang="nb-N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93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err="1">
                <a:solidFill>
                  <a:schemeClr val="tx1"/>
                </a:solidFill>
              </a:rPr>
              <a:t>Hva</a:t>
            </a:r>
            <a:r>
              <a:rPr lang="nn-NO" dirty="0">
                <a:solidFill>
                  <a:schemeClr val="tx1"/>
                </a:solidFill>
              </a:rPr>
              <a:t> er </a:t>
            </a:r>
            <a:r>
              <a:rPr lang="nn-NO" dirty="0" err="1">
                <a:solidFill>
                  <a:schemeClr val="tx1"/>
                </a:solidFill>
              </a:rPr>
              <a:t>MinID</a:t>
            </a:r>
            <a:r>
              <a:rPr lang="nn-NO" dirty="0">
                <a:solidFill>
                  <a:schemeClr val="tx1"/>
                </a:solidFill>
              </a:rPr>
              <a:t>?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1F1DFB9-26CD-41D0-AF47-8E4B796A0E91}"/>
              </a:ext>
            </a:extLst>
          </p:cNvPr>
          <p:cNvSpPr txBox="1"/>
          <p:nvPr/>
        </p:nvSpPr>
        <p:spPr>
          <a:xfrm>
            <a:off x="2364232" y="3611072"/>
            <a:ext cx="548341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nn-NO" sz="3500" dirty="0" err="1">
                <a:latin typeface="Arial" charset="0"/>
                <a:cs typeface="Arial" charset="0"/>
              </a:rPr>
              <a:t>MinID</a:t>
            </a:r>
            <a:r>
              <a:rPr lang="nn-NO" sz="3500" dirty="0">
                <a:latin typeface="Arial" charset="0"/>
                <a:cs typeface="Arial" charset="0"/>
              </a:rPr>
              <a:t> er en </a:t>
            </a:r>
            <a:r>
              <a:rPr lang="nn-NO" sz="3500" dirty="0" err="1">
                <a:latin typeface="Arial" charset="0"/>
                <a:cs typeface="Arial" charset="0"/>
              </a:rPr>
              <a:t>personlig</a:t>
            </a:r>
            <a:r>
              <a:rPr lang="nn-NO" sz="3500" dirty="0">
                <a:latin typeface="Arial" charset="0"/>
                <a:cs typeface="Arial" charset="0"/>
              </a:rPr>
              <a:t> </a:t>
            </a:r>
            <a:r>
              <a:rPr lang="nn-NO" sz="3500" b="1" dirty="0">
                <a:latin typeface="Arial" charset="0"/>
                <a:cs typeface="Arial" charset="0"/>
              </a:rPr>
              <a:t>elektronisk legitimasjon.</a:t>
            </a:r>
          </a:p>
          <a:p>
            <a:pPr marL="0" lvl="1" indent="0">
              <a:buNone/>
            </a:pPr>
            <a:endParaRPr lang="nn-NO" sz="3500" b="1" dirty="0">
              <a:latin typeface="Arial" charset="0"/>
              <a:cs typeface="Arial" charset="0"/>
            </a:endParaRPr>
          </a:p>
          <a:p>
            <a:pPr marL="0" lvl="1" indent="0">
              <a:buNone/>
            </a:pPr>
            <a:r>
              <a:rPr lang="nn-NO" sz="3500" dirty="0">
                <a:latin typeface="Arial" charset="0"/>
                <a:cs typeface="Arial" charset="0"/>
              </a:rPr>
              <a:t>Elektronisk ID = e-ID</a:t>
            </a:r>
          </a:p>
        </p:txBody>
      </p:sp>
      <p:pic>
        <p:nvPicPr>
          <p:cNvPr id="12" name="Plassholder for innhold 5">
            <a:extLst>
              <a:ext uri="{FF2B5EF4-FFF2-40B4-BE49-F238E27FC236}">
                <a16:creationId xmlns:a16="http://schemas.microsoft.com/office/drawing/2014/main" id="{0123DE14-D6F3-4039-AFD1-60B65B4A7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349" y="2493613"/>
            <a:ext cx="6209113" cy="5169431"/>
          </a:xfrm>
          <a:prstGeom prst="wedgeEllipseCallout">
            <a:avLst>
              <a:gd name="adj1" fmla="val -59973"/>
              <a:gd name="adj2" fmla="val -3592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7904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</p:spPr>
        <p:txBody>
          <a:bodyPr anchor="b">
            <a:normAutofit/>
          </a:bodyPr>
          <a:lstStyle/>
          <a:p>
            <a:r>
              <a:rPr lang="nb-NO" dirty="0"/>
              <a:t>Du kan nå logge inn til offentlige tjenester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0143C81-010C-4230-A518-257944C20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43" b="9207"/>
          <a:stretch/>
        </p:blipFill>
        <p:spPr>
          <a:xfrm>
            <a:off x="2364232" y="3029753"/>
            <a:ext cx="11066665" cy="51888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767273DB-BE1F-49B4-91DB-E82980DC976A}"/>
              </a:ext>
            </a:extLst>
          </p:cNvPr>
          <p:cNvSpPr/>
          <p:nvPr/>
        </p:nvSpPr>
        <p:spPr>
          <a:xfrm>
            <a:off x="8521430" y="3029754"/>
            <a:ext cx="1329344" cy="530570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1" name="Bildeforklaring formet som en ellipse 12">
            <a:extLst>
              <a:ext uri="{FF2B5EF4-FFF2-40B4-BE49-F238E27FC236}">
                <a16:creationId xmlns:a16="http://schemas.microsoft.com/office/drawing/2014/main" id="{846D26E5-DF7B-4B82-8004-A0FFE544EC7C}"/>
              </a:ext>
            </a:extLst>
          </p:cNvPr>
          <p:cNvSpPr/>
          <p:nvPr/>
        </p:nvSpPr>
        <p:spPr>
          <a:xfrm>
            <a:off x="11798788" y="3970473"/>
            <a:ext cx="3395816" cy="2156289"/>
          </a:xfrm>
          <a:prstGeom prst="wedgeEllipseCallout">
            <a:avLst>
              <a:gd name="adj1" fmla="val -49228"/>
              <a:gd name="adj2" fmla="val 3638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Nettsiden til Lånekassen</a:t>
            </a:r>
          </a:p>
        </p:txBody>
      </p:sp>
    </p:spTree>
    <p:extLst>
      <p:ext uri="{BB962C8B-B14F-4D97-AF65-F5344CB8AC3E}">
        <p14:creationId xmlns:p14="http://schemas.microsoft.com/office/powerpoint/2010/main" val="43969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A40CE5-8168-4A7D-89A0-0685A78E5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Finn </a:t>
            </a:r>
            <a:r>
              <a:rPr lang="nn-NO" dirty="0" err="1">
                <a:solidFill>
                  <a:schemeClr val="accent1"/>
                </a:solidFill>
              </a:rPr>
              <a:t>offentlige</a:t>
            </a:r>
            <a:r>
              <a:rPr lang="nn-NO" dirty="0">
                <a:solidFill>
                  <a:schemeClr val="accent1"/>
                </a:solidFill>
              </a:rPr>
              <a:t> </a:t>
            </a:r>
            <a:r>
              <a:rPr lang="nn-NO" dirty="0" err="1">
                <a:solidFill>
                  <a:schemeClr val="accent1"/>
                </a:solidFill>
              </a:rPr>
              <a:t>tjenester</a:t>
            </a:r>
            <a:r>
              <a:rPr lang="nn-NO" dirty="0">
                <a:solidFill>
                  <a:schemeClr val="accent1"/>
                </a:solidFill>
              </a:rPr>
              <a:t> på www.norge.no</a:t>
            </a:r>
            <a:endParaRPr lang="nn-NO" dirty="0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A45C41F7-BF6C-4997-B6CD-AD4176107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541" y="2700992"/>
            <a:ext cx="8983329" cy="62302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Bildeforklaring formet som en ellipse 6">
            <a:extLst>
              <a:ext uri="{FF2B5EF4-FFF2-40B4-BE49-F238E27FC236}">
                <a16:creationId xmlns:a16="http://schemas.microsoft.com/office/drawing/2014/main" id="{980BE87D-CF0F-4C09-AE3E-56AF5F9BDC17}"/>
              </a:ext>
            </a:extLst>
          </p:cNvPr>
          <p:cNvSpPr/>
          <p:nvPr/>
        </p:nvSpPr>
        <p:spPr>
          <a:xfrm rot="10800000" flipH="1" flipV="1">
            <a:off x="141175" y="2968722"/>
            <a:ext cx="3494366" cy="3206555"/>
          </a:xfrm>
          <a:prstGeom prst="wedgeEllipseCallout">
            <a:avLst>
              <a:gd name="adj1" fmla="val 52194"/>
              <a:gd name="adj2" fmla="val -48698"/>
            </a:avLst>
          </a:prstGeom>
          <a:solidFill>
            <a:schemeClr val="bg2">
              <a:lumMod val="90000"/>
            </a:schemeClr>
          </a:solidFill>
          <a:ln>
            <a:solidFill>
              <a:srgbClr val="1E2B3C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800" dirty="0">
                <a:solidFill>
                  <a:schemeClr val="tx1"/>
                </a:solidFill>
              </a:rPr>
              <a:t>Skriv inn www.norge.no </a:t>
            </a:r>
            <a:br>
              <a:rPr lang="nn-NO" sz="2800" dirty="0">
                <a:solidFill>
                  <a:schemeClr val="tx1"/>
                </a:solidFill>
              </a:rPr>
            </a:br>
            <a:r>
              <a:rPr lang="nn-NO" sz="2800" dirty="0">
                <a:solidFill>
                  <a:schemeClr val="tx1"/>
                </a:solidFill>
              </a:rPr>
              <a:t>i </a:t>
            </a:r>
            <a:r>
              <a:rPr lang="nn-NO" sz="2800" dirty="0" err="1">
                <a:solidFill>
                  <a:schemeClr val="tx1"/>
                </a:solidFill>
              </a:rPr>
              <a:t>adresselinjen</a:t>
            </a:r>
            <a:r>
              <a:rPr lang="nn-NO" sz="2800" dirty="0">
                <a:solidFill>
                  <a:schemeClr val="tx1"/>
                </a:solidFill>
              </a:rPr>
              <a:t> i </a:t>
            </a:r>
            <a:r>
              <a:rPr lang="nn-NO" sz="2800" dirty="0" err="1">
                <a:solidFill>
                  <a:schemeClr val="tx1"/>
                </a:solidFill>
              </a:rPr>
              <a:t>nettleseren</a:t>
            </a:r>
            <a:endParaRPr lang="nn-NO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Du finner hjelp til </a:t>
            </a:r>
            <a:r>
              <a:rPr lang="nn-NO" dirty="0" err="1">
                <a:solidFill>
                  <a:schemeClr val="accent1"/>
                </a:solidFill>
              </a:rPr>
              <a:t>innlogging</a:t>
            </a:r>
            <a:r>
              <a:rPr lang="nn-NO" dirty="0">
                <a:solidFill>
                  <a:schemeClr val="accent1"/>
                </a:solidFill>
              </a:rPr>
              <a:t> på Norge.no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D23A17E-A6E6-4F7D-9131-268D830E6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724" y="2316269"/>
            <a:ext cx="8175662" cy="67034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Bildeforklaring formet som en ellipse 5">
            <a:extLst>
              <a:ext uri="{FF2B5EF4-FFF2-40B4-BE49-F238E27FC236}">
                <a16:creationId xmlns:a16="http://schemas.microsoft.com/office/drawing/2014/main" id="{62043E41-30AA-4559-8FF1-82B2EB02389B}"/>
              </a:ext>
            </a:extLst>
          </p:cNvPr>
          <p:cNvSpPr/>
          <p:nvPr/>
        </p:nvSpPr>
        <p:spPr>
          <a:xfrm>
            <a:off x="1078340" y="6199952"/>
            <a:ext cx="3877055" cy="2301109"/>
          </a:xfrm>
          <a:prstGeom prst="wedgeEllipseCallout">
            <a:avLst>
              <a:gd name="adj1" fmla="val 98891"/>
              <a:gd name="adj2" fmla="val 45143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Hjelpesider og opplærings-program</a:t>
            </a:r>
          </a:p>
        </p:txBody>
      </p:sp>
    </p:spTree>
    <p:extLst>
      <p:ext uri="{BB962C8B-B14F-4D97-AF65-F5344CB8AC3E}">
        <p14:creationId xmlns:p14="http://schemas.microsoft.com/office/powerpoint/2010/main" val="33985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42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err="1">
                <a:solidFill>
                  <a:schemeClr val="accent1"/>
                </a:solidFill>
              </a:rPr>
              <a:t>Hvordan</a:t>
            </a:r>
            <a:r>
              <a:rPr lang="nn-NO" dirty="0">
                <a:solidFill>
                  <a:schemeClr val="accent1"/>
                </a:solidFill>
              </a:rPr>
              <a:t> legitimere seg på nett?</a:t>
            </a:r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4A9F150-1D6F-444B-B01A-E80C22AEB768}"/>
              </a:ext>
            </a:extLst>
          </p:cNvPr>
          <p:cNvSpPr txBox="1"/>
          <p:nvPr/>
        </p:nvSpPr>
        <p:spPr>
          <a:xfrm>
            <a:off x="2364232" y="3384950"/>
            <a:ext cx="7389368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n-NO" sz="3400" dirty="0"/>
              <a:t>Ved </a:t>
            </a:r>
            <a:r>
              <a:rPr lang="nn-NO" sz="3400" b="1" dirty="0" err="1"/>
              <a:t>personlig</a:t>
            </a:r>
            <a:r>
              <a:rPr lang="nn-NO" sz="3400" b="1" dirty="0"/>
              <a:t> </a:t>
            </a:r>
            <a:r>
              <a:rPr lang="nn-NO" sz="3400" b="1" dirty="0" err="1"/>
              <a:t>fremmøte</a:t>
            </a:r>
            <a:r>
              <a:rPr lang="nn-NO" sz="3400" b="1" dirty="0"/>
              <a:t> </a:t>
            </a:r>
            <a:r>
              <a:rPr lang="nn-NO" sz="3400" dirty="0"/>
              <a:t>legitimerer du deg med pass, </a:t>
            </a:r>
            <a:r>
              <a:rPr lang="nn-NO" sz="3400" dirty="0" err="1"/>
              <a:t>førerkort</a:t>
            </a:r>
            <a:r>
              <a:rPr lang="nn-NO" sz="3400" dirty="0"/>
              <a:t> eller </a:t>
            </a:r>
            <a:br>
              <a:rPr lang="nn-NO" sz="3400" dirty="0"/>
            </a:br>
            <a:r>
              <a:rPr lang="nn-NO" sz="3400" dirty="0" err="1"/>
              <a:t>najonalt</a:t>
            </a:r>
            <a:r>
              <a:rPr lang="nn-NO" sz="3400" dirty="0"/>
              <a:t> ID-kort.</a:t>
            </a:r>
          </a:p>
          <a:p>
            <a:pPr marL="0" indent="0">
              <a:buNone/>
            </a:pPr>
            <a:endParaRPr lang="nn-NO" sz="3400" dirty="0"/>
          </a:p>
          <a:p>
            <a:pPr marL="0" indent="0">
              <a:buNone/>
            </a:pPr>
            <a:r>
              <a:rPr lang="nn-NO" sz="3400" b="1" dirty="0"/>
              <a:t>På nettet </a:t>
            </a:r>
            <a:r>
              <a:rPr lang="nn-NO" sz="3400" dirty="0"/>
              <a:t>må du legitimere deg </a:t>
            </a:r>
          </a:p>
          <a:p>
            <a:pPr marL="0" indent="0">
              <a:buNone/>
            </a:pPr>
            <a:r>
              <a:rPr lang="nn-NO" sz="3400" dirty="0"/>
              <a:t>med en </a:t>
            </a:r>
            <a:r>
              <a:rPr lang="nn-NO" sz="3400" dirty="0" err="1"/>
              <a:t>personlig</a:t>
            </a:r>
            <a:r>
              <a:rPr lang="nn-NO" sz="3400" dirty="0"/>
              <a:t> elektronisk legitimasjon, </a:t>
            </a:r>
            <a:br>
              <a:rPr lang="nn-NO" sz="3400" dirty="0"/>
            </a:br>
            <a:r>
              <a:rPr lang="nn-NO" sz="3400" dirty="0"/>
              <a:t>som for eksempel </a:t>
            </a:r>
            <a:r>
              <a:rPr lang="nn-NO" sz="3400" dirty="0" err="1"/>
              <a:t>MinID</a:t>
            </a:r>
            <a:r>
              <a:rPr lang="nn-NO" sz="3400" dirty="0"/>
              <a:t>.</a:t>
            </a:r>
          </a:p>
        </p:txBody>
      </p:sp>
      <p:pic>
        <p:nvPicPr>
          <p:cNvPr id="6" name="Plassholder for innhold 6" descr="Et bilde som inneholder tekst, bærbar PC, innendørs, datamaskin&#10;&#10;Automatisk generert beskrivelse">
            <a:extLst>
              <a:ext uri="{FF2B5EF4-FFF2-40B4-BE49-F238E27FC236}">
                <a16:creationId xmlns:a16="http://schemas.microsoft.com/office/drawing/2014/main" id="{54AF6AAC-8FF2-4A4A-8973-A2DB16238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47" y="2829506"/>
            <a:ext cx="6524610" cy="4833538"/>
          </a:xfrm>
          <a:prstGeom prst="wedgeEllipseCallout">
            <a:avLst>
              <a:gd name="adj1" fmla="val -63208"/>
              <a:gd name="adj2" fmla="val 36413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10227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721" y="1501276"/>
            <a:ext cx="9528678" cy="692497"/>
          </a:xfrm>
        </p:spPr>
        <p:txBody>
          <a:bodyPr anchor="b">
            <a:normAutofit/>
          </a:bodyPr>
          <a:lstStyle/>
          <a:p>
            <a:r>
              <a:rPr lang="nn-NO" dirty="0" err="1"/>
              <a:t>Hvordan</a:t>
            </a:r>
            <a:r>
              <a:rPr lang="nn-NO" dirty="0"/>
              <a:t> skaffe seg </a:t>
            </a:r>
            <a:r>
              <a:rPr lang="nn-NO" dirty="0" err="1"/>
              <a:t>MinID</a:t>
            </a:r>
            <a:r>
              <a:rPr lang="nn-NO" dirty="0"/>
              <a:t>?</a:t>
            </a:r>
            <a:endParaRPr lang="nb-NO" dirty="0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7E443330-43B8-4434-8D0A-B2D0CE24F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586" y="4884036"/>
            <a:ext cx="13949173" cy="238057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8" name="Bildeforklaring formet som en ellipse 6">
            <a:extLst>
              <a:ext uri="{FF2B5EF4-FFF2-40B4-BE49-F238E27FC236}">
                <a16:creationId xmlns:a16="http://schemas.microsoft.com/office/drawing/2014/main" id="{2A62DFC7-1DDE-47D7-8B40-5A5B391345B8}"/>
              </a:ext>
            </a:extLst>
          </p:cNvPr>
          <p:cNvSpPr/>
          <p:nvPr/>
        </p:nvSpPr>
        <p:spPr>
          <a:xfrm flipH="1" flipV="1">
            <a:off x="95747" y="2229964"/>
            <a:ext cx="3387815" cy="2414444"/>
          </a:xfrm>
          <a:prstGeom prst="wedgeEllipseCallout">
            <a:avLst>
              <a:gd name="adj1" fmla="val -51257"/>
              <a:gd name="adj2" fmla="val -51117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accent3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3018" dirty="0"/>
          </a:p>
          <a:p>
            <a:endParaRPr lang="nn-NO" sz="3018" dirty="0">
              <a:solidFill>
                <a:schemeClr val="tx1"/>
              </a:solidFill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840AA819-D726-479A-AEF1-7A94693BEA0F}"/>
              </a:ext>
            </a:extLst>
          </p:cNvPr>
          <p:cNvSpPr txBox="1"/>
          <p:nvPr/>
        </p:nvSpPr>
        <p:spPr>
          <a:xfrm>
            <a:off x="163600" y="2603732"/>
            <a:ext cx="3387813" cy="22803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n-NO" sz="2800" dirty="0"/>
              <a:t>Skriv inn </a:t>
            </a:r>
          </a:p>
          <a:p>
            <a:pPr algn="ctr"/>
            <a:r>
              <a:rPr lang="nn-NO" sz="2800" dirty="0"/>
              <a:t>www.nav.no </a:t>
            </a:r>
            <a:br>
              <a:rPr lang="nn-NO" sz="2800" dirty="0"/>
            </a:br>
            <a:r>
              <a:rPr lang="nn-NO" sz="2800" dirty="0"/>
              <a:t>i </a:t>
            </a:r>
            <a:r>
              <a:rPr lang="nn-NO" sz="2800" dirty="0" err="1"/>
              <a:t>adesselinjen</a:t>
            </a:r>
            <a:r>
              <a:rPr lang="nn-NO" sz="2800" dirty="0"/>
              <a:t> i </a:t>
            </a:r>
            <a:r>
              <a:rPr lang="nn-NO" sz="2800" dirty="0" err="1"/>
              <a:t>nettleseren</a:t>
            </a:r>
            <a:endParaRPr lang="nn-NO" sz="2800" dirty="0"/>
          </a:p>
          <a:p>
            <a:endParaRPr lang="nn-NO" sz="3018" dirty="0"/>
          </a:p>
        </p:txBody>
      </p:sp>
      <p:sp>
        <p:nvSpPr>
          <p:cNvPr id="20" name="Bildeforklaring formet som en ellipse 12">
            <a:extLst>
              <a:ext uri="{FF2B5EF4-FFF2-40B4-BE49-F238E27FC236}">
                <a16:creationId xmlns:a16="http://schemas.microsoft.com/office/drawing/2014/main" id="{639723D2-21EE-49AC-93E2-CF01925444FA}"/>
              </a:ext>
            </a:extLst>
          </p:cNvPr>
          <p:cNvSpPr/>
          <p:nvPr/>
        </p:nvSpPr>
        <p:spPr>
          <a:xfrm rot="16200000" flipH="1" flipV="1">
            <a:off x="10534451" y="6232883"/>
            <a:ext cx="2380573" cy="3413958"/>
          </a:xfrm>
          <a:prstGeom prst="wedgeEllipseCallout">
            <a:avLst>
              <a:gd name="adj1" fmla="val -40005"/>
              <a:gd name="adj2" fmla="val -52164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accent3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3018" dirty="0"/>
          </a:p>
          <a:p>
            <a:endParaRPr lang="nn-NO" sz="3018" dirty="0">
              <a:solidFill>
                <a:schemeClr val="tx1"/>
              </a:solidFill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5FDC485-62F7-4CDD-A08B-10F83D218554}"/>
              </a:ext>
            </a:extLst>
          </p:cNvPr>
          <p:cNvSpPr txBox="1"/>
          <p:nvPr/>
        </p:nvSpPr>
        <p:spPr>
          <a:xfrm>
            <a:off x="10215744" y="7310252"/>
            <a:ext cx="3017985" cy="1021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018" dirty="0"/>
              <a:t>Klikk </a:t>
            </a:r>
          </a:p>
          <a:p>
            <a:pPr algn="ctr"/>
            <a:r>
              <a:rPr lang="nn-NO" sz="3018" dirty="0"/>
              <a:t>på «LOGG INN»</a:t>
            </a:r>
          </a:p>
        </p:txBody>
      </p:sp>
    </p:spTree>
    <p:extLst>
      <p:ext uri="{BB962C8B-B14F-4D97-AF65-F5344CB8AC3E}">
        <p14:creationId xmlns:p14="http://schemas.microsoft.com/office/powerpoint/2010/main" val="15977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 descr="Et bilde som inneholder tekst&#10;&#10;Automatisk generert beskrivelse">
            <a:extLst>
              <a:ext uri="{FF2B5EF4-FFF2-40B4-BE49-F238E27FC236}">
                <a16:creationId xmlns:a16="http://schemas.microsoft.com/office/drawing/2014/main" id="{A4D90266-BAE5-462A-A1EB-7BD546B861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443518" y="2472358"/>
            <a:ext cx="4492172" cy="639455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7" name="Tittel 2">
            <a:extLst>
              <a:ext uri="{FF2B5EF4-FFF2-40B4-BE49-F238E27FC236}">
                <a16:creationId xmlns:a16="http://schemas.microsoft.com/office/drawing/2014/main" id="{D9F9E43C-1642-4CEA-BEEE-D991B756E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067" y="1532934"/>
            <a:ext cx="11073048" cy="692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sz="4800" dirty="0" err="1"/>
              <a:t>Fra</a:t>
            </a:r>
            <a:r>
              <a:rPr lang="nn-NO" sz="4800" dirty="0"/>
              <a:t> ID-porten kan du bestille PIN-koder</a:t>
            </a:r>
            <a:endParaRPr lang="nb-NO" sz="4800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4DC3D06F-6FFD-4FDA-BF7E-F7096684610A}"/>
              </a:ext>
            </a:extLst>
          </p:cNvPr>
          <p:cNvSpPr txBox="1">
            <a:spLocks/>
          </p:cNvSpPr>
          <p:nvPr/>
        </p:nvSpPr>
        <p:spPr>
          <a:xfrm>
            <a:off x="1489067" y="3925810"/>
            <a:ext cx="3443288" cy="2509598"/>
          </a:xfrm>
          <a:prstGeom prst="rect">
            <a:avLst/>
          </a:prstGeom>
        </p:spPr>
        <p:txBody>
          <a:bodyPr/>
          <a:lstStyle>
            <a:lvl1pPr marL="540000" indent="-540000" algn="l" defTabSz="1219085" rtl="0" eaLnBrk="1" latinLnBrk="0" hangingPunct="1">
              <a:lnSpc>
                <a:spcPct val="100000"/>
              </a:lnSpc>
              <a:spcBef>
                <a:spcPts val="2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111500" indent="-5715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471500" indent="-5715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17200" indent="-4572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77200" indent="-4572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484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7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69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2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nn-NO" sz="3733" dirty="0">
                <a:latin typeface="Arial" charset="0"/>
                <a:cs typeface="Arial" charset="0"/>
              </a:rPr>
              <a:t>ID-porten er inngangen til </a:t>
            </a:r>
            <a:r>
              <a:rPr lang="nn-NO" sz="3733" dirty="0" err="1">
                <a:latin typeface="Arial" charset="0"/>
                <a:cs typeface="Arial" charset="0"/>
              </a:rPr>
              <a:t>tjenester</a:t>
            </a:r>
            <a:r>
              <a:rPr lang="nn-NO" sz="3733" dirty="0">
                <a:latin typeface="Arial" charset="0"/>
                <a:cs typeface="Arial" charset="0"/>
              </a:rPr>
              <a:t> </a:t>
            </a:r>
            <a:r>
              <a:rPr lang="nn-NO" sz="3733" dirty="0" err="1">
                <a:latin typeface="Arial" charset="0"/>
                <a:cs typeface="Arial" charset="0"/>
              </a:rPr>
              <a:t>fra</a:t>
            </a:r>
            <a:r>
              <a:rPr lang="nn-NO" sz="3733" dirty="0">
                <a:latin typeface="Arial" charset="0"/>
                <a:cs typeface="Arial" charset="0"/>
              </a:rPr>
              <a:t> det </a:t>
            </a:r>
            <a:r>
              <a:rPr lang="nn-NO" sz="3733" dirty="0" err="1">
                <a:latin typeface="Arial" charset="0"/>
                <a:cs typeface="Arial" charset="0"/>
              </a:rPr>
              <a:t>offentlige</a:t>
            </a:r>
            <a:r>
              <a:rPr lang="nn-NO" sz="3733" dirty="0">
                <a:latin typeface="Arial" charset="0"/>
                <a:cs typeface="Arial" charset="0"/>
              </a:rPr>
              <a:t>.</a:t>
            </a:r>
          </a:p>
          <a:p>
            <a:pPr marL="0" lvl="1" indent="0">
              <a:buFont typeface="Arial" panose="020B0604020202020204" pitchFamily="34" charset="0"/>
              <a:buNone/>
            </a:pPr>
            <a:endParaRPr lang="nn-NO" sz="3733" dirty="0">
              <a:latin typeface="Arial" charset="0"/>
              <a:cs typeface="Arial" charset="0"/>
            </a:endParaRPr>
          </a:p>
          <a:p>
            <a:pPr marL="0" lvl="1" indent="0">
              <a:buFont typeface="Arial" panose="020B0604020202020204" pitchFamily="34" charset="0"/>
              <a:buNone/>
            </a:pPr>
            <a:endParaRPr lang="nn-NO" sz="3733" dirty="0">
              <a:latin typeface="Arial" charset="0"/>
              <a:cs typeface="Arial" charset="0"/>
            </a:endParaRPr>
          </a:p>
          <a:p>
            <a:pPr marL="685731" lvl="1" indent="-685731">
              <a:buFont typeface="+mj-lt"/>
              <a:buAutoNum type="arabicPeriod"/>
            </a:pPr>
            <a:endParaRPr lang="nn-NO" sz="3733" dirty="0">
              <a:latin typeface="Arial" charset="0"/>
              <a:cs typeface="Arial" charset="0"/>
            </a:endParaRPr>
          </a:p>
          <a:p>
            <a:pPr marL="0" lvl="1" indent="0">
              <a:buFont typeface="Arial" panose="020B0604020202020204" pitchFamily="34" charset="0"/>
              <a:buNone/>
            </a:pPr>
            <a:endParaRPr lang="nn-NO" sz="3733" dirty="0">
              <a:latin typeface="Arial" charset="0"/>
              <a:cs typeface="Arial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n-NO" dirty="0"/>
          </a:p>
        </p:txBody>
      </p:sp>
      <p:sp>
        <p:nvSpPr>
          <p:cNvPr id="10" name="Bildeforklaring formet som en ellipse 6">
            <a:extLst>
              <a:ext uri="{FF2B5EF4-FFF2-40B4-BE49-F238E27FC236}">
                <a16:creationId xmlns:a16="http://schemas.microsoft.com/office/drawing/2014/main" id="{7F89C7F3-DE2C-4C11-B7B7-343B522380AA}"/>
              </a:ext>
            </a:extLst>
          </p:cNvPr>
          <p:cNvSpPr/>
          <p:nvPr/>
        </p:nvSpPr>
        <p:spPr>
          <a:xfrm>
            <a:off x="11778344" y="3241040"/>
            <a:ext cx="3165294" cy="2661920"/>
          </a:xfrm>
          <a:prstGeom prst="wedgeEllipseCallout">
            <a:avLst>
              <a:gd name="adj1" fmla="val -70578"/>
              <a:gd name="adj2" fmla="val -11148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nn-NO" sz="3733" dirty="0">
                <a:solidFill>
                  <a:schemeClr val="tx1"/>
                </a:solidFill>
                <a:latin typeface="Arial" charset="0"/>
                <a:cs typeface="Arial" charset="0"/>
              </a:rPr>
              <a:t>Klikk på       </a:t>
            </a:r>
            <a:r>
              <a:rPr lang="nn-NO" sz="3733" dirty="0" err="1">
                <a:solidFill>
                  <a:schemeClr val="tx1"/>
                </a:solidFill>
                <a:latin typeface="Arial" charset="0"/>
                <a:cs typeface="Arial" charset="0"/>
              </a:rPr>
              <a:t>MinID</a:t>
            </a:r>
            <a:endParaRPr lang="nn-NO" sz="3733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ADB8B6E-D741-41E3-9A78-1801E95C0395}"/>
              </a:ext>
            </a:extLst>
          </p:cNvPr>
          <p:cNvSpPr/>
          <p:nvPr/>
        </p:nvSpPr>
        <p:spPr>
          <a:xfrm>
            <a:off x="5443518" y="3556729"/>
            <a:ext cx="2449901" cy="738161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39913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4A6059-7F4E-40CB-AFF4-DEF06E7D2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 </a:t>
            </a:r>
            <a:endParaRPr lang="nn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55E6EE3-5771-4E45-9678-F2F0EB8CB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029" y="2338603"/>
            <a:ext cx="5555567" cy="66532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ittel 2">
            <a:extLst>
              <a:ext uri="{FF2B5EF4-FFF2-40B4-BE49-F238E27FC236}">
                <a16:creationId xmlns:a16="http://schemas.microsoft.com/office/drawing/2014/main" id="{6A09F26D-88E7-4549-8AE0-EE0268B7E9F6}"/>
              </a:ext>
            </a:extLst>
          </p:cNvPr>
          <p:cNvSpPr txBox="1">
            <a:spLocks/>
          </p:cNvSpPr>
          <p:nvPr/>
        </p:nvSpPr>
        <p:spPr>
          <a:xfrm>
            <a:off x="2228044" y="1376154"/>
            <a:ext cx="9528929" cy="902100"/>
          </a:xfrm>
          <a:prstGeom prst="rect">
            <a:avLst/>
          </a:prstGeom>
        </p:spPr>
        <p:txBody>
          <a:bodyPr>
            <a:normAutofit/>
          </a:bodyPr>
          <a:lstStyle>
            <a:lvl1pPr marL="540000" indent="-540000" algn="l" defTabSz="1219085" rtl="0" eaLnBrk="1" latinLnBrk="0" hangingPunct="1">
              <a:lnSpc>
                <a:spcPct val="100000"/>
              </a:lnSpc>
              <a:spcBef>
                <a:spcPts val="2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111500" indent="-5715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471500" indent="-5715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17200" indent="-4572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77200" indent="-4572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484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7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69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2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n-NO" sz="4800" dirty="0"/>
              <a:t>Her </a:t>
            </a:r>
            <a:r>
              <a:rPr lang="nn-NO" sz="4800" dirty="0" err="1"/>
              <a:t>skaffer</a:t>
            </a:r>
            <a:r>
              <a:rPr lang="nn-NO" sz="4800" dirty="0"/>
              <a:t> du deg PIN-kodebrev</a:t>
            </a:r>
            <a:endParaRPr lang="nb-NO" sz="4800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47C20BAC-C851-4192-96C9-3931C6C325CF}"/>
              </a:ext>
            </a:extLst>
          </p:cNvPr>
          <p:cNvSpPr/>
          <p:nvPr/>
        </p:nvSpPr>
        <p:spPr>
          <a:xfrm>
            <a:off x="2228044" y="2982757"/>
            <a:ext cx="4327076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nn-NO" sz="3733" dirty="0"/>
              <a:t>Du skal </a:t>
            </a:r>
            <a:r>
              <a:rPr lang="nn-NO" sz="3733" dirty="0" err="1"/>
              <a:t>ikke</a:t>
            </a:r>
            <a:r>
              <a:rPr lang="nn-NO" sz="3733" dirty="0"/>
              <a:t> skrive </a:t>
            </a:r>
            <a:r>
              <a:rPr lang="nn-NO" sz="3733" dirty="0" err="1"/>
              <a:t>noe</a:t>
            </a:r>
            <a:r>
              <a:rPr lang="nn-NO" sz="3733" dirty="0"/>
              <a:t> her</a:t>
            </a:r>
          </a:p>
        </p:txBody>
      </p:sp>
      <p:sp>
        <p:nvSpPr>
          <p:cNvPr id="9" name="Bildeforklaring formet som en ellipse 5">
            <a:extLst>
              <a:ext uri="{FF2B5EF4-FFF2-40B4-BE49-F238E27FC236}">
                <a16:creationId xmlns:a16="http://schemas.microsoft.com/office/drawing/2014/main" id="{0485F9E4-7E18-4990-9E54-FEDEAC536C11}"/>
              </a:ext>
            </a:extLst>
          </p:cNvPr>
          <p:cNvSpPr/>
          <p:nvPr/>
        </p:nvSpPr>
        <p:spPr>
          <a:xfrm>
            <a:off x="2364232" y="5665223"/>
            <a:ext cx="3989958" cy="3040852"/>
          </a:xfrm>
          <a:prstGeom prst="wedgeEllipseCallout">
            <a:avLst>
              <a:gd name="adj1" fmla="val 66014"/>
              <a:gd name="adj2" fmla="val 42368"/>
            </a:avLst>
          </a:prstGeom>
          <a:solidFill>
            <a:schemeClr val="bg2">
              <a:lumMod val="90000"/>
            </a:schemeClr>
          </a:solidFill>
          <a:ln w="38100">
            <a:solidFill>
              <a:srgbClr val="1E2B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  <a:latin typeface="Arial" charset="0"/>
                <a:cs typeface="Arial" charset="0"/>
              </a:rPr>
              <a:t>Klikk på: Bestill </a:t>
            </a:r>
            <a:br>
              <a:rPr lang="nn-NO" sz="32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nn-NO" sz="3200" dirty="0">
                <a:solidFill>
                  <a:schemeClr val="tx1"/>
                </a:solidFill>
                <a:latin typeface="Arial" charset="0"/>
                <a:cs typeface="Arial" charset="0"/>
              </a:rPr>
              <a:t>PIN-koder</a:t>
            </a:r>
            <a:endParaRPr lang="nb-N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DD0A0EB-17C9-43CD-8B08-823C6CB96370}"/>
              </a:ext>
            </a:extLst>
          </p:cNvPr>
          <p:cNvSpPr/>
          <p:nvPr/>
        </p:nvSpPr>
        <p:spPr>
          <a:xfrm>
            <a:off x="9358009" y="8227617"/>
            <a:ext cx="1722866" cy="764226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>
              <a:ln w="28575">
                <a:solidFill>
                  <a:srgbClr val="C00000"/>
                </a:solidFill>
              </a:ln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93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589" y="566057"/>
            <a:ext cx="6480810" cy="13624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n-NO" sz="4800" dirty="0"/>
              <a:t>Bestill ditt </a:t>
            </a:r>
            <a:r>
              <a:rPr lang="nn-NO" sz="4800" dirty="0" err="1"/>
              <a:t>personlige</a:t>
            </a:r>
            <a:r>
              <a:rPr lang="nn-NO" sz="4800" dirty="0"/>
              <a:t> PIN-kodebrev</a:t>
            </a:r>
            <a:endParaRPr lang="nb-NO" sz="4800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D4B55445-1B0E-4BE1-8A85-EEB8012B1EDC}"/>
              </a:ext>
            </a:extLst>
          </p:cNvPr>
          <p:cNvSpPr/>
          <p:nvPr/>
        </p:nvSpPr>
        <p:spPr>
          <a:xfrm>
            <a:off x="276127" y="2515035"/>
            <a:ext cx="6986319" cy="7560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31" lvl="1" indent="-685731">
              <a:buFont typeface="+mj-lt"/>
              <a:buAutoNum type="arabicPeriod"/>
            </a:pPr>
            <a:r>
              <a:rPr lang="nn-NO" sz="3733" dirty="0"/>
              <a:t>Skriv inn </a:t>
            </a:r>
            <a:br>
              <a:rPr lang="nn-NO" sz="3733" dirty="0"/>
            </a:br>
            <a:r>
              <a:rPr lang="nn-NO" sz="3733" dirty="0"/>
              <a:t>fødselsnummeret</a:t>
            </a:r>
            <a:br>
              <a:rPr lang="nn-NO" sz="3733" dirty="0"/>
            </a:br>
            <a:endParaRPr lang="nn-NO" sz="3733" dirty="0"/>
          </a:p>
          <a:p>
            <a:pPr marL="685731" lvl="1" indent="-685731">
              <a:buFont typeface="+mj-lt"/>
              <a:buAutoNum type="arabicPeriod"/>
            </a:pPr>
            <a:r>
              <a:rPr lang="nn-NO" sz="3733" dirty="0"/>
              <a:t>Klikk på </a:t>
            </a:r>
            <a:br>
              <a:rPr lang="nn-NO" sz="3733" dirty="0"/>
            </a:br>
            <a:r>
              <a:rPr lang="nn-NO" sz="3733" dirty="0"/>
              <a:t>Bestill PIN-koder</a:t>
            </a:r>
          </a:p>
          <a:p>
            <a:pPr marL="685731" lvl="1" indent="-685731">
              <a:buFont typeface="+mj-lt"/>
              <a:buAutoNum type="arabicPeriod"/>
            </a:pPr>
            <a:endParaRPr lang="nn-NO" sz="3733" dirty="0"/>
          </a:p>
          <a:p>
            <a:pPr marL="0" lvl="1"/>
            <a:r>
              <a:rPr lang="nn-NO" sz="3733" dirty="0"/>
              <a:t>Hele </a:t>
            </a:r>
            <a:r>
              <a:rPr lang="nn-NO" sz="3733" dirty="0" err="1"/>
              <a:t>navnet</a:t>
            </a:r>
            <a:r>
              <a:rPr lang="nn-NO" sz="3733" dirty="0"/>
              <a:t> ditt må stå på postkassen din.</a:t>
            </a:r>
          </a:p>
          <a:p>
            <a:pPr marL="0" lvl="1"/>
            <a:endParaRPr lang="nn-NO" sz="3733" dirty="0"/>
          </a:p>
          <a:p>
            <a:pPr marL="0" lvl="1"/>
            <a:r>
              <a:rPr lang="nn-NO" sz="3733" dirty="0"/>
              <a:t>Vi sender til den folkeregistrerte </a:t>
            </a:r>
            <a:r>
              <a:rPr lang="nn-NO" sz="3733" dirty="0" err="1"/>
              <a:t>adressen</a:t>
            </a:r>
            <a:r>
              <a:rPr lang="nn-NO" sz="3733" dirty="0"/>
              <a:t> din.</a:t>
            </a:r>
          </a:p>
          <a:p>
            <a:pPr marL="0" lvl="1"/>
            <a:endParaRPr lang="nn-NO" sz="3733" dirty="0"/>
          </a:p>
          <a:p>
            <a:pPr marL="0" lvl="1"/>
            <a:endParaRPr lang="nn-NO" sz="3733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F73BABA-AE7F-4300-918B-D2D10329A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399" y="329514"/>
            <a:ext cx="8724183" cy="848497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0F22328-F3C8-429D-B0C6-B9073F640828}"/>
              </a:ext>
            </a:extLst>
          </p:cNvPr>
          <p:cNvSpPr/>
          <p:nvPr/>
        </p:nvSpPr>
        <p:spPr>
          <a:xfrm>
            <a:off x="7898606" y="5750169"/>
            <a:ext cx="1948779" cy="981019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233923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</p:spPr>
        <p:txBody>
          <a:bodyPr anchor="b">
            <a:normAutofit/>
          </a:bodyPr>
          <a:lstStyle/>
          <a:p>
            <a:r>
              <a:rPr lang="nn-NO"/>
              <a:t>Kvittering for bestilt PIN-kodebrev</a:t>
            </a:r>
            <a:endParaRPr lang="nb-NO" dirty="0"/>
          </a:p>
        </p:txBody>
      </p:sp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EB42A751-4AF4-4C97-8638-38B2296BD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32" y="2885992"/>
            <a:ext cx="5991625" cy="57648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Bildeforklaring formet som en ellipse 6">
            <a:extLst>
              <a:ext uri="{FF2B5EF4-FFF2-40B4-BE49-F238E27FC236}">
                <a16:creationId xmlns:a16="http://schemas.microsoft.com/office/drawing/2014/main" id="{75BD6D40-45E5-4FBB-97CE-0799B412B963}"/>
              </a:ext>
            </a:extLst>
          </p:cNvPr>
          <p:cNvSpPr/>
          <p:nvPr/>
        </p:nvSpPr>
        <p:spPr>
          <a:xfrm>
            <a:off x="9715165" y="4380975"/>
            <a:ext cx="4573872" cy="2774883"/>
          </a:xfrm>
          <a:prstGeom prst="wedgeEllipseCallout">
            <a:avLst>
              <a:gd name="adj1" fmla="val -84287"/>
              <a:gd name="adj2" fmla="val -3769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ditt fødselsnummer</a:t>
            </a:r>
          </a:p>
          <a:p>
            <a:pPr algn="ctr"/>
            <a:r>
              <a:rPr lang="nb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riktig?</a:t>
            </a:r>
          </a:p>
        </p:txBody>
      </p:sp>
    </p:spTree>
    <p:extLst>
      <p:ext uri="{BB962C8B-B14F-4D97-AF65-F5344CB8AC3E}">
        <p14:creationId xmlns:p14="http://schemas.microsoft.com/office/powerpoint/2010/main" val="26750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6D622D0-9DDE-40F7-86E8-0F127620C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788" y="1481138"/>
            <a:ext cx="12295187" cy="692150"/>
          </a:xfrm>
        </p:spPr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PIN-kodebrevet som du får i posten</a:t>
            </a:r>
          </a:p>
        </p:txBody>
      </p:sp>
      <p:sp>
        <p:nvSpPr>
          <p:cNvPr id="6" name="Bildeforklaring formet som en ellipse 6">
            <a:extLst>
              <a:ext uri="{FF2B5EF4-FFF2-40B4-BE49-F238E27FC236}">
                <a16:creationId xmlns:a16="http://schemas.microsoft.com/office/drawing/2014/main" id="{EA924DAB-4126-4EE2-B940-50421AF22E29}"/>
              </a:ext>
            </a:extLst>
          </p:cNvPr>
          <p:cNvSpPr/>
          <p:nvPr/>
        </p:nvSpPr>
        <p:spPr>
          <a:xfrm>
            <a:off x="9146987" y="3779224"/>
            <a:ext cx="4630993" cy="3076977"/>
          </a:xfrm>
          <a:prstGeom prst="wedgeEllipseCallout">
            <a:avLst>
              <a:gd name="adj1" fmla="val -78462"/>
              <a:gd name="adj2" fmla="val -29120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E2B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Bruk </a:t>
            </a:r>
            <a:r>
              <a:rPr lang="nb-NO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kodedebrev</a:t>
            </a:r>
            <a:r>
              <a:rPr lang="nb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 samme dato som på skjermen din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E79DA19-28F2-41E0-972E-5855371EC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240" y="3634155"/>
            <a:ext cx="5724947" cy="286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3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igdir PPTmal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F513D9EA-257E-4DB9-BFBF-9A5262E320A6}"/>
    </a:ext>
  </a:extLst>
</a:theme>
</file>

<file path=ppt/theme/theme2.xml><?xml version="1.0" encoding="utf-8"?>
<a:theme xmlns:a="http://schemas.openxmlformats.org/drawingml/2006/main" name="Overgang Introslides - Med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F8C07AF9-138E-458F-9801-2AB7D1CB6417}"/>
    </a:ext>
  </a:extLst>
</a:theme>
</file>

<file path=ppt/theme/theme3.xml><?xml version="1.0" encoding="utf-8"?>
<a:theme xmlns:a="http://schemas.openxmlformats.org/drawingml/2006/main" name="Overgang Introslides - Uten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4FA7598C-311E-4D41-AEEE-A0D0A96A8C80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digdir_ppt_mal</Template>
  <TotalTime>10072</TotalTime>
  <Words>1730</Words>
  <Application>Microsoft Office PowerPoint</Application>
  <PresentationFormat>Egendefinert</PresentationFormat>
  <Paragraphs>230</Paragraphs>
  <Slides>23</Slides>
  <Notes>22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23</vt:i4>
      </vt:variant>
    </vt:vector>
  </HeadingPairs>
  <TitlesOfParts>
    <vt:vector size="28" baseType="lpstr">
      <vt:lpstr>Arial</vt:lpstr>
      <vt:lpstr>Calibri</vt:lpstr>
      <vt:lpstr>Digdir PPTmal</vt:lpstr>
      <vt:lpstr>Overgang Introslides - Med lyd</vt:lpstr>
      <vt:lpstr>Overgang Introslides - Uten lyd</vt:lpstr>
      <vt:lpstr>   Lær å opprette den  elektroniske ID-en MinIDoMinID</vt:lpstr>
      <vt:lpstr>Hva er MinID?</vt:lpstr>
      <vt:lpstr>Hvordan legitimere seg på nett?</vt:lpstr>
      <vt:lpstr>Hvordan skaffe seg MinID?</vt:lpstr>
      <vt:lpstr>Fra ID-porten kan du bestille PIN-koder</vt:lpstr>
      <vt:lpstr> </vt:lpstr>
      <vt:lpstr>PowerPoint-presentasjon</vt:lpstr>
      <vt:lpstr>Kvittering for bestilt PIN-kodebrev</vt:lpstr>
      <vt:lpstr>PIN-kodebrevet som du får i posten</vt:lpstr>
      <vt:lpstr>Opprett ny bruker med PIN-kodebrevet ditt</vt:lpstr>
      <vt:lpstr>Klikk på «Registrer ny bruker»</vt:lpstr>
      <vt:lpstr>Finn frem PIN-kodebrevet ditt </vt:lpstr>
      <vt:lpstr>Skriv inn fødselsnummeret ditt</vt:lpstr>
      <vt:lpstr>Skriv inn kodene du får beskjed om</vt:lpstr>
      <vt:lpstr>Lag ditt eget passord</vt:lpstr>
      <vt:lpstr>Skriv inn e-postadressen din</vt:lpstr>
      <vt:lpstr>PowerPoint-presentasjon</vt:lpstr>
      <vt:lpstr>PowerPoint-presentasjon</vt:lpstr>
      <vt:lpstr>Du kan nå logge inn til offentlige tjenester</vt:lpstr>
      <vt:lpstr>Du kan nå logge inn til offentlige tjenester</vt:lpstr>
      <vt:lpstr>Finn offentlige tjenester på www.norge.no</vt:lpstr>
      <vt:lpstr>Du finner hjelp til innlogging på Norge.no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England, Norunn</dc:creator>
  <cp:lastModifiedBy>Lunde, Birte</cp:lastModifiedBy>
  <cp:revision>9</cp:revision>
  <dcterms:created xsi:type="dcterms:W3CDTF">2020-12-18T08:04:29Z</dcterms:created>
  <dcterms:modified xsi:type="dcterms:W3CDTF">2021-03-25T10:41:12Z</dcterms:modified>
</cp:coreProperties>
</file>