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20"/>
  </p:notesMasterIdLst>
  <p:handoutMasterIdLst>
    <p:handoutMasterId r:id="rId21"/>
  </p:handoutMasterIdLst>
  <p:sldIdLst>
    <p:sldId id="280" r:id="rId4"/>
    <p:sldId id="298" r:id="rId5"/>
    <p:sldId id="302" r:id="rId6"/>
    <p:sldId id="303" r:id="rId7"/>
    <p:sldId id="304" r:id="rId8"/>
    <p:sldId id="306" r:id="rId9"/>
    <p:sldId id="307" r:id="rId10"/>
    <p:sldId id="308" r:id="rId11"/>
    <p:sldId id="309" r:id="rId12"/>
    <p:sldId id="310" r:id="rId13"/>
    <p:sldId id="281" r:id="rId14"/>
    <p:sldId id="323" r:id="rId15"/>
    <p:sldId id="322" r:id="rId16"/>
    <p:sldId id="320" r:id="rId17"/>
    <p:sldId id="321" r:id="rId18"/>
    <p:sldId id="297" r:id="rId19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gland, Norunn" initials="EN" lastIdx="1" clrIdx="0">
    <p:extLst>
      <p:ext uri="{19B8F6BF-5375-455C-9EA6-DF929625EA0E}">
        <p15:presenceInfo xmlns:p15="http://schemas.microsoft.com/office/powerpoint/2012/main" userId="S::norunn.england@digdir.no::b717df17-169b-4177-8097-e537d1b0a4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BEE5A-1C90-41D3-ADAA-4BC2CA2FF33F}" v="115" dt="2021-03-19T09:48:15.482"/>
    <p1510:client id="{B7C43F63-5A9B-4A4C-8D49-378085C678F7}" v="8" dt="2021-03-19T09:47:31.760"/>
    <p1510:client id="{FF3F392E-16B6-4D18-B0DE-A21FBC709D6B}" v="71" dt="2021-03-15T14:52:40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058" autoAdjust="0"/>
  </p:normalViewPr>
  <p:slideViewPr>
    <p:cSldViewPr snapToGrid="0">
      <p:cViewPr varScale="1">
        <p:scale>
          <a:sx n="39" d="100"/>
          <a:sy n="39" d="100"/>
        </p:scale>
        <p:origin x="118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23.03.2021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3AE68-DDCC-4AC1-A6B5-0C5C35EB6AB0}" type="datetimeFigureOut">
              <a:rPr lang="nn-NO" smtClean="0"/>
              <a:t>23.03.2021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AA2B4-80BA-47CC-90E3-A710BD19ED21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1460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porten.no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course is made for those who wants to learn how to log on to public services with </a:t>
            </a:r>
            <a:r>
              <a:rPr lang="en-US" dirty="0" err="1"/>
              <a:t>BankID</a:t>
            </a:r>
            <a:r>
              <a:rPr lang="en-US" dirty="0"/>
              <a:t>.</a:t>
            </a:r>
          </a:p>
          <a:p>
            <a:endParaRPr lang="en-US" dirty="0"/>
          </a:p>
          <a:p>
            <a:pPr eaLnBrk="1" hangingPunct="1"/>
            <a:r>
              <a:rPr lang="en-US" dirty="0"/>
              <a:t>If you want the course to be a practical course in how to log on with </a:t>
            </a:r>
            <a:r>
              <a:rPr lang="en-US" dirty="0" err="1"/>
              <a:t>BankID</a:t>
            </a:r>
            <a:r>
              <a:rPr lang="en-US" dirty="0"/>
              <a:t>, the participants must have obtained a </a:t>
            </a:r>
            <a:r>
              <a:rPr lang="en-US" dirty="0" err="1"/>
              <a:t>BankID</a:t>
            </a:r>
            <a:r>
              <a:rPr lang="en-US" dirty="0"/>
              <a:t> before the course starts.</a:t>
            </a:r>
            <a:endParaRPr lang="en-US" baseline="0" dirty="0"/>
          </a:p>
          <a:p>
            <a:pPr eaLnBrk="1" hangingPunct="1"/>
            <a:endParaRPr lang="en-US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 «</a:t>
            </a:r>
            <a:r>
              <a:rPr lang="en-US" b="1" i="1" dirty="0" err="1"/>
              <a:t>Manuscipt</a:t>
            </a:r>
            <a:r>
              <a:rPr lang="nb-NO" b="1" i="1" baseline="0" dirty="0"/>
              <a:t>»: </a:t>
            </a:r>
            <a:r>
              <a:rPr lang="en-US" dirty="0"/>
              <a:t>The teacher should use this information to more clearly present the information in the slides.</a:t>
            </a:r>
            <a:endParaRPr lang="en-US" i="1" dirty="0"/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 «</a:t>
            </a: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»: </a:t>
            </a:r>
            <a:r>
              <a:rPr lang="en-US" dirty="0"/>
              <a:t>This is only background information for the teacher to have some more knowledge about </a:t>
            </a:r>
            <a:r>
              <a:rPr lang="en-US" dirty="0" err="1"/>
              <a:t>BankID</a:t>
            </a:r>
            <a:r>
              <a:rPr lang="en-US" dirty="0"/>
              <a:t>, or if the participants have questions.</a:t>
            </a:r>
            <a:endParaRPr lang="nb-NO" b="1" i="1" baseline="0" dirty="0"/>
          </a:p>
          <a:p>
            <a:endParaRPr lang="nb-NO" dirty="0"/>
          </a:p>
          <a:p>
            <a:endParaRPr lang="en-US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1676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Enter your personal ID number, 11 digits without space.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arrow or the enter button on your keyboard.</a:t>
            </a:r>
            <a:endParaRPr lang="nb-NO" i="0" baseline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3994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Click on your code unit. A one time code will appear. Entre the one time code.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arrow or the enter button on your keyboard.</a:t>
            </a: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 err="1"/>
              <a:t>Some</a:t>
            </a:r>
            <a:r>
              <a:rPr lang="nb-NO" b="0" i="0" baseline="0" dirty="0"/>
              <a:t> banks offers</a:t>
            </a:r>
            <a:r>
              <a:rPr lang="en-US" dirty="0"/>
              <a:t> code card or code app issued to you personally instead of a code unit.</a:t>
            </a:r>
            <a:endParaRPr lang="en-US" b="1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baseline="0" dirty="0"/>
          </a:p>
          <a:p>
            <a:pPr algn="l"/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The error message "Incorrect data entered" may appear when you enter the one-time code from the code unit during login. </a:t>
            </a:r>
          </a:p>
          <a:p>
            <a:pPr algn="l"/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This means that your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Helvetica Neue"/>
              </a:rPr>
              <a:t>BankID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 is not activated for public services, but can only be used to log on to your online bank. </a:t>
            </a:r>
          </a:p>
          <a:p>
            <a:pPr algn="l"/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You must activate your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Helvetica Neue"/>
              </a:rPr>
              <a:t>BankID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 to continue.</a:t>
            </a:r>
          </a:p>
          <a:p>
            <a:pPr algn="l"/>
            <a:endParaRPr lang="en-US" sz="16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sz="1100" b="0" i="0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4046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Enter </a:t>
            </a:r>
            <a:r>
              <a:rPr lang="nb-NO" i="0" baseline="0" dirty="0" err="1"/>
              <a:t>your</a:t>
            </a:r>
            <a:r>
              <a:rPr lang="nb-NO" i="0" baseline="0" dirty="0"/>
              <a:t> personal </a:t>
            </a:r>
            <a:r>
              <a:rPr lang="nb-NO" i="0" baseline="0" dirty="0" err="1"/>
              <a:t>password</a:t>
            </a:r>
            <a:r>
              <a:rPr lang="nb-NO" i="0" baseline="0" dirty="0"/>
              <a:t> (not a 4 </a:t>
            </a:r>
            <a:r>
              <a:rPr lang="nb-NO" i="0" baseline="0" dirty="0" err="1"/>
              <a:t>digit</a:t>
            </a:r>
            <a:r>
              <a:rPr lang="nb-NO" i="0" baseline="0" dirty="0"/>
              <a:t> </a:t>
            </a:r>
            <a:r>
              <a:rPr lang="nb-NO" i="0" baseline="0" dirty="0" err="1"/>
              <a:t>code</a:t>
            </a:r>
            <a:r>
              <a:rPr lang="nb-NO" i="0" baseline="0" dirty="0"/>
              <a:t>)</a:t>
            </a:r>
            <a:r>
              <a:rPr lang="nb-NO" baseline="0" dirty="0"/>
              <a:t>.</a:t>
            </a: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arrow or the enter button on your keyboard.</a:t>
            </a:r>
            <a:endParaRPr lang="nb-NO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If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enter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personal </a:t>
            </a:r>
            <a:r>
              <a:rPr lang="nb-NO" dirty="0" err="1"/>
              <a:t>password</a:t>
            </a:r>
            <a:r>
              <a:rPr lang="nb-NO" dirty="0"/>
              <a:t> </a:t>
            </a:r>
            <a:r>
              <a:rPr lang="nb-NO" dirty="0" err="1"/>
              <a:t>wrong</a:t>
            </a:r>
            <a:r>
              <a:rPr lang="nb-NO" dirty="0"/>
              <a:t>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times,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BankID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blocked</a:t>
            </a:r>
            <a:r>
              <a:rPr lang="nb-NO" dirty="0"/>
              <a:t>. </a:t>
            </a:r>
            <a:r>
              <a:rPr lang="nb-NO" dirty="0" err="1"/>
              <a:t>Please</a:t>
            </a:r>
            <a:r>
              <a:rPr lang="nb-NO" dirty="0"/>
              <a:t> </a:t>
            </a:r>
            <a:r>
              <a:rPr lang="nb-NO" dirty="0" err="1"/>
              <a:t>contact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bank to </a:t>
            </a:r>
            <a:r>
              <a:rPr lang="nb-NO" dirty="0" err="1"/>
              <a:t>reopen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BankID</a:t>
            </a:r>
            <a:r>
              <a:rPr lang="nb-NO" dirty="0"/>
              <a:t>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818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have now logged on to NAV's services. Your name will appear on the screen</a:t>
            </a:r>
            <a:r>
              <a:rPr lang="nb-NO" i="0" baseline="0" dirty="0"/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can find information about yourself, change information or submit forms once you have logged on.</a:t>
            </a:r>
            <a:endParaRPr lang="nb-NO" i="0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Make sure to log </a:t>
            </a:r>
            <a:r>
              <a:rPr lang="nb-NO" i="0" baseline="0" dirty="0" err="1"/>
              <a:t>out</a:t>
            </a:r>
            <a:r>
              <a:rPr lang="nb-NO" i="0" baseline="0" dirty="0"/>
              <a:t> </a:t>
            </a:r>
            <a:r>
              <a:rPr lang="nb-NO" i="0" baseline="0" dirty="0" err="1"/>
              <a:t>when</a:t>
            </a:r>
            <a:r>
              <a:rPr lang="nb-NO" i="0" baseline="0" dirty="0"/>
              <a:t> </a:t>
            </a:r>
            <a:r>
              <a:rPr lang="nb-NO" i="0" baseline="0" dirty="0" err="1"/>
              <a:t>you</a:t>
            </a:r>
            <a:r>
              <a:rPr lang="nb-NO" i="0" baseline="0" dirty="0"/>
              <a:t> </a:t>
            </a:r>
            <a:r>
              <a:rPr lang="nb-NO" i="0" baseline="0" dirty="0" err="1"/>
              <a:t>are</a:t>
            </a:r>
            <a:r>
              <a:rPr lang="nb-NO" i="0" baseline="0" dirty="0"/>
              <a:t> done.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820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At Norge.no we have gathered digital services from central and local government you can log on to.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can look for a specific service, you can find a service based on the life situation you are in, and you can search for services on Norge.no</a:t>
            </a:r>
            <a:endParaRPr lang="en-US" b="1" i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Norge.no you can log on and change your contact information that central and local government can reach you at.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will also find information about digital mailbox.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separate course has been created on how to find services from www.norge.no. There are also separate courses in how to log on with your electronic ID </a:t>
            </a:r>
            <a:r>
              <a:rPr lang="en-US" dirty="0" err="1"/>
              <a:t>MinID</a:t>
            </a:r>
            <a:r>
              <a:rPr lang="en-US" dirty="0"/>
              <a:t> and </a:t>
            </a:r>
            <a:r>
              <a:rPr lang="en-US" dirty="0" err="1"/>
              <a:t>BankID</a:t>
            </a:r>
            <a:r>
              <a:rPr lang="en-US" dirty="0"/>
              <a:t> on mobile.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9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need help logging in, go to the bottom of the page. There is a link to our help pages, you can send us an email or a chat. You can call our help desk at tel. 800 30 300.</a:t>
            </a:r>
            <a:endParaRPr lang="nn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endParaRPr lang="nb-NO" b="1" i="1" baseline="0" dirty="0"/>
          </a:p>
          <a:p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r>
              <a:rPr lang="en-US" dirty="0"/>
              <a:t>Our website address: </a:t>
            </a:r>
            <a:r>
              <a:rPr lang="nb-NO" dirty="0"/>
              <a:t> 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  <a:hlinkClick r:id="rId3"/>
              </a:rPr>
              <a:t>www.idporten.no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nb-NO" dirty="0"/>
              <a:t>.</a:t>
            </a:r>
          </a:p>
          <a:p>
            <a:r>
              <a:rPr lang="nb-NO" dirty="0"/>
              <a:t>On </a:t>
            </a:r>
            <a:r>
              <a:rPr lang="nb-NO" dirty="0" err="1"/>
              <a:t>our</a:t>
            </a:r>
            <a:r>
              <a:rPr lang="nb-NO" dirty="0"/>
              <a:t> website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and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all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electronic</a:t>
            </a:r>
            <a:r>
              <a:rPr lang="nb-NO" dirty="0"/>
              <a:t> </a:t>
            </a:r>
            <a:r>
              <a:rPr lang="nb-NO" dirty="0" err="1"/>
              <a:t>ID’s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272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«</a:t>
            </a:r>
            <a:r>
              <a:rPr lang="en-US" b="1" i="1" dirty="0" err="1"/>
              <a:t>Manuscipt</a:t>
            </a:r>
            <a:r>
              <a:rPr lang="nb-NO" b="1" i="1" baseline="0" dirty="0"/>
              <a:t>»: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To log in is a way to access public services.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When you are logged in, you can access information that the public has registered about you. Example: When your car needs mandatory roadworthiness test (EU-</a:t>
            </a:r>
            <a:r>
              <a:rPr lang="en-US" i="0" dirty="0" err="1"/>
              <a:t>kontoll</a:t>
            </a:r>
            <a:r>
              <a:rPr lang="en-US" i="0" dirty="0"/>
              <a:t>), information about your property or information about your tax </a:t>
            </a:r>
            <a:r>
              <a:rPr lang="nb-NO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deduction</a:t>
            </a:r>
            <a:r>
              <a:rPr lang="nb-NO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card</a:t>
            </a:r>
            <a:r>
              <a:rPr lang="nb-NO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</a:t>
            </a:r>
            <a:endParaRPr lang="en-US" i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are</a:t>
            </a:r>
            <a:r>
              <a:rPr lang="nb-NO" baseline="0" dirty="0"/>
              <a:t> </a:t>
            </a:r>
            <a:r>
              <a:rPr lang="nb-NO" baseline="0" dirty="0" err="1"/>
              <a:t>logged</a:t>
            </a:r>
            <a:r>
              <a:rPr lang="nb-NO" baseline="0" dirty="0"/>
              <a:t> in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</a:t>
            </a:r>
            <a:r>
              <a:rPr lang="nb-NO" baseline="0" dirty="0" err="1"/>
              <a:t>submit</a:t>
            </a:r>
            <a:r>
              <a:rPr lang="nb-NO" baseline="0" dirty="0"/>
              <a:t> forms, and </a:t>
            </a:r>
            <a:r>
              <a:rPr lang="nb-NO" baseline="0" dirty="0" err="1"/>
              <a:t>public</a:t>
            </a:r>
            <a:r>
              <a:rPr lang="nb-NO" baseline="0" dirty="0"/>
              <a:t> </a:t>
            </a:r>
            <a:r>
              <a:rPr lang="nb-NO" baseline="0" dirty="0" err="1"/>
              <a:t>agencies</a:t>
            </a:r>
            <a:r>
              <a:rPr lang="nb-NO" baseline="0" dirty="0"/>
              <a:t> </a:t>
            </a:r>
            <a:r>
              <a:rPr lang="en-US" dirty="0"/>
              <a:t>are then sure that it is you who submits. Example: </a:t>
            </a:r>
            <a:r>
              <a:rPr lang="nn-NO" i="0" baseline="0" dirty="0" err="1"/>
              <a:t>application</a:t>
            </a:r>
            <a:r>
              <a:rPr lang="nn-NO" i="0" baseline="0" dirty="0"/>
              <a:t> for </a:t>
            </a:r>
            <a:r>
              <a:rPr lang="nn-NO" i="0" baseline="0" dirty="0" err="1"/>
              <a:t>change</a:t>
            </a:r>
            <a:r>
              <a:rPr lang="nn-NO" i="0" baseline="0" dirty="0"/>
              <a:t> </a:t>
            </a:r>
            <a:r>
              <a:rPr lang="nn-NO" i="0" baseline="0" dirty="0" err="1"/>
              <a:t>of</a:t>
            </a:r>
            <a:r>
              <a:rPr lang="nn-NO" i="0" baseline="0" dirty="0"/>
              <a:t> </a:t>
            </a:r>
            <a:r>
              <a:rPr lang="nn-NO" i="0" baseline="0" dirty="0" err="1"/>
              <a:t>name</a:t>
            </a:r>
            <a:r>
              <a:rPr lang="nn-NO" i="0" baseline="0" dirty="0"/>
              <a:t>, </a:t>
            </a:r>
            <a:r>
              <a:rPr lang="nn-NO" i="0" baseline="0" dirty="0" err="1"/>
              <a:t>apply</a:t>
            </a:r>
            <a:r>
              <a:rPr lang="nn-NO" i="0" baseline="0" dirty="0"/>
              <a:t> for </a:t>
            </a:r>
            <a:r>
              <a:rPr lang="nn-NO" i="0" baseline="0" dirty="0" err="1"/>
              <a:t>pension</a:t>
            </a:r>
            <a:r>
              <a:rPr lang="nn-NO" i="0" baseline="0" dirty="0"/>
              <a:t> or </a:t>
            </a:r>
            <a:r>
              <a:rPr lang="nn-NO" i="0" baseline="0" dirty="0" err="1"/>
              <a:t>change</a:t>
            </a:r>
            <a:r>
              <a:rPr lang="nn-NO" i="0" baseline="0" dirty="0"/>
              <a:t> </a:t>
            </a:r>
            <a:r>
              <a:rPr lang="nn-NO" i="0" baseline="0" dirty="0" err="1"/>
              <a:t>of</a:t>
            </a:r>
            <a:r>
              <a:rPr lang="nn-NO" i="0" baseline="0" dirty="0"/>
              <a:t> </a:t>
            </a:r>
            <a:r>
              <a:rPr lang="nn-NO" i="0" baseline="0" dirty="0" err="1"/>
              <a:t>address</a:t>
            </a:r>
            <a:r>
              <a:rPr lang="nn-NO" i="0" baseline="0" dirty="0"/>
              <a:t>.</a:t>
            </a:r>
            <a:endParaRPr lang="nb-NO" baseline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33887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not enough to write who you are with words online, to access information related to you.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must prove with a </a:t>
            </a:r>
            <a:r>
              <a:rPr lang="en-US" b="1" dirty="0"/>
              <a:t>personal electronic ID </a:t>
            </a:r>
            <a:r>
              <a:rPr lang="en-US" dirty="0"/>
              <a:t>that you are who you claim to be.</a:t>
            </a:r>
            <a:endParaRPr lang="en-US" b="1" i="1" dirty="0"/>
          </a:p>
          <a:p>
            <a:endParaRPr lang="nb-NO" i="1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the citizens themselves who must obtain electronic identification (e-ID) to use online.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You can select between six electronic ID`s to log on to online public services.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15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Electronic identification has several names, but means the same thing: electronic identification online, electronic identity, electronic ID, e-ID or </a:t>
            </a:r>
            <a:r>
              <a:rPr lang="en-US" dirty="0" err="1"/>
              <a:t>eID</a:t>
            </a:r>
            <a:r>
              <a:rPr lang="en-US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log on to a public service, you must log on using a code from a code generator: code unit, code card or code app (some banks) issued to you personally.</a:t>
            </a:r>
            <a:endParaRPr lang="en-US" b="1" i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1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BankID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is delivered and operated by the banks.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bank decides who can get a </a:t>
            </a:r>
            <a:r>
              <a:rPr lang="en-US" dirty="0" err="1"/>
              <a:t>BankID</a:t>
            </a:r>
            <a:r>
              <a:rPr lang="en-US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 err="1"/>
              <a:t>You</a:t>
            </a:r>
            <a:r>
              <a:rPr lang="nb-NO" b="0" i="0" baseline="0" dirty="0"/>
              <a:t> have to </a:t>
            </a:r>
            <a:r>
              <a:rPr lang="nb-NO" b="0" i="0" baseline="0" dirty="0" err="1"/>
              <a:t>identify</a:t>
            </a:r>
            <a:r>
              <a:rPr lang="nb-NO" b="0" i="0" baseline="0" dirty="0"/>
              <a:t> </a:t>
            </a:r>
            <a:r>
              <a:rPr lang="nb-NO" b="0" i="0" baseline="0" dirty="0" err="1"/>
              <a:t>yourself</a:t>
            </a:r>
            <a:r>
              <a:rPr lang="nb-NO" b="0" i="0" baseline="0" dirty="0"/>
              <a:t> at </a:t>
            </a:r>
            <a:r>
              <a:rPr lang="nb-NO" b="0" i="0" baseline="0" dirty="0" err="1"/>
              <a:t>the</a:t>
            </a:r>
            <a:r>
              <a:rPr lang="nb-NO" b="0" i="0" baseline="0" dirty="0"/>
              <a:t> bank to </a:t>
            </a:r>
            <a:r>
              <a:rPr lang="nb-NO" b="0" i="0" baseline="0" dirty="0" err="1"/>
              <a:t>get</a:t>
            </a:r>
            <a:r>
              <a:rPr lang="nb-NO" b="0" i="0" baseline="0" dirty="0"/>
              <a:t> a </a:t>
            </a:r>
            <a:r>
              <a:rPr lang="nb-NO" b="0" i="0" baseline="0" dirty="0" err="1"/>
              <a:t>BankID</a:t>
            </a:r>
            <a:r>
              <a:rPr lang="nb-NO" b="0" i="0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The bank </a:t>
            </a:r>
            <a:r>
              <a:rPr lang="nb-NO" b="0" i="0" baseline="0" dirty="0" err="1"/>
              <a:t>decides</a:t>
            </a:r>
            <a:r>
              <a:rPr lang="nb-NO" b="0" i="0" baseline="0" dirty="0"/>
              <a:t> </a:t>
            </a:r>
            <a:r>
              <a:rPr lang="nb-NO" b="0" i="0" baseline="0" dirty="0" err="1"/>
              <a:t>if</a:t>
            </a:r>
            <a:r>
              <a:rPr lang="nb-NO" b="0" i="0" baseline="0" dirty="0"/>
              <a:t> a </a:t>
            </a:r>
            <a:r>
              <a:rPr lang="nb-NO" b="0" i="0" baseline="0" dirty="0" err="1"/>
              <a:t>citizen</a:t>
            </a:r>
            <a:r>
              <a:rPr lang="nb-NO" b="0" i="0" baseline="0" dirty="0"/>
              <a:t> </a:t>
            </a:r>
            <a:r>
              <a:rPr lang="nb-NO" b="0" i="0" baseline="0" dirty="0" err="1"/>
              <a:t>with</a:t>
            </a:r>
            <a:r>
              <a:rPr lang="nb-NO" b="0" i="0" baseline="0" dirty="0"/>
              <a:t> a D-</a:t>
            </a:r>
            <a:r>
              <a:rPr lang="nb-NO" b="0" i="0" baseline="0" dirty="0" err="1"/>
              <a:t>number</a:t>
            </a:r>
            <a:r>
              <a:rPr lang="nb-NO" b="0" i="0" baseline="0" dirty="0"/>
              <a:t> </a:t>
            </a:r>
            <a:r>
              <a:rPr lang="nb-NO" b="0" i="0" baseline="0" dirty="0" err="1"/>
              <a:t>can</a:t>
            </a:r>
            <a:r>
              <a:rPr lang="nb-NO" b="0" i="0" baseline="0" dirty="0"/>
              <a:t> </a:t>
            </a:r>
            <a:r>
              <a:rPr lang="nb-NO" b="0" i="0" baseline="0" dirty="0" err="1"/>
              <a:t>get</a:t>
            </a:r>
            <a:r>
              <a:rPr lang="nb-NO" b="0" i="0" baseline="0" dirty="0"/>
              <a:t> a </a:t>
            </a:r>
            <a:r>
              <a:rPr lang="nb-NO" b="0" i="0" baseline="0" dirty="0" err="1"/>
              <a:t>BankID</a:t>
            </a:r>
            <a:r>
              <a:rPr lang="nb-NO" b="0" i="0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 err="1"/>
              <a:t>BankID</a:t>
            </a:r>
            <a:r>
              <a:rPr lang="nb-NO" b="0" i="0" baseline="0" dirty="0"/>
              <a:t> is </a:t>
            </a:r>
            <a:r>
              <a:rPr lang="nb-NO" b="0" i="0" baseline="0" dirty="0" err="1"/>
              <a:t>one</a:t>
            </a:r>
            <a:r>
              <a:rPr lang="nb-NO" b="0" i="0" baseline="0" dirty="0"/>
              <a:t> </a:t>
            </a:r>
            <a:r>
              <a:rPr lang="nb-NO" b="0" i="0" baseline="0" dirty="0" err="1"/>
              <a:t>of</a:t>
            </a:r>
            <a:r>
              <a:rPr lang="nb-NO" b="0" i="0" baseline="0" dirty="0"/>
              <a:t> </a:t>
            </a:r>
            <a:r>
              <a:rPr lang="nb-NO" b="0" i="0" baseline="0" dirty="0" err="1"/>
              <a:t>several</a:t>
            </a:r>
            <a:r>
              <a:rPr lang="nb-NO" b="0" i="0" baseline="0" dirty="0"/>
              <a:t> </a:t>
            </a:r>
            <a:r>
              <a:rPr lang="nb-NO" b="0" i="0" baseline="0" dirty="0" err="1"/>
              <a:t>electronic</a:t>
            </a:r>
            <a:r>
              <a:rPr lang="nb-NO" b="0" i="0" baseline="0" dirty="0"/>
              <a:t> IDs to </a:t>
            </a:r>
            <a:r>
              <a:rPr lang="nb-NO" b="0" i="0" baseline="0" dirty="0" err="1"/>
              <a:t>choose</a:t>
            </a:r>
            <a:r>
              <a:rPr lang="nb-NO" b="0" i="0" baseline="0" dirty="0"/>
              <a:t> from.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BankID</a:t>
            </a:r>
            <a:r>
              <a:rPr lang="nb-NO" dirty="0"/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provides access to public services at the highest level of security.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You can use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BankID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on PC, tablet and mobile phone.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38179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eaLnBrk="1" hangingPunct="1"/>
            <a:r>
              <a:rPr lang="en-US" b="0" i="0" dirty="0"/>
              <a:t>When you receive the code generator</a:t>
            </a:r>
            <a:r>
              <a:rPr lang="en-US" b="0" i="1" dirty="0"/>
              <a:t>, </a:t>
            </a:r>
            <a:r>
              <a:rPr lang="en-US" b="0" i="0" dirty="0"/>
              <a:t>log on to your online bank and activate your </a:t>
            </a:r>
            <a:r>
              <a:rPr lang="en-US" b="0" i="0" dirty="0" err="1"/>
              <a:t>BankID</a:t>
            </a:r>
            <a:r>
              <a:rPr lang="en-US" b="0" i="0" dirty="0"/>
              <a:t> for public services in the menu.</a:t>
            </a:r>
            <a:endParaRPr lang="en-US" b="1" i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The bank </a:t>
            </a:r>
            <a:r>
              <a:rPr lang="nb-NO" baseline="0" dirty="0" err="1"/>
              <a:t>can</a:t>
            </a:r>
            <a:r>
              <a:rPr lang="nb-NO" baseline="0" dirty="0"/>
              <a:t> guide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how</a:t>
            </a:r>
            <a:r>
              <a:rPr lang="nb-NO" baseline="0" dirty="0"/>
              <a:t> to log </a:t>
            </a:r>
            <a:r>
              <a:rPr lang="nb-NO" baseline="0" dirty="0" err="1"/>
              <a:t>on</a:t>
            </a:r>
            <a:r>
              <a:rPr lang="nb-NO" baseline="0" dirty="0"/>
              <a:t> to </a:t>
            </a:r>
            <a:r>
              <a:rPr lang="nb-NO" baseline="0" dirty="0" err="1"/>
              <a:t>your</a:t>
            </a:r>
            <a:r>
              <a:rPr lang="nb-NO" baseline="0" dirty="0"/>
              <a:t> online bank, and </a:t>
            </a:r>
            <a:r>
              <a:rPr lang="nb-NO" baseline="0" dirty="0" err="1"/>
              <a:t>how</a:t>
            </a:r>
            <a:r>
              <a:rPr lang="nb-NO" baseline="0" dirty="0"/>
              <a:t> to </a:t>
            </a:r>
            <a:r>
              <a:rPr lang="nb-NO" baseline="0" dirty="0" err="1"/>
              <a:t>activate</a:t>
            </a:r>
            <a:r>
              <a:rPr lang="nb-NO" baseline="0" dirty="0"/>
              <a:t> </a:t>
            </a:r>
            <a:r>
              <a:rPr lang="nb-NO" baseline="0" dirty="0" err="1"/>
              <a:t>your</a:t>
            </a:r>
            <a:r>
              <a:rPr lang="nb-NO" baseline="0" dirty="0"/>
              <a:t> </a:t>
            </a:r>
            <a:r>
              <a:rPr lang="nb-NO" baseline="0" dirty="0" err="1"/>
              <a:t>BankID</a:t>
            </a:r>
            <a:r>
              <a:rPr lang="nb-NO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</a:t>
            </a: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r>
              <a:rPr lang="en-US" dirty="0"/>
              <a:t>You must be a customer of a bank to get a </a:t>
            </a:r>
            <a:r>
              <a:rPr lang="en-US" dirty="0" err="1"/>
              <a:t>BankID</a:t>
            </a:r>
            <a:r>
              <a:rPr lang="en-US" dirty="0"/>
              <a:t>. You must also identify yourself with your passport at the bank.</a:t>
            </a:r>
          </a:p>
          <a:p>
            <a:r>
              <a:rPr lang="en-US" dirty="0"/>
              <a:t>The bank will send you a code generator that is connected only to you and your personal ID number.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5869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To log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need</a:t>
            </a:r>
            <a:r>
              <a:rPr lang="nb-NO" baseline="0" dirty="0"/>
              <a:t> </a:t>
            </a:r>
            <a:r>
              <a:rPr lang="nb-NO" baseline="0" dirty="0" err="1"/>
              <a:t>your</a:t>
            </a:r>
            <a:r>
              <a:rPr lang="nb-NO" baseline="0" dirty="0"/>
              <a:t> personal ID </a:t>
            </a:r>
            <a:r>
              <a:rPr lang="nb-NO" baseline="0" dirty="0" err="1"/>
              <a:t>number</a:t>
            </a:r>
            <a:r>
              <a:rPr lang="nb-NO" baseline="0" dirty="0"/>
              <a:t> (11 </a:t>
            </a:r>
            <a:r>
              <a:rPr lang="nb-NO" baseline="0" dirty="0" err="1"/>
              <a:t>digits</a:t>
            </a:r>
            <a:r>
              <a:rPr lang="nb-NO" baseline="0" dirty="0"/>
              <a:t>), </a:t>
            </a:r>
            <a:r>
              <a:rPr lang="nb-NO" baseline="0" dirty="0" err="1"/>
              <a:t>code</a:t>
            </a:r>
            <a:r>
              <a:rPr lang="nb-NO" baseline="0" dirty="0"/>
              <a:t> generator and </a:t>
            </a:r>
            <a:r>
              <a:rPr lang="nb-NO" baseline="0" dirty="0" err="1"/>
              <a:t>your</a:t>
            </a:r>
            <a:r>
              <a:rPr lang="nb-NO" baseline="0" dirty="0"/>
              <a:t> personal </a:t>
            </a:r>
            <a:r>
              <a:rPr lang="nb-NO" baseline="0" dirty="0" err="1"/>
              <a:t>password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Open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public</a:t>
            </a:r>
            <a:r>
              <a:rPr lang="nb-NO" baseline="0" dirty="0"/>
              <a:t> website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to log </a:t>
            </a:r>
            <a:r>
              <a:rPr lang="nb-NO" baseline="0" dirty="0" err="1"/>
              <a:t>on</a:t>
            </a:r>
            <a:r>
              <a:rPr lang="nb-NO" baseline="0" dirty="0"/>
              <a:t> to.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recommend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you</a:t>
            </a:r>
            <a:r>
              <a:rPr lang="nb-NO" baseline="0" dirty="0"/>
              <a:t> register </a:t>
            </a:r>
            <a:r>
              <a:rPr lang="nb-NO" baseline="0" dirty="0" err="1"/>
              <a:t>both</a:t>
            </a:r>
            <a:r>
              <a:rPr lang="nb-NO" baseline="0" dirty="0"/>
              <a:t> </a:t>
            </a:r>
            <a:r>
              <a:rPr lang="nb-NO" baseline="0" dirty="0" err="1"/>
              <a:t>your</a:t>
            </a:r>
            <a:r>
              <a:rPr lang="nb-NO" baseline="0" dirty="0"/>
              <a:t> email </a:t>
            </a:r>
            <a:r>
              <a:rPr lang="nb-NO" baseline="0" dirty="0" err="1"/>
              <a:t>address</a:t>
            </a:r>
            <a:r>
              <a:rPr lang="nb-NO" baseline="0" dirty="0"/>
              <a:t> and </a:t>
            </a:r>
            <a:r>
              <a:rPr lang="nb-NO" baseline="0" dirty="0" err="1"/>
              <a:t>your</a:t>
            </a:r>
            <a:r>
              <a:rPr lang="nb-NO" baseline="0" dirty="0"/>
              <a:t> mobile </a:t>
            </a:r>
            <a:r>
              <a:rPr lang="nb-NO" baseline="0" dirty="0" err="1"/>
              <a:t>phone</a:t>
            </a:r>
            <a:r>
              <a:rPr lang="nb-NO" baseline="0" dirty="0"/>
              <a:t> </a:t>
            </a:r>
            <a:r>
              <a:rPr lang="nb-NO" baseline="0" dirty="0" err="1"/>
              <a:t>number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registration</a:t>
            </a:r>
            <a:r>
              <a:rPr lang="nb-NO" baseline="0" dirty="0"/>
              <a:t> prosess.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The information is stored in the common contact register used by central and local government.</a:t>
            </a:r>
            <a:r>
              <a:rPr lang="nb-NO" baseline="0" dirty="0"/>
              <a:t>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eaLnBrk="1" hangingPunct="1"/>
            <a:r>
              <a:rPr lang="en-US" b="0" i="0" dirty="0"/>
              <a:t>You must always use YOUR personal code generator to log on. </a:t>
            </a:r>
          </a:p>
          <a:p>
            <a:pPr eaLnBrk="1" hangingPunct="1"/>
            <a:r>
              <a:rPr lang="en-US" b="0" i="0" dirty="0"/>
              <a:t>Note that you must never give another person access to your </a:t>
            </a:r>
            <a:r>
              <a:rPr lang="en-US" b="0" i="0" dirty="0" err="1"/>
              <a:t>BankID</a:t>
            </a:r>
            <a:r>
              <a:rPr lang="en-US" b="0" i="0" dirty="0"/>
              <a:t>.</a:t>
            </a:r>
          </a:p>
          <a:p>
            <a:pPr eaLnBrk="1" hangingPunct="1"/>
            <a:endParaRPr lang="en-US" b="1" i="1" dirty="0"/>
          </a:p>
          <a:p>
            <a:r>
              <a:rPr lang="nb-NO" baseline="0" dirty="0"/>
              <a:t> </a:t>
            </a:r>
            <a:endParaRPr lang="nb-NO" i="1" baseline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84357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eaLnBrk="1" hangingPunct="1"/>
            <a:r>
              <a:rPr lang="en-US" b="0" i="0" dirty="0"/>
              <a:t>To log on to a public website: enter the web address (URL) of the public agency in the address bar in your browser.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On </a:t>
            </a:r>
            <a:r>
              <a:rPr lang="nb-NO" i="0" baseline="0" dirty="0" err="1"/>
              <a:t>some</a:t>
            </a:r>
            <a:r>
              <a:rPr lang="nb-NO" i="0" baseline="0" dirty="0"/>
              <a:t> </a:t>
            </a:r>
            <a:r>
              <a:rPr lang="nb-NO" i="0" baseline="0" dirty="0" err="1"/>
              <a:t>public</a:t>
            </a:r>
            <a:r>
              <a:rPr lang="nb-NO" i="0" baseline="0" dirty="0"/>
              <a:t> websites </a:t>
            </a:r>
            <a:r>
              <a:rPr lang="nb-NO" i="0" baseline="0" dirty="0" err="1"/>
              <a:t>you</a:t>
            </a:r>
            <a:r>
              <a:rPr lang="nb-NO" i="0" baseline="0" dirty="0"/>
              <a:t> have to </a:t>
            </a:r>
            <a:r>
              <a:rPr lang="nb-NO" i="0" baseline="0" dirty="0" err="1"/>
              <a:t>find</a:t>
            </a:r>
            <a:r>
              <a:rPr lang="nb-NO" i="0" baseline="0" dirty="0"/>
              <a:t> </a:t>
            </a:r>
            <a:r>
              <a:rPr lang="nb-NO" i="0" baseline="0" dirty="0" err="1"/>
              <a:t>the</a:t>
            </a:r>
            <a:r>
              <a:rPr lang="nb-NO" i="0" baseline="0" dirty="0"/>
              <a:t> service </a:t>
            </a:r>
            <a:r>
              <a:rPr lang="nb-NO" i="0" baseline="0" dirty="0" err="1"/>
              <a:t>before</a:t>
            </a:r>
            <a:r>
              <a:rPr lang="nb-NO" i="0" baseline="0" dirty="0"/>
              <a:t> </a:t>
            </a:r>
            <a:r>
              <a:rPr lang="nb-NO" i="0" baseline="0" dirty="0" err="1"/>
              <a:t>you</a:t>
            </a:r>
            <a:r>
              <a:rPr lang="nb-NO" i="0" baseline="0" dirty="0"/>
              <a:t> </a:t>
            </a:r>
            <a:r>
              <a:rPr lang="nb-NO" i="0" baseline="0" dirty="0" err="1"/>
              <a:t>can</a:t>
            </a:r>
            <a:r>
              <a:rPr lang="nb-NO" i="0" baseline="0" dirty="0"/>
              <a:t> log on.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In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example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are</a:t>
            </a:r>
            <a:r>
              <a:rPr lang="nb-NO" baseline="0" dirty="0"/>
              <a:t> </a:t>
            </a:r>
            <a:r>
              <a:rPr lang="nb-NO" baseline="0" dirty="0" err="1"/>
              <a:t>using</a:t>
            </a:r>
            <a:r>
              <a:rPr lang="nb-NO" baseline="0" dirty="0"/>
              <a:t> NAV. Note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</a:t>
            </a:r>
            <a:r>
              <a:rPr lang="nb-NO" baseline="0" dirty="0" err="1"/>
              <a:t>choose</a:t>
            </a:r>
            <a:r>
              <a:rPr lang="nb-NO" baseline="0" dirty="0"/>
              <a:t> </a:t>
            </a:r>
            <a:r>
              <a:rPr lang="nb-NO" baseline="0" dirty="0" err="1"/>
              <a:t>english</a:t>
            </a:r>
            <a:r>
              <a:rPr lang="nb-NO" baseline="0" dirty="0"/>
              <a:t> at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bottom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page</a:t>
            </a:r>
            <a:r>
              <a:rPr lang="nb-NO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You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</a:t>
            </a:r>
            <a:r>
              <a:rPr lang="nb-NO" baseline="0" dirty="0" err="1"/>
              <a:t>also</a:t>
            </a:r>
            <a:r>
              <a:rPr lang="nb-NO" baseline="0" dirty="0"/>
              <a:t> </a:t>
            </a:r>
            <a:r>
              <a:rPr lang="nb-NO" baseline="0" dirty="0" err="1"/>
              <a:t>use</a:t>
            </a:r>
            <a:r>
              <a:rPr lang="nb-NO" baseline="0" dirty="0"/>
              <a:t> a </a:t>
            </a:r>
            <a:r>
              <a:rPr lang="nb-NO" baseline="0" dirty="0" err="1"/>
              <a:t>search</a:t>
            </a:r>
            <a:r>
              <a:rPr lang="nb-NO" baseline="0" dirty="0"/>
              <a:t> </a:t>
            </a:r>
            <a:r>
              <a:rPr lang="nb-NO" baseline="0" dirty="0" err="1"/>
              <a:t>engine</a:t>
            </a:r>
            <a:r>
              <a:rPr lang="nb-NO" baseline="0" dirty="0"/>
              <a:t> to </a:t>
            </a:r>
            <a:r>
              <a:rPr lang="nb-NO" baseline="0" dirty="0" err="1"/>
              <a:t>find</a:t>
            </a:r>
            <a:r>
              <a:rPr lang="nb-NO" baseline="0" dirty="0"/>
              <a:t> a </a:t>
            </a:r>
            <a:r>
              <a:rPr lang="nb-NO" baseline="0" dirty="0" err="1"/>
              <a:t>public</a:t>
            </a:r>
            <a:r>
              <a:rPr lang="nb-NO" baseline="0" dirty="0"/>
              <a:t> website/</a:t>
            </a:r>
            <a:r>
              <a:rPr lang="nb-NO" baseline="0" dirty="0" err="1"/>
              <a:t>public</a:t>
            </a:r>
            <a:r>
              <a:rPr lang="nb-NO" baseline="0" dirty="0"/>
              <a:t> service, or </a:t>
            </a:r>
            <a:r>
              <a:rPr lang="nb-NO" baseline="0" dirty="0" err="1"/>
              <a:t>find</a:t>
            </a:r>
            <a:r>
              <a:rPr lang="nb-NO" baseline="0" dirty="0"/>
              <a:t> a service at www.norge.no.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4635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ID-</a:t>
            </a:r>
            <a:r>
              <a:rPr lang="en-US" b="0" i="0" dirty="0" err="1"/>
              <a:t>porten</a:t>
            </a:r>
            <a:r>
              <a:rPr lang="en-US" b="0" i="0" dirty="0"/>
              <a:t> is a secure entrance to services from central and local government.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want to log on to public services with an electronic ID, you must log on with ID-</a:t>
            </a:r>
            <a:r>
              <a:rPr lang="en-US" dirty="0" err="1"/>
              <a:t>porten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ID-</a:t>
            </a:r>
            <a:r>
              <a:rPr lang="en-US" baseline="0" dirty="0" err="1"/>
              <a:t>porten</a:t>
            </a:r>
            <a:r>
              <a:rPr lang="en-US" baseline="0" dirty="0"/>
              <a:t> offers several different types of electronic ID’s. Click on “</a:t>
            </a:r>
            <a:r>
              <a:rPr lang="en-US" baseline="0" dirty="0" err="1"/>
              <a:t>BankID</a:t>
            </a:r>
            <a:r>
              <a:rPr lang="en-US" baseline="0" dirty="0"/>
              <a:t>”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You can have more than one electronic ID. Choose </a:t>
            </a:r>
            <a:r>
              <a:rPr lang="en-US" baseline="0" dirty="0" err="1"/>
              <a:t>BankID</a:t>
            </a:r>
            <a:r>
              <a:rPr lang="en-US" baseline="0" dirty="0"/>
              <a:t> in this example.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 are two different security levels. </a:t>
            </a:r>
            <a:r>
              <a:rPr lang="en-US" baseline="0" dirty="0" err="1"/>
              <a:t>MinID</a:t>
            </a:r>
            <a:r>
              <a:rPr lang="en-US" baseline="0" dirty="0"/>
              <a:t> has a substantial level of security (level 3), and the others are at the highest level of security (level 4).</a:t>
            </a:r>
          </a:p>
          <a:p>
            <a:pPr eaLnBrk="1" hangingPunct="1"/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eaLnBrk="1" hangingPunct="1"/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97216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Click on </a:t>
            </a:r>
            <a:r>
              <a:rPr lang="en-US" b="0" i="0" dirty="0" err="1"/>
              <a:t>BankID</a:t>
            </a:r>
            <a:r>
              <a:rPr lang="en-US" b="0" i="0" dirty="0"/>
              <a:t> in ID-</a:t>
            </a:r>
            <a:r>
              <a:rPr lang="en-US" b="0" i="0" dirty="0" err="1"/>
              <a:t>porten</a:t>
            </a:r>
            <a:r>
              <a:rPr lang="en-US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/>
              <a:t>BankID</a:t>
            </a:r>
            <a:r>
              <a:rPr lang="en-US" b="0" i="0" dirty="0"/>
              <a:t> gives you access to all public services.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 err="1"/>
              <a:t>Additional</a:t>
            </a:r>
            <a:r>
              <a:rPr lang="nb-NO" b="1" i="1" baseline="0" dirty="0"/>
              <a:t> </a:t>
            </a:r>
            <a:r>
              <a:rPr lang="nb-NO" b="1" i="1" baseline="0" dirty="0" err="1"/>
              <a:t>information</a:t>
            </a:r>
            <a:r>
              <a:rPr lang="nb-NO" b="1" i="1" baseline="0" dirty="0"/>
              <a:t> for </a:t>
            </a:r>
            <a:r>
              <a:rPr lang="nb-NO" b="1" i="1" baseline="0" dirty="0" err="1"/>
              <a:t>the</a:t>
            </a:r>
            <a:r>
              <a:rPr lang="nb-NO" b="1" i="1" baseline="0" dirty="0"/>
              <a:t> </a:t>
            </a:r>
            <a:r>
              <a:rPr lang="nb-NO" b="1" i="1" baseline="0" dirty="0" err="1"/>
              <a:t>teacher</a:t>
            </a:r>
            <a:r>
              <a:rPr lang="nb-NO" b="1" i="1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Some services </a:t>
            </a:r>
            <a:r>
              <a:rPr lang="nb-NO" dirty="0" err="1"/>
              <a:t>requires</a:t>
            </a:r>
            <a:r>
              <a:rPr lang="nb-NO" dirty="0"/>
              <a:t> an </a:t>
            </a:r>
            <a:r>
              <a:rPr lang="nb-NO" dirty="0" err="1"/>
              <a:t>electronic</a:t>
            </a:r>
            <a:r>
              <a:rPr lang="nb-NO" dirty="0"/>
              <a:t> ID at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highest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security</a:t>
            </a:r>
            <a:r>
              <a:rPr lang="nb-NO" dirty="0"/>
              <a:t>. </a:t>
            </a:r>
            <a:r>
              <a:rPr lang="nb-NO" dirty="0" err="1"/>
              <a:t>BankID</a:t>
            </a:r>
            <a:r>
              <a:rPr lang="nb-NO" dirty="0"/>
              <a:t> has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highest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security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A2B4-80BA-47CC-90E3-A710BD19ED21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3762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Grev Wedels Plass 9, 0151 Oslo</a:t>
            </a:r>
            <a:endParaRPr lang="nb-NO" sz="1200" b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rgbClr val="1E2B3C"/>
                </a:solidFill>
              </a:rPr>
              <a:t>digdir.no</a:t>
            </a:r>
            <a:endParaRPr lang="nb-NO" sz="1200" b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651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6" y="4322003"/>
            <a:ext cx="8180483" cy="1469197"/>
          </a:xfrm>
        </p:spPr>
        <p:txBody>
          <a:bodyPr>
            <a:normAutofit fontScale="90000"/>
          </a:bodyPr>
          <a:lstStyle/>
          <a:p>
            <a:r>
              <a:rPr lang="nn-NO" b="1" err="1">
                <a:latin typeface="Arial"/>
                <a:cs typeface="Arial"/>
              </a:rPr>
              <a:t>Learn</a:t>
            </a:r>
            <a:r>
              <a:rPr lang="nn-NO" b="1">
                <a:latin typeface="Arial"/>
                <a:cs typeface="Arial"/>
              </a:rPr>
              <a:t> </a:t>
            </a:r>
            <a:r>
              <a:rPr lang="nn-NO" b="1" err="1">
                <a:latin typeface="Arial"/>
                <a:cs typeface="Arial"/>
              </a:rPr>
              <a:t>how</a:t>
            </a:r>
            <a:r>
              <a:rPr lang="nn-NO" b="1">
                <a:latin typeface="Arial"/>
                <a:cs typeface="Arial"/>
              </a:rPr>
              <a:t> to log </a:t>
            </a:r>
            <a:r>
              <a:rPr lang="nn-NO" b="1" err="1">
                <a:latin typeface="Arial"/>
                <a:cs typeface="Arial"/>
              </a:rPr>
              <a:t>on</a:t>
            </a:r>
            <a:r>
              <a:rPr lang="nn-NO" b="1">
                <a:latin typeface="Arial"/>
                <a:cs typeface="Arial"/>
              </a:rPr>
              <a:t> to public services </a:t>
            </a:r>
            <a:r>
              <a:rPr lang="nn-NO" b="1" err="1">
                <a:latin typeface="Arial"/>
                <a:cs typeface="Arial"/>
              </a:rPr>
              <a:t>with</a:t>
            </a:r>
            <a:r>
              <a:rPr lang="nn-NO" b="1">
                <a:latin typeface="Arial"/>
                <a:cs typeface="Arial"/>
              </a:rPr>
              <a:t> </a:t>
            </a:r>
            <a:r>
              <a:rPr lang="nn-NO" b="1" err="1">
                <a:latin typeface="Arial"/>
                <a:cs typeface="Arial"/>
              </a:rPr>
              <a:t>BankID</a:t>
            </a:r>
            <a:endParaRPr lang="nb-NO" err="1">
              <a:latin typeface="Arial"/>
              <a:cs typeface="Arial"/>
            </a:endParaRPr>
          </a:p>
        </p:txBody>
      </p:sp>
      <p:sp>
        <p:nvSpPr>
          <p:cNvPr id="4" name="Bildeforklaring formet som en ellipse 2">
            <a:extLst>
              <a:ext uri="{FF2B5EF4-FFF2-40B4-BE49-F238E27FC236}">
                <a16:creationId xmlns:a16="http://schemas.microsoft.com/office/drawing/2014/main" id="{A6B7A51F-8EDE-4B98-8FFA-12C2E8806355}"/>
              </a:ext>
            </a:extLst>
          </p:cNvPr>
          <p:cNvSpPr/>
          <p:nvPr/>
        </p:nvSpPr>
        <p:spPr>
          <a:xfrm>
            <a:off x="5486400" y="6675701"/>
            <a:ext cx="2343150" cy="1698098"/>
          </a:xfrm>
          <a:prstGeom prst="wedgeEllipseCallout">
            <a:avLst>
              <a:gd name="adj1" fmla="val 51854"/>
              <a:gd name="adj2" fmla="val -44125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74975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9949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4924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99899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874874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449848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024823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599798" algn="l" defTabSz="1149949" rtl="0" eaLnBrk="1" latinLnBrk="0" hangingPunct="1">
              <a:defRPr sz="22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FFBE7C52-A642-452C-9259-A42AD104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862394"/>
            <a:ext cx="5762974" cy="1297153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Enter </a:t>
            </a:r>
            <a:r>
              <a:rPr lang="nb-NO" dirty="0" err="1">
                <a:solidFill>
                  <a:schemeClr val="accent1"/>
                </a:solidFill>
              </a:rPr>
              <a:t>your</a:t>
            </a:r>
            <a:r>
              <a:rPr lang="nb-NO" dirty="0">
                <a:solidFill>
                  <a:schemeClr val="accent1"/>
                </a:solidFill>
              </a:rPr>
              <a:t> personal ID </a:t>
            </a:r>
            <a:r>
              <a:rPr lang="nb-NO" dirty="0" err="1">
                <a:solidFill>
                  <a:schemeClr val="accent1"/>
                </a:solidFill>
              </a:rPr>
              <a:t>number</a:t>
            </a:r>
            <a:endParaRPr lang="en-US" dirty="0"/>
          </a:p>
        </p:txBody>
      </p:sp>
      <p:sp>
        <p:nvSpPr>
          <p:cNvPr id="11" name="Bildeforklaring formet som en ellipse 6">
            <a:extLst>
              <a:ext uri="{FF2B5EF4-FFF2-40B4-BE49-F238E27FC236}">
                <a16:creationId xmlns:a16="http://schemas.microsoft.com/office/drawing/2014/main" id="{1145ED34-2394-4294-8D81-F2BEAEF5A064}"/>
              </a:ext>
            </a:extLst>
          </p:cNvPr>
          <p:cNvSpPr/>
          <p:nvPr/>
        </p:nvSpPr>
        <p:spPr>
          <a:xfrm rot="10800000" flipH="1" flipV="1">
            <a:off x="3026229" y="4287544"/>
            <a:ext cx="3897868" cy="2966602"/>
          </a:xfrm>
          <a:prstGeom prst="wedgeEllipseCallout">
            <a:avLst>
              <a:gd name="adj1" fmla="val 82076"/>
              <a:gd name="adj2" fmla="val 155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persoanl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11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digits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E5082EC-D9FA-46F7-B984-952F5D73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122" y="1605064"/>
            <a:ext cx="5584764" cy="6455987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32CAA66-F2A9-487E-9F9D-43CC20C24A19}"/>
              </a:ext>
            </a:extLst>
          </p:cNvPr>
          <p:cNvSpPr/>
          <p:nvPr/>
        </p:nvSpPr>
        <p:spPr>
          <a:xfrm>
            <a:off x="10034955" y="4572000"/>
            <a:ext cx="3193230" cy="1101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22D60E5-0F93-45B9-BE6D-6CCC3934F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5023" y="4790723"/>
            <a:ext cx="1268078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8969" y="1051754"/>
            <a:ext cx="14628971" cy="816998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Enter </a:t>
            </a:r>
            <a:r>
              <a:rPr lang="nb-NO" dirty="0" err="1">
                <a:solidFill>
                  <a:schemeClr val="accent1"/>
                </a:solidFill>
              </a:rPr>
              <a:t>the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b-NO" dirty="0" err="1">
                <a:solidFill>
                  <a:schemeClr val="accent1"/>
                </a:solidFill>
              </a:rPr>
              <a:t>code</a:t>
            </a:r>
            <a:r>
              <a:rPr lang="nb-NO" dirty="0">
                <a:solidFill>
                  <a:schemeClr val="accent1"/>
                </a:solidFill>
              </a:rPr>
              <a:t> from </a:t>
            </a:r>
            <a:r>
              <a:rPr lang="nb-NO" dirty="0" err="1">
                <a:solidFill>
                  <a:schemeClr val="accent1"/>
                </a:solidFill>
              </a:rPr>
              <a:t>your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b-NO" dirty="0" err="1">
                <a:solidFill>
                  <a:schemeClr val="accent1"/>
                </a:solidFill>
              </a:rPr>
              <a:t>code</a:t>
            </a:r>
            <a:r>
              <a:rPr lang="nb-NO" dirty="0">
                <a:solidFill>
                  <a:schemeClr val="accent1"/>
                </a:solidFill>
              </a:rPr>
              <a:t> generator </a:t>
            </a:r>
            <a:endParaRPr lang="nn-NO" dirty="0">
              <a:solidFill>
                <a:schemeClr val="accent1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06" y="3899025"/>
            <a:ext cx="3886066" cy="2412463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1060606" y="3899025"/>
            <a:ext cx="1458502" cy="980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5" name="TekstSylinder 14"/>
          <p:cNvSpPr txBox="1"/>
          <p:nvPr/>
        </p:nvSpPr>
        <p:spPr>
          <a:xfrm>
            <a:off x="10692581" y="2892580"/>
            <a:ext cx="4645359" cy="4774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700" dirty="0" err="1">
                <a:latin typeface="+mj-lt"/>
              </a:rPr>
              <a:t>Click</a:t>
            </a:r>
            <a:r>
              <a:rPr lang="nb-NO" sz="3700" dirty="0">
                <a:latin typeface="+mj-lt"/>
              </a:rPr>
              <a:t> </a:t>
            </a:r>
            <a:r>
              <a:rPr lang="nb-NO" sz="3700" dirty="0" err="1">
                <a:latin typeface="+mj-lt"/>
              </a:rPr>
              <a:t>on</a:t>
            </a:r>
            <a:r>
              <a:rPr lang="nb-NO" sz="3700" dirty="0">
                <a:latin typeface="+mj-lt"/>
              </a:rPr>
              <a:t> </a:t>
            </a:r>
            <a:r>
              <a:rPr lang="nb-NO" sz="3700" dirty="0" err="1">
                <a:latin typeface="+mj-lt"/>
              </a:rPr>
              <a:t>your</a:t>
            </a:r>
            <a:r>
              <a:rPr lang="nb-NO" sz="3700" dirty="0">
                <a:latin typeface="+mj-lt"/>
              </a:rPr>
              <a:t> </a:t>
            </a:r>
            <a:r>
              <a:rPr lang="nb-NO" sz="3700" dirty="0" err="1">
                <a:latin typeface="+mj-lt"/>
              </a:rPr>
              <a:t>code</a:t>
            </a:r>
            <a:r>
              <a:rPr lang="nb-NO" sz="3700" dirty="0">
                <a:latin typeface="+mj-lt"/>
              </a:rPr>
              <a:t> unit </a:t>
            </a:r>
          </a:p>
          <a:p>
            <a:pPr marL="457200" indent="-457200">
              <a:buFont typeface="+mj-lt"/>
              <a:buAutoNum type="arabicPeriod"/>
            </a:pPr>
            <a:endParaRPr lang="nb-NO" sz="37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700" dirty="0">
                <a:latin typeface="+mj-lt"/>
              </a:rPr>
              <a:t>Enter </a:t>
            </a:r>
            <a:r>
              <a:rPr lang="nb-NO" sz="3700" dirty="0" err="1">
                <a:latin typeface="+mj-lt"/>
              </a:rPr>
              <a:t>the</a:t>
            </a:r>
            <a:r>
              <a:rPr lang="nb-NO" sz="3700" dirty="0">
                <a:latin typeface="+mj-lt"/>
              </a:rPr>
              <a:t> </a:t>
            </a:r>
            <a:r>
              <a:rPr lang="nb-NO" sz="3700" dirty="0" err="1">
                <a:latin typeface="+mj-lt"/>
              </a:rPr>
              <a:t>code</a:t>
            </a:r>
            <a:r>
              <a:rPr lang="nb-NO" sz="3700" dirty="0">
                <a:latin typeface="+mj-lt"/>
              </a:rPr>
              <a:t> from </a:t>
            </a:r>
            <a:r>
              <a:rPr lang="nb-NO" sz="3700" dirty="0" err="1">
                <a:latin typeface="+mj-lt"/>
              </a:rPr>
              <a:t>tour</a:t>
            </a:r>
            <a:r>
              <a:rPr lang="nb-NO" sz="3700" dirty="0">
                <a:latin typeface="+mj-lt"/>
              </a:rPr>
              <a:t> </a:t>
            </a:r>
            <a:r>
              <a:rPr lang="nb-NO" sz="3700" dirty="0" err="1">
                <a:latin typeface="+mj-lt"/>
              </a:rPr>
              <a:t>code</a:t>
            </a:r>
            <a:r>
              <a:rPr lang="nb-NO" sz="3700" dirty="0">
                <a:latin typeface="+mj-lt"/>
              </a:rPr>
              <a:t> unit</a:t>
            </a:r>
          </a:p>
          <a:p>
            <a:pPr marL="457200" indent="-457200">
              <a:buFont typeface="+mj-lt"/>
              <a:buAutoNum type="arabicPeriod"/>
            </a:pPr>
            <a:endParaRPr lang="nb-NO" sz="37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700" dirty="0" err="1">
                <a:latin typeface="+mj-lt"/>
              </a:rPr>
              <a:t>Click</a:t>
            </a:r>
            <a:r>
              <a:rPr lang="nb-NO" sz="3700" dirty="0">
                <a:latin typeface="+mj-lt"/>
              </a:rPr>
              <a:t> </a:t>
            </a:r>
            <a:r>
              <a:rPr lang="nb-NO" sz="3700" dirty="0" err="1">
                <a:latin typeface="+mj-lt"/>
              </a:rPr>
              <a:t>on</a:t>
            </a:r>
            <a:r>
              <a:rPr lang="nb-NO" sz="3700" dirty="0">
                <a:latin typeface="+mj-lt"/>
              </a:rPr>
              <a:t> </a:t>
            </a:r>
            <a:r>
              <a:rPr lang="nb-NO" sz="3700" dirty="0" err="1">
                <a:latin typeface="+mj-lt"/>
              </a:rPr>
              <a:t>the</a:t>
            </a:r>
            <a:r>
              <a:rPr lang="nb-NO" sz="3700" dirty="0">
                <a:latin typeface="+mj-lt"/>
              </a:rPr>
              <a:t> </a:t>
            </a:r>
            <a:r>
              <a:rPr lang="nb-NO" sz="3700" dirty="0" err="1">
                <a:latin typeface="+mj-lt"/>
              </a:rPr>
              <a:t>arrow</a:t>
            </a:r>
            <a:r>
              <a:rPr lang="nb-NO" sz="3700" dirty="0">
                <a:latin typeface="+mj-lt"/>
              </a:rPr>
              <a:t> 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E1D06B1-98BB-4E14-A27E-DD4CD3DD7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136" y="2347768"/>
            <a:ext cx="5150323" cy="595217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B3A6519-D6BC-42E5-A369-5FBD8DFA5F8C}"/>
              </a:ext>
            </a:extLst>
          </p:cNvPr>
          <p:cNvSpPr/>
          <p:nvPr/>
        </p:nvSpPr>
        <p:spPr>
          <a:xfrm>
            <a:off x="5508644" y="4801597"/>
            <a:ext cx="2029653" cy="10445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8624FE9-6AE9-424E-B219-772591C508EE}"/>
              </a:ext>
            </a:extLst>
          </p:cNvPr>
          <p:cNvSpPr/>
          <p:nvPr/>
        </p:nvSpPr>
        <p:spPr>
          <a:xfrm>
            <a:off x="8560110" y="5323852"/>
            <a:ext cx="1228607" cy="626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16266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64233" y="1480956"/>
            <a:ext cx="6436868" cy="1357494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Enter </a:t>
            </a:r>
            <a:r>
              <a:rPr lang="nb-NO" dirty="0" err="1">
                <a:solidFill>
                  <a:schemeClr val="accent1"/>
                </a:solidFill>
              </a:rPr>
              <a:t>your</a:t>
            </a:r>
            <a:r>
              <a:rPr lang="nb-NO" dirty="0">
                <a:solidFill>
                  <a:schemeClr val="accent1"/>
                </a:solidFill>
              </a:rPr>
              <a:t> personal </a:t>
            </a:r>
            <a:r>
              <a:rPr lang="nb-NO" dirty="0" err="1">
                <a:solidFill>
                  <a:schemeClr val="accent1"/>
                </a:solidFill>
              </a:rPr>
              <a:t>password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8" name="Plassholder for innhold 4"/>
          <p:cNvSpPr>
            <a:spLocks noGrp="1"/>
          </p:cNvSpPr>
          <p:nvPr>
            <p:ph idx="1"/>
          </p:nvPr>
        </p:nvSpPr>
        <p:spPr>
          <a:xfrm>
            <a:off x="4142777" y="4393983"/>
            <a:ext cx="3365170" cy="2343151"/>
          </a:xfrm>
          <a:prstGeom prst="wedgeEllipseCallout">
            <a:avLst>
              <a:gd name="adj1" fmla="val 84337"/>
              <a:gd name="adj2" fmla="val 141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/>
          </a:p>
          <a:p>
            <a:pPr marL="0" indent="0">
              <a:buNone/>
            </a:pPr>
            <a:endParaRPr lang="nn-NO">
              <a:solidFill>
                <a:schemeClr val="tx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4705113" y="4703051"/>
            <a:ext cx="3108655" cy="2034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dirty="0"/>
              <a:t>Enter </a:t>
            </a:r>
            <a:r>
              <a:rPr lang="nn-NO" sz="3200" dirty="0" err="1"/>
              <a:t>the</a:t>
            </a:r>
            <a:r>
              <a:rPr lang="nn-NO" sz="3200" dirty="0"/>
              <a:t> </a:t>
            </a:r>
            <a:r>
              <a:rPr lang="nn-NO" sz="3200" dirty="0" err="1"/>
              <a:t>personal</a:t>
            </a:r>
            <a:r>
              <a:rPr lang="nn-NO" sz="3200" dirty="0"/>
              <a:t> </a:t>
            </a:r>
            <a:r>
              <a:rPr lang="nn-NO" sz="3200" dirty="0" err="1"/>
              <a:t>password</a:t>
            </a:r>
            <a:endParaRPr lang="nn-NO" sz="3200" dirty="0"/>
          </a:p>
          <a:p>
            <a:endParaRPr lang="nb-NO" sz="3018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F91CB68-68F0-4883-949A-09F5AE558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576" y="1992556"/>
            <a:ext cx="5791453" cy="520541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6A7940A-1184-4318-A03B-52F7F26F1486}"/>
              </a:ext>
            </a:extLst>
          </p:cNvPr>
          <p:cNvSpPr/>
          <p:nvPr/>
        </p:nvSpPr>
        <p:spPr>
          <a:xfrm>
            <a:off x="9518487" y="5062905"/>
            <a:ext cx="2239815" cy="10053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35781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You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have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now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logged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on</a:t>
            </a:r>
            <a:r>
              <a:rPr lang="nn-NO" dirty="0">
                <a:solidFill>
                  <a:schemeClr val="accent1"/>
                </a:solidFill>
              </a:rPr>
              <a:t> to NAV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7220A225-EB43-4569-9550-192D4B9B1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446" y="5537455"/>
            <a:ext cx="3229520" cy="692497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nn-NO" sz="3733">
                <a:latin typeface="Arial" charset="0"/>
                <a:cs typeface="Arial" charset="0"/>
              </a:rPr>
              <a:t>Ola Normann</a:t>
            </a:r>
            <a:endParaRPr lang="nn-NO" sz="3733" b="1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b="1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nn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55A43A4-A66A-4723-998F-6312542B8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79" y="2400818"/>
            <a:ext cx="8064054" cy="66088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Bildeforklaring formet som en ellipse 4">
            <a:extLst>
              <a:ext uri="{FF2B5EF4-FFF2-40B4-BE49-F238E27FC236}">
                <a16:creationId xmlns:a16="http://schemas.microsoft.com/office/drawing/2014/main" id="{940C9222-1D60-4240-8BCF-2D1546EF8B73}"/>
              </a:ext>
            </a:extLst>
          </p:cNvPr>
          <p:cNvSpPr/>
          <p:nvPr/>
        </p:nvSpPr>
        <p:spPr>
          <a:xfrm rot="13978349" flipH="1" flipV="1">
            <a:off x="10803545" y="4127306"/>
            <a:ext cx="1987324" cy="1904367"/>
          </a:xfrm>
          <a:prstGeom prst="wedgeEllipseCallout">
            <a:avLst>
              <a:gd name="adj1" fmla="val -66485"/>
              <a:gd name="adj2" fmla="val 91756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/>
          </a:p>
          <a:p>
            <a:pPr marL="0" indent="0">
              <a:buNone/>
            </a:pPr>
            <a:endParaRPr lang="nn-NO">
              <a:solidFill>
                <a:schemeClr val="tx1"/>
              </a:solidFill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27D4FAE8-1962-414E-BD29-E605082372DB}"/>
              </a:ext>
            </a:extLst>
          </p:cNvPr>
          <p:cNvSpPr txBox="1"/>
          <p:nvPr/>
        </p:nvSpPr>
        <p:spPr>
          <a:xfrm>
            <a:off x="10843103" y="4521792"/>
            <a:ext cx="1908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dirty="0"/>
              <a:t>Your </a:t>
            </a:r>
            <a:r>
              <a:rPr lang="nn-NO" sz="2000" dirty="0" err="1"/>
              <a:t>personal</a:t>
            </a:r>
            <a:r>
              <a:rPr lang="nn-NO" sz="2000" dirty="0"/>
              <a:t> services at NAV </a:t>
            </a:r>
          </a:p>
        </p:txBody>
      </p:sp>
    </p:spTree>
    <p:extLst>
      <p:ext uri="{BB962C8B-B14F-4D97-AF65-F5344CB8AC3E}">
        <p14:creationId xmlns:p14="http://schemas.microsoft.com/office/powerpoint/2010/main" val="23898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A40CE5-8168-4A7D-89A0-0685A78E5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Find</a:t>
            </a:r>
            <a:r>
              <a:rPr lang="nn-NO" dirty="0">
                <a:solidFill>
                  <a:schemeClr val="accent1"/>
                </a:solidFill>
              </a:rPr>
              <a:t> services </a:t>
            </a:r>
            <a:r>
              <a:rPr lang="nn-NO" dirty="0" err="1">
                <a:solidFill>
                  <a:schemeClr val="accent1"/>
                </a:solidFill>
              </a:rPr>
              <a:t>on</a:t>
            </a:r>
            <a:r>
              <a:rPr lang="nn-NO" dirty="0">
                <a:solidFill>
                  <a:schemeClr val="accent1"/>
                </a:solidFill>
              </a:rPr>
              <a:t> www.norge.no</a:t>
            </a:r>
            <a:endParaRPr lang="nn-NO" dirty="0"/>
          </a:p>
        </p:txBody>
      </p:sp>
      <p:sp>
        <p:nvSpPr>
          <p:cNvPr id="6" name="Bildeforklaring formet som en ellipse 6">
            <a:extLst>
              <a:ext uri="{FF2B5EF4-FFF2-40B4-BE49-F238E27FC236}">
                <a16:creationId xmlns:a16="http://schemas.microsoft.com/office/drawing/2014/main" id="{D586F47B-B3D2-45C8-8B12-C742022612FC}"/>
              </a:ext>
            </a:extLst>
          </p:cNvPr>
          <p:cNvSpPr/>
          <p:nvPr/>
        </p:nvSpPr>
        <p:spPr>
          <a:xfrm rot="10800000" flipH="1" flipV="1">
            <a:off x="-134040" y="2452171"/>
            <a:ext cx="3494366" cy="3206555"/>
          </a:xfrm>
          <a:prstGeom prst="wedgeEllipseCallout">
            <a:avLst>
              <a:gd name="adj1" fmla="val 56648"/>
              <a:gd name="adj2" fmla="val -37777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800" dirty="0">
                <a:solidFill>
                  <a:schemeClr val="tx1"/>
                </a:solidFill>
              </a:rPr>
              <a:t>Enter www.norge.no </a:t>
            </a:r>
            <a:br>
              <a:rPr lang="nn-NO" sz="2800" dirty="0">
                <a:solidFill>
                  <a:schemeClr val="tx1"/>
                </a:solidFill>
              </a:rPr>
            </a:br>
            <a:r>
              <a:rPr lang="nn-NO" sz="2800" dirty="0">
                <a:solidFill>
                  <a:schemeClr val="tx1"/>
                </a:solidFill>
              </a:rPr>
              <a:t>in </a:t>
            </a:r>
            <a:r>
              <a:rPr lang="nn-NO" sz="2800" dirty="0" err="1">
                <a:solidFill>
                  <a:schemeClr val="tx1"/>
                </a:solidFill>
              </a:rPr>
              <a:t>the</a:t>
            </a:r>
            <a:r>
              <a:rPr lang="nn-NO" sz="2800" dirty="0">
                <a:solidFill>
                  <a:schemeClr val="tx1"/>
                </a:solidFill>
              </a:rPr>
              <a:t> </a:t>
            </a:r>
            <a:r>
              <a:rPr lang="nn-NO" sz="2800" dirty="0" err="1">
                <a:solidFill>
                  <a:schemeClr val="tx1"/>
                </a:solidFill>
              </a:rPr>
              <a:t>address</a:t>
            </a:r>
            <a:r>
              <a:rPr lang="nn-NO" sz="2800" dirty="0">
                <a:solidFill>
                  <a:schemeClr val="tx1"/>
                </a:solidFill>
              </a:rPr>
              <a:t> bar in </a:t>
            </a:r>
            <a:r>
              <a:rPr lang="nn-NO" sz="2800" dirty="0" err="1">
                <a:solidFill>
                  <a:schemeClr val="tx1"/>
                </a:solidFill>
              </a:rPr>
              <a:t>your</a:t>
            </a:r>
            <a:r>
              <a:rPr lang="nn-NO" sz="2800" dirty="0">
                <a:solidFill>
                  <a:schemeClr val="tx1"/>
                </a:solidFill>
              </a:rPr>
              <a:t> </a:t>
            </a:r>
            <a:r>
              <a:rPr lang="nn-NO" sz="2800" dirty="0" err="1">
                <a:solidFill>
                  <a:schemeClr val="tx1"/>
                </a:solidFill>
              </a:rPr>
              <a:t>browser</a:t>
            </a:r>
            <a:endParaRPr lang="nn-NO" sz="2800" dirty="0">
              <a:solidFill>
                <a:schemeClr val="tx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2086513-910B-4570-9077-22671AA57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987" y="2649415"/>
            <a:ext cx="8332675" cy="61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You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can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find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help</a:t>
            </a:r>
            <a:r>
              <a:rPr lang="nn-NO" dirty="0">
                <a:solidFill>
                  <a:schemeClr val="accent1"/>
                </a:solidFill>
              </a:rPr>
              <a:t> to log </a:t>
            </a:r>
            <a:r>
              <a:rPr lang="nn-NO" dirty="0" err="1">
                <a:solidFill>
                  <a:schemeClr val="accent1"/>
                </a:solidFill>
              </a:rPr>
              <a:t>on</a:t>
            </a:r>
            <a:r>
              <a:rPr lang="nn-NO" dirty="0">
                <a:solidFill>
                  <a:schemeClr val="accent1"/>
                </a:solidFill>
              </a:rPr>
              <a:t> at Norge.no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BDB95AC-F59F-471C-A212-FCC374B87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80"/>
            <a:ext cx="35266" cy="12183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E20E7D4-3D5B-4F67-9B86-806157E9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4" y="2372702"/>
            <a:ext cx="8498315" cy="6295048"/>
          </a:xfrm>
          <a:prstGeom prst="rect">
            <a:avLst/>
          </a:prstGeom>
        </p:spPr>
      </p:pic>
      <p:sp>
        <p:nvSpPr>
          <p:cNvPr id="6" name="Bildeforklaring formet som en ellipse 10">
            <a:extLst>
              <a:ext uri="{FF2B5EF4-FFF2-40B4-BE49-F238E27FC236}">
                <a16:creationId xmlns:a16="http://schemas.microsoft.com/office/drawing/2014/main" id="{4AD595E0-7602-4EBD-B5E0-29415B251485}"/>
              </a:ext>
            </a:extLst>
          </p:cNvPr>
          <p:cNvSpPr/>
          <p:nvPr/>
        </p:nvSpPr>
        <p:spPr>
          <a:xfrm>
            <a:off x="2989482" y="5520226"/>
            <a:ext cx="3597627" cy="2646835"/>
          </a:xfrm>
          <a:prstGeom prst="wedgeEllipseCallout">
            <a:avLst>
              <a:gd name="adj1" fmla="val 73893"/>
              <a:gd name="adj2" fmla="val 38282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desk ID-porten</a:t>
            </a:r>
          </a:p>
        </p:txBody>
      </p:sp>
    </p:spTree>
    <p:extLst>
      <p:ext uri="{BB962C8B-B14F-4D97-AF65-F5344CB8AC3E}">
        <p14:creationId xmlns:p14="http://schemas.microsoft.com/office/powerpoint/2010/main" val="254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0314E7-AC3F-4DF4-A8FE-C508AC24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937" y="1480956"/>
            <a:ext cx="13461167" cy="692497"/>
          </a:xfrm>
        </p:spPr>
        <p:txBody>
          <a:bodyPr/>
          <a:lstStyle/>
          <a:p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What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does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it </a:t>
            </a:r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mean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to log in </a:t>
            </a:r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with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an </a:t>
            </a:r>
            <a:r>
              <a:rPr lang="nb-NO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electronic</a:t>
            </a:r>
            <a:r>
              <a:rPr lang="nb-NO" dirty="0">
                <a:solidFill>
                  <a:schemeClr val="accent1"/>
                </a:solidFill>
                <a:latin typeface="Arial" charset="0"/>
                <a:cs typeface="Arial" charset="0"/>
              </a:rPr>
              <a:t> ID?</a:t>
            </a:r>
            <a:endParaRPr lang="nn-N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2A87F7-0316-4097-BC7C-F5D74E1AF6D9}"/>
              </a:ext>
            </a:extLst>
          </p:cNvPr>
          <p:cNvSpPr txBox="1">
            <a:spLocks/>
          </p:cNvSpPr>
          <p:nvPr/>
        </p:nvSpPr>
        <p:spPr>
          <a:xfrm>
            <a:off x="1800226" y="2751363"/>
            <a:ext cx="6727520" cy="44397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n-NO" dirty="0"/>
          </a:p>
          <a:p>
            <a:pPr>
              <a:buClrTx/>
            </a:pPr>
            <a:r>
              <a:rPr lang="nn-NO" dirty="0"/>
              <a:t>to </a:t>
            </a:r>
            <a:r>
              <a:rPr lang="nn-NO" dirty="0" err="1"/>
              <a:t>identify</a:t>
            </a:r>
            <a:r>
              <a:rPr lang="nn-NO" dirty="0"/>
              <a:t> </a:t>
            </a:r>
            <a:r>
              <a:rPr lang="nn-NO" dirty="0" err="1"/>
              <a:t>oneself</a:t>
            </a:r>
            <a:r>
              <a:rPr lang="nn-NO" dirty="0"/>
              <a:t> </a:t>
            </a:r>
            <a:r>
              <a:rPr lang="nn-NO" dirty="0" err="1"/>
              <a:t>electronically</a:t>
            </a:r>
            <a:endParaRPr lang="nn-NO" dirty="0"/>
          </a:p>
          <a:p>
            <a:pPr>
              <a:buClrTx/>
            </a:pPr>
            <a:endParaRPr lang="nn-NO" dirty="0"/>
          </a:p>
          <a:p>
            <a:pPr>
              <a:buClrTx/>
            </a:pPr>
            <a:r>
              <a:rPr lang="nn-NO" dirty="0"/>
              <a:t>to </a:t>
            </a:r>
            <a:r>
              <a:rPr lang="nn-NO" dirty="0" err="1"/>
              <a:t>access</a:t>
            </a:r>
            <a:r>
              <a:rPr lang="nn-NO" dirty="0"/>
              <a:t> </a:t>
            </a:r>
            <a:r>
              <a:rPr lang="nn-NO" dirty="0" err="1"/>
              <a:t>information</a:t>
            </a:r>
            <a:r>
              <a:rPr lang="nn-NO" dirty="0"/>
              <a:t> </a:t>
            </a:r>
            <a:r>
              <a:rPr lang="nn-NO" dirty="0" err="1"/>
              <a:t>about</a:t>
            </a:r>
            <a:r>
              <a:rPr lang="nn-NO" dirty="0"/>
              <a:t> </a:t>
            </a:r>
            <a:r>
              <a:rPr lang="nn-NO" dirty="0" err="1"/>
              <a:t>yourself</a:t>
            </a:r>
            <a:r>
              <a:rPr lang="nn-NO" dirty="0"/>
              <a:t> </a:t>
            </a:r>
          </a:p>
          <a:p>
            <a:endParaRPr lang="nn-NO" dirty="0"/>
          </a:p>
        </p:txBody>
      </p:sp>
      <p:sp>
        <p:nvSpPr>
          <p:cNvPr id="5" name="Bildeforklaring formet som en ellipse 2">
            <a:extLst>
              <a:ext uri="{FF2B5EF4-FFF2-40B4-BE49-F238E27FC236}">
                <a16:creationId xmlns:a16="http://schemas.microsoft.com/office/drawing/2014/main" id="{3B831BD6-F037-4938-BC60-A634D07B6102}"/>
              </a:ext>
            </a:extLst>
          </p:cNvPr>
          <p:cNvSpPr/>
          <p:nvPr/>
        </p:nvSpPr>
        <p:spPr>
          <a:xfrm>
            <a:off x="9052406" y="2751363"/>
            <a:ext cx="5607024" cy="5512028"/>
          </a:xfrm>
          <a:prstGeom prst="wedgeEllipseCallout">
            <a:avLst>
              <a:gd name="adj1" fmla="val -48919"/>
              <a:gd name="adj2" fmla="val -5024"/>
            </a:avLst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4816D9F-90DD-4F1E-8397-8C87E0D8D14B}"/>
              </a:ext>
            </a:extLst>
          </p:cNvPr>
          <p:cNvSpPr txBox="1"/>
          <p:nvPr/>
        </p:nvSpPr>
        <p:spPr>
          <a:xfrm>
            <a:off x="9359684" y="4230489"/>
            <a:ext cx="5299746" cy="255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666" dirty="0" err="1"/>
              <a:t>Example</a:t>
            </a:r>
            <a:r>
              <a:rPr lang="nn-NO" sz="2666" dirty="0"/>
              <a:t> </a:t>
            </a:r>
            <a:r>
              <a:rPr lang="nn-NO" sz="2666" dirty="0" err="1"/>
              <a:t>of</a:t>
            </a:r>
            <a:r>
              <a:rPr lang="nn-NO" sz="2666" dirty="0"/>
              <a:t> digitale public services: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 err="1"/>
              <a:t>your</a:t>
            </a:r>
            <a:r>
              <a:rPr lang="nn-NO" sz="2666" dirty="0"/>
              <a:t> </a:t>
            </a:r>
            <a:r>
              <a:rPr lang="nn-NO" sz="2666" dirty="0" err="1"/>
              <a:t>tax</a:t>
            </a:r>
            <a:r>
              <a:rPr lang="nn-NO" sz="2666" dirty="0"/>
              <a:t> return</a:t>
            </a:r>
            <a:endParaRPr lang="nb-NO" sz="2000" b="1" i="0" dirty="0">
              <a:solidFill>
                <a:srgbClr val="000000"/>
              </a:solidFill>
              <a:effectLst/>
              <a:latin typeface="Source Sans Pro" panose="020B0604020202020204" pitchFamily="34" charset="0"/>
            </a:endParaRP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/>
              <a:t>e-prescription </a:t>
            </a:r>
            <a:r>
              <a:rPr lang="nn-NO" sz="2666" dirty="0" err="1"/>
              <a:t>on</a:t>
            </a:r>
            <a:r>
              <a:rPr lang="nn-NO" sz="2666" dirty="0"/>
              <a:t> </a:t>
            </a:r>
            <a:r>
              <a:rPr lang="nn-NO" sz="2666" dirty="0" err="1"/>
              <a:t>Helsenorge</a:t>
            </a:r>
            <a:r>
              <a:rPr lang="nn-NO" sz="2666" dirty="0"/>
              <a:t> 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nn-NO" sz="2666" dirty="0" err="1"/>
              <a:t>your</a:t>
            </a:r>
            <a:r>
              <a:rPr lang="nn-NO" sz="2666" dirty="0"/>
              <a:t> </a:t>
            </a:r>
            <a:r>
              <a:rPr lang="nn-NO" sz="2666" dirty="0" err="1"/>
              <a:t>pension</a:t>
            </a:r>
            <a:r>
              <a:rPr lang="nn-NO" sz="2666" dirty="0"/>
              <a:t> from NAV</a:t>
            </a:r>
          </a:p>
          <a:p>
            <a:r>
              <a:rPr lang="nn-NO" sz="2666" dirty="0"/>
              <a:t> </a:t>
            </a:r>
            <a:endParaRPr lang="nn-NO" sz="3018" dirty="0"/>
          </a:p>
        </p:txBody>
      </p:sp>
    </p:spTree>
    <p:extLst>
      <p:ext uri="{BB962C8B-B14F-4D97-AF65-F5344CB8AC3E}">
        <p14:creationId xmlns:p14="http://schemas.microsoft.com/office/powerpoint/2010/main" val="40687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How to </a:t>
            </a:r>
            <a:r>
              <a:rPr lang="nn-NO" dirty="0" err="1">
                <a:solidFill>
                  <a:schemeClr val="accent1"/>
                </a:solidFill>
              </a:rPr>
              <a:t>identify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yourself</a:t>
            </a:r>
            <a:r>
              <a:rPr lang="nn-NO" dirty="0">
                <a:solidFill>
                  <a:schemeClr val="accent1"/>
                </a:solidFill>
              </a:rPr>
              <a:t> online?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4A9F150-1D6F-444B-B01A-E80C22AEB768}"/>
              </a:ext>
            </a:extLst>
          </p:cNvPr>
          <p:cNvSpPr txBox="1"/>
          <p:nvPr/>
        </p:nvSpPr>
        <p:spPr>
          <a:xfrm>
            <a:off x="7270061" y="3384950"/>
            <a:ext cx="738936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n-NO" sz="3400" b="1" dirty="0"/>
              <a:t>In person</a:t>
            </a:r>
            <a:r>
              <a:rPr lang="nn-NO" sz="3400" dirty="0"/>
              <a:t> </a:t>
            </a:r>
            <a:r>
              <a:rPr lang="nn-NO" sz="3400" dirty="0" err="1"/>
              <a:t>you</a:t>
            </a:r>
            <a:r>
              <a:rPr lang="nn-NO" sz="3400" dirty="0"/>
              <a:t> </a:t>
            </a:r>
            <a:r>
              <a:rPr lang="nn-NO" sz="3400" dirty="0" err="1"/>
              <a:t>identify</a:t>
            </a:r>
            <a:r>
              <a:rPr lang="nn-NO" sz="3400" dirty="0"/>
              <a:t> </a:t>
            </a:r>
            <a:r>
              <a:rPr lang="nn-NO" sz="3400" dirty="0" err="1"/>
              <a:t>yourself</a:t>
            </a:r>
            <a:r>
              <a:rPr lang="nn-NO" sz="3400" dirty="0"/>
              <a:t> </a:t>
            </a:r>
            <a:r>
              <a:rPr lang="nn-NO" sz="3400" dirty="0" err="1"/>
              <a:t>with</a:t>
            </a:r>
            <a:r>
              <a:rPr lang="nn-NO" sz="3400" dirty="0"/>
              <a:t> a </a:t>
            </a:r>
            <a:r>
              <a:rPr lang="nn-NO" sz="3400" dirty="0" err="1"/>
              <a:t>passport</a:t>
            </a:r>
            <a:r>
              <a:rPr lang="nn-NO" sz="3400" dirty="0"/>
              <a:t>, </a:t>
            </a:r>
            <a:r>
              <a:rPr lang="nn-NO" sz="3400" dirty="0" err="1"/>
              <a:t>driver’s</a:t>
            </a:r>
            <a:r>
              <a:rPr lang="nn-NO" sz="3400" dirty="0"/>
              <a:t> </a:t>
            </a:r>
            <a:r>
              <a:rPr lang="nn-NO" sz="3400" dirty="0" err="1"/>
              <a:t>license</a:t>
            </a:r>
            <a:r>
              <a:rPr lang="nn-NO" sz="3400" dirty="0"/>
              <a:t> or </a:t>
            </a:r>
            <a:r>
              <a:rPr lang="nn-NO" sz="3400" dirty="0" err="1"/>
              <a:t>national</a:t>
            </a:r>
            <a:r>
              <a:rPr lang="nn-NO" sz="3400" dirty="0"/>
              <a:t> ID-</a:t>
            </a:r>
            <a:r>
              <a:rPr lang="nn-NO" sz="3400" dirty="0" err="1"/>
              <a:t>card</a:t>
            </a:r>
            <a:r>
              <a:rPr lang="nn-NO" sz="3400" dirty="0"/>
              <a:t>.</a:t>
            </a:r>
          </a:p>
          <a:p>
            <a:pPr marL="0" indent="0">
              <a:buNone/>
            </a:pPr>
            <a:endParaRPr lang="nn-NO" sz="3400" dirty="0"/>
          </a:p>
          <a:p>
            <a:pPr marL="0" indent="0">
              <a:buNone/>
            </a:pPr>
            <a:r>
              <a:rPr lang="nn-NO" sz="3400" b="1" dirty="0"/>
              <a:t>Online </a:t>
            </a:r>
            <a:r>
              <a:rPr lang="nn-NO" sz="3400" dirty="0" err="1"/>
              <a:t>you</a:t>
            </a:r>
            <a:r>
              <a:rPr lang="nn-NO" sz="3400" dirty="0"/>
              <a:t> </a:t>
            </a:r>
            <a:r>
              <a:rPr lang="nn-NO" sz="3400" dirty="0" err="1"/>
              <a:t>identify</a:t>
            </a:r>
            <a:r>
              <a:rPr lang="nn-NO" sz="3400" dirty="0"/>
              <a:t> </a:t>
            </a:r>
            <a:r>
              <a:rPr lang="nn-NO" sz="3400" dirty="0" err="1"/>
              <a:t>yourself</a:t>
            </a:r>
            <a:r>
              <a:rPr lang="nn-NO" sz="3400" dirty="0"/>
              <a:t> </a:t>
            </a:r>
            <a:r>
              <a:rPr lang="nn-NO" sz="3400" dirty="0" err="1"/>
              <a:t>with</a:t>
            </a:r>
            <a:r>
              <a:rPr lang="nn-NO" sz="3400" dirty="0"/>
              <a:t> a </a:t>
            </a:r>
            <a:r>
              <a:rPr lang="nn-NO" sz="3400" dirty="0" err="1"/>
              <a:t>personal</a:t>
            </a:r>
            <a:r>
              <a:rPr lang="nn-NO" sz="3400" dirty="0"/>
              <a:t> </a:t>
            </a:r>
            <a:r>
              <a:rPr lang="nn-NO" sz="3400" dirty="0" err="1"/>
              <a:t>electronic</a:t>
            </a:r>
            <a:r>
              <a:rPr lang="nn-NO" sz="3400" dirty="0"/>
              <a:t> ID, </a:t>
            </a:r>
            <a:r>
              <a:rPr lang="nn-NO" sz="3400" dirty="0" err="1"/>
              <a:t>such</a:t>
            </a:r>
            <a:r>
              <a:rPr lang="nn-NO" sz="3400" dirty="0"/>
              <a:t> as </a:t>
            </a:r>
            <a:r>
              <a:rPr lang="nn-NO" sz="3400" dirty="0" err="1"/>
              <a:t>BankID</a:t>
            </a:r>
            <a:r>
              <a:rPr lang="nn-NO" sz="3400" dirty="0"/>
              <a:t>.</a:t>
            </a:r>
          </a:p>
          <a:p>
            <a:pPr marL="0" indent="0" algn="just">
              <a:buNone/>
            </a:pPr>
            <a:endParaRPr lang="nn-NO" sz="3400" dirty="0"/>
          </a:p>
        </p:txBody>
      </p:sp>
      <p:sp>
        <p:nvSpPr>
          <p:cNvPr id="14" name="Snakkeboble: oval 13">
            <a:extLst>
              <a:ext uri="{FF2B5EF4-FFF2-40B4-BE49-F238E27FC236}">
                <a16:creationId xmlns:a16="http://schemas.microsoft.com/office/drawing/2014/main" id="{665C2F2C-101B-4D3E-9DCC-324329D3DECC}"/>
              </a:ext>
            </a:extLst>
          </p:cNvPr>
          <p:cNvSpPr/>
          <p:nvPr/>
        </p:nvSpPr>
        <p:spPr>
          <a:xfrm>
            <a:off x="2364232" y="3810605"/>
            <a:ext cx="3928426" cy="3426783"/>
          </a:xfrm>
          <a:prstGeom prst="wedgeEllipseCallout">
            <a:avLst>
              <a:gd name="adj1" fmla="val 51953"/>
              <a:gd name="adj2" fmla="val 48010"/>
            </a:avLst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022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C03E42-1D81-41B0-950E-F40A7BF7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What</a:t>
            </a:r>
            <a:r>
              <a:rPr lang="nn-NO" dirty="0">
                <a:solidFill>
                  <a:schemeClr val="accent1"/>
                </a:solidFill>
              </a:rPr>
              <a:t> is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r>
              <a:rPr lang="nn-NO" dirty="0">
                <a:solidFill>
                  <a:schemeClr val="accent1"/>
                </a:solidFill>
              </a:rPr>
              <a:t>?</a:t>
            </a:r>
            <a:endParaRPr lang="nn-NO" dirty="0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B0C9461-C64F-4847-B082-0B0B04519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267" y="2838690"/>
            <a:ext cx="6162939" cy="1733310"/>
          </a:xfrm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nn-NO" sz="3733" spc="-150" dirty="0" err="1">
                <a:latin typeface="Arial" charset="0"/>
                <a:cs typeface="Arial" charset="0"/>
              </a:rPr>
              <a:t>BankID</a:t>
            </a:r>
            <a:r>
              <a:rPr lang="nn-NO" sz="3733" spc="-150" dirty="0">
                <a:latin typeface="Arial" charset="0"/>
                <a:cs typeface="Arial" charset="0"/>
              </a:rPr>
              <a:t> is a </a:t>
            </a:r>
            <a:r>
              <a:rPr lang="nn-NO" sz="3733" spc="-150" dirty="0" err="1">
                <a:latin typeface="Arial" charset="0"/>
                <a:cs typeface="Arial" charset="0"/>
              </a:rPr>
              <a:t>personal</a:t>
            </a:r>
            <a:r>
              <a:rPr lang="nn-NO" sz="3733" spc="-150" dirty="0">
                <a:latin typeface="Arial" charset="0"/>
                <a:cs typeface="Arial" charset="0"/>
              </a:rPr>
              <a:t> </a:t>
            </a:r>
            <a:r>
              <a:rPr lang="nn-NO" sz="3733" spc="-150" dirty="0" err="1">
                <a:latin typeface="Arial" charset="0"/>
                <a:cs typeface="Arial" charset="0"/>
              </a:rPr>
              <a:t>electronic</a:t>
            </a:r>
            <a:r>
              <a:rPr lang="nn-NO" sz="3733" spc="-150" dirty="0">
                <a:latin typeface="Arial" charset="0"/>
                <a:cs typeface="Arial" charset="0"/>
              </a:rPr>
              <a:t> </a:t>
            </a:r>
            <a:r>
              <a:rPr lang="nn-NO" sz="3733" spc="-150" dirty="0" err="1">
                <a:latin typeface="Arial" charset="0"/>
                <a:cs typeface="Arial" charset="0"/>
              </a:rPr>
              <a:t>identification</a:t>
            </a:r>
            <a:r>
              <a:rPr lang="nn-NO" sz="3733" spc="-150" dirty="0">
                <a:latin typeface="Arial" charset="0"/>
                <a:cs typeface="Arial" charset="0"/>
              </a:rPr>
              <a:t> (</a:t>
            </a:r>
            <a:r>
              <a:rPr lang="nn-NO" sz="3733" spc="-150" dirty="0" err="1">
                <a:latin typeface="Arial" charset="0"/>
                <a:cs typeface="Arial" charset="0"/>
              </a:rPr>
              <a:t>electronic</a:t>
            </a:r>
            <a:r>
              <a:rPr lang="nn-NO" sz="3733" spc="-150" dirty="0">
                <a:latin typeface="Arial" charset="0"/>
                <a:cs typeface="Arial" charset="0"/>
              </a:rPr>
              <a:t> ID)</a:t>
            </a:r>
            <a:endParaRPr lang="nn-NO" sz="3733" b="1" spc="-150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b="1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5" name="Bildeforklaring formet som en ellipse 4">
            <a:extLst>
              <a:ext uri="{FF2B5EF4-FFF2-40B4-BE49-F238E27FC236}">
                <a16:creationId xmlns:a16="http://schemas.microsoft.com/office/drawing/2014/main" id="{40C61B64-8A3B-4020-A318-12D39E01C5B0}"/>
              </a:ext>
            </a:extLst>
          </p:cNvPr>
          <p:cNvSpPr/>
          <p:nvPr/>
        </p:nvSpPr>
        <p:spPr>
          <a:xfrm>
            <a:off x="2364232" y="5144928"/>
            <a:ext cx="4036246" cy="2069899"/>
          </a:xfrm>
          <a:prstGeom prst="wedgeEllipseCallout">
            <a:avLst>
              <a:gd name="adj1" fmla="val 63926"/>
              <a:gd name="adj2" fmla="val -31495"/>
            </a:avLst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</a:rPr>
              <a:t>Electronic ID</a:t>
            </a:r>
          </a:p>
          <a:p>
            <a:pPr algn="ctr"/>
            <a:r>
              <a:rPr lang="nn-NO" sz="3200" dirty="0">
                <a:solidFill>
                  <a:schemeClr val="tx1"/>
                </a:solidFill>
              </a:rPr>
              <a:t>= e-ID</a:t>
            </a:r>
            <a:endParaRPr lang="nn-NO" sz="3018" dirty="0"/>
          </a:p>
        </p:txBody>
      </p:sp>
      <p:sp>
        <p:nvSpPr>
          <p:cNvPr id="6" name="Bildeforklaring formet som en ellipse 3">
            <a:extLst>
              <a:ext uri="{FF2B5EF4-FFF2-40B4-BE49-F238E27FC236}">
                <a16:creationId xmlns:a16="http://schemas.microsoft.com/office/drawing/2014/main" id="{B2C481F1-C5C6-4BD3-8403-875500C562D9}"/>
              </a:ext>
            </a:extLst>
          </p:cNvPr>
          <p:cNvSpPr/>
          <p:nvPr/>
        </p:nvSpPr>
        <p:spPr>
          <a:xfrm>
            <a:off x="8756006" y="2173453"/>
            <a:ext cx="5903423" cy="5903423"/>
          </a:xfrm>
          <a:prstGeom prst="wedgeEllipseCallout">
            <a:avLst>
              <a:gd name="adj1" fmla="val -44188"/>
              <a:gd name="adj2" fmla="val -21721"/>
            </a:avLst>
          </a:prstGeom>
          <a:blipFill dpi="0"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2BD342-A35D-4F52-806A-3364B799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How to </a:t>
            </a:r>
            <a:r>
              <a:rPr lang="nn-NO" dirty="0" err="1">
                <a:solidFill>
                  <a:schemeClr val="accent1"/>
                </a:solidFill>
              </a:rPr>
              <a:t>get</a:t>
            </a:r>
            <a:r>
              <a:rPr lang="nn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r>
              <a:rPr lang="nn-NO" dirty="0">
                <a:solidFill>
                  <a:schemeClr val="accent1"/>
                </a:solidFill>
              </a:rPr>
              <a:t>?</a:t>
            </a:r>
            <a:endParaRPr lang="nn-NO" dirty="0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33E75B4-4BD5-416F-8437-99EA055A3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155" y="2495789"/>
            <a:ext cx="7268945" cy="6034028"/>
          </a:xfrm>
        </p:spPr>
        <p:txBody>
          <a:bodyPr>
            <a:normAutofit/>
          </a:bodyPr>
          <a:lstStyle/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nn-NO" sz="3733" dirty="0" err="1">
                <a:latin typeface="Arial" charset="0"/>
                <a:cs typeface="Arial" charset="0"/>
              </a:rPr>
              <a:t>Contact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your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r>
              <a:rPr lang="nn-NO" sz="3733" dirty="0">
                <a:latin typeface="Arial" charset="0"/>
                <a:cs typeface="Arial" charset="0"/>
              </a:rPr>
              <a:t> and ask for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endParaRPr lang="nn-NO" sz="3733" dirty="0">
              <a:latin typeface="Arial" charset="0"/>
              <a:cs typeface="Arial" charset="0"/>
            </a:endParaRPr>
          </a:p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The Bank </a:t>
            </a:r>
            <a:r>
              <a:rPr lang="nn-NO" sz="3733" dirty="0" err="1">
                <a:latin typeface="Arial" charset="0"/>
                <a:cs typeface="Arial" charset="0"/>
              </a:rPr>
              <a:t>will</a:t>
            </a:r>
            <a:r>
              <a:rPr lang="nn-NO" sz="3733" dirty="0">
                <a:latin typeface="Arial" charset="0"/>
                <a:cs typeface="Arial" charset="0"/>
              </a:rPr>
              <a:t> send </a:t>
            </a:r>
            <a:r>
              <a:rPr lang="nn-NO" sz="3733" dirty="0" err="1">
                <a:latin typeface="Arial" charset="0"/>
                <a:cs typeface="Arial" charset="0"/>
              </a:rPr>
              <a:t>you</a:t>
            </a:r>
            <a:r>
              <a:rPr lang="nn-NO" sz="3733" dirty="0">
                <a:latin typeface="Arial" charset="0"/>
                <a:cs typeface="Arial" charset="0"/>
              </a:rPr>
              <a:t> a </a:t>
            </a:r>
            <a:r>
              <a:rPr lang="nn-NO" sz="3733" dirty="0" err="1">
                <a:latin typeface="Arial" charset="0"/>
                <a:cs typeface="Arial" charset="0"/>
              </a:rPr>
              <a:t>code</a:t>
            </a:r>
            <a:r>
              <a:rPr lang="nn-NO" sz="3733" dirty="0">
                <a:latin typeface="Arial" charset="0"/>
                <a:cs typeface="Arial" charset="0"/>
              </a:rPr>
              <a:t> generator</a:t>
            </a:r>
          </a:p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742950" lvl="1" indent="-7429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Log in to </a:t>
            </a:r>
            <a:r>
              <a:rPr lang="nn-NO" sz="3733" dirty="0" err="1">
                <a:latin typeface="Arial" charset="0"/>
                <a:cs typeface="Arial" charset="0"/>
              </a:rPr>
              <a:t>your</a:t>
            </a:r>
            <a:r>
              <a:rPr lang="nn-NO" sz="3733" dirty="0">
                <a:latin typeface="Arial" charset="0"/>
                <a:cs typeface="Arial" charset="0"/>
              </a:rPr>
              <a:t> online bank and </a:t>
            </a:r>
            <a:r>
              <a:rPr lang="nn-NO" sz="3733" dirty="0" err="1">
                <a:latin typeface="Arial" charset="0"/>
                <a:cs typeface="Arial" charset="0"/>
              </a:rPr>
              <a:t>activate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your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BankID</a:t>
            </a:r>
            <a:r>
              <a:rPr lang="nn-NO" sz="3733" dirty="0">
                <a:latin typeface="Arial" charset="0"/>
                <a:cs typeface="Arial" charset="0"/>
              </a:rPr>
              <a:t> in </a:t>
            </a:r>
            <a:r>
              <a:rPr lang="nn-NO" sz="3733" dirty="0" err="1">
                <a:latin typeface="Arial" charset="0"/>
                <a:cs typeface="Arial" charset="0"/>
              </a:rPr>
              <a:t>the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  <a:r>
              <a:rPr lang="nn-NO" sz="3733" dirty="0" err="1">
                <a:latin typeface="Arial" charset="0"/>
                <a:cs typeface="Arial" charset="0"/>
              </a:rPr>
              <a:t>menu</a:t>
            </a:r>
            <a:r>
              <a:rPr lang="nn-NO" sz="3733" dirty="0">
                <a:latin typeface="Arial" charset="0"/>
                <a:cs typeface="Arial" charset="0"/>
              </a:rPr>
              <a:t>. </a:t>
            </a:r>
          </a:p>
          <a:p>
            <a:endParaRPr lang="nn-NO" dirty="0"/>
          </a:p>
        </p:txBody>
      </p:sp>
      <p:sp>
        <p:nvSpPr>
          <p:cNvPr id="5" name="Snakkeboble: oval 4">
            <a:extLst>
              <a:ext uri="{FF2B5EF4-FFF2-40B4-BE49-F238E27FC236}">
                <a16:creationId xmlns:a16="http://schemas.microsoft.com/office/drawing/2014/main" id="{D4E2B971-1B31-4C69-966D-5768F03AE053}"/>
              </a:ext>
            </a:extLst>
          </p:cNvPr>
          <p:cNvSpPr/>
          <p:nvPr/>
        </p:nvSpPr>
        <p:spPr>
          <a:xfrm>
            <a:off x="10246659" y="2938079"/>
            <a:ext cx="4652682" cy="4538486"/>
          </a:xfrm>
          <a:prstGeom prst="wedgeEllipseCallout">
            <a:avLst>
              <a:gd name="adj1" fmla="val -45300"/>
              <a:gd name="adj2" fmla="val 46234"/>
            </a:avLst>
          </a:prstGeom>
          <a:blipFill>
            <a:blip r:embed="rId3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1741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E73FD5-D018-4CF6-BEF9-BD53C7F2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Log </a:t>
            </a:r>
            <a:r>
              <a:rPr lang="nb-NO" dirty="0" err="1">
                <a:solidFill>
                  <a:schemeClr val="accent1"/>
                </a:solidFill>
              </a:rPr>
              <a:t>on</a:t>
            </a:r>
            <a:r>
              <a:rPr lang="nb-NO" dirty="0">
                <a:solidFill>
                  <a:schemeClr val="accent1"/>
                </a:solidFill>
              </a:rPr>
              <a:t> to </a:t>
            </a:r>
            <a:r>
              <a:rPr lang="nb-NO" dirty="0" err="1">
                <a:solidFill>
                  <a:schemeClr val="accent1"/>
                </a:solidFill>
              </a:rPr>
              <a:t>public</a:t>
            </a:r>
            <a:r>
              <a:rPr lang="nb-NO" dirty="0">
                <a:solidFill>
                  <a:schemeClr val="accent1"/>
                </a:solidFill>
              </a:rPr>
              <a:t> services </a:t>
            </a:r>
            <a:r>
              <a:rPr lang="nb-NO" dirty="0" err="1">
                <a:solidFill>
                  <a:schemeClr val="accent1"/>
                </a:solidFill>
              </a:rPr>
              <a:t>with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n-NO" dirty="0" err="1">
                <a:solidFill>
                  <a:schemeClr val="accent1"/>
                </a:solidFill>
              </a:rPr>
              <a:t>BankID</a:t>
            </a:r>
            <a:endParaRPr lang="nn-NO" dirty="0"/>
          </a:p>
        </p:txBody>
      </p:sp>
      <p:sp>
        <p:nvSpPr>
          <p:cNvPr id="22" name="Bildeforklaring formet som en ellipse 14">
            <a:extLst>
              <a:ext uri="{FF2B5EF4-FFF2-40B4-BE49-F238E27FC236}">
                <a16:creationId xmlns:a16="http://schemas.microsoft.com/office/drawing/2014/main" id="{49B94B77-C64F-48A5-A644-523FF7DF1A74}"/>
              </a:ext>
            </a:extLst>
          </p:cNvPr>
          <p:cNvSpPr/>
          <p:nvPr/>
        </p:nvSpPr>
        <p:spPr>
          <a:xfrm rot="10643436" flipH="1" flipV="1">
            <a:off x="10420398" y="3433902"/>
            <a:ext cx="3839625" cy="3119695"/>
          </a:xfrm>
          <a:prstGeom prst="wedgeEllipseCallout">
            <a:avLst>
              <a:gd name="adj1" fmla="val 57533"/>
              <a:gd name="adj2" fmla="val -403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/>
          </a:p>
          <a:p>
            <a:endParaRPr lang="nn-NO" sz="3018">
              <a:solidFill>
                <a:schemeClr val="tx1"/>
              </a:solidFill>
            </a:endParaRPr>
          </a:p>
        </p:txBody>
      </p:sp>
      <p:sp>
        <p:nvSpPr>
          <p:cNvPr id="23" name="Bildeforklaring formet som en ellipse 11">
            <a:extLst>
              <a:ext uri="{FF2B5EF4-FFF2-40B4-BE49-F238E27FC236}">
                <a16:creationId xmlns:a16="http://schemas.microsoft.com/office/drawing/2014/main" id="{CDD4DC6B-A5B1-4CF1-9E41-DDF46DBDB8FF}"/>
              </a:ext>
            </a:extLst>
          </p:cNvPr>
          <p:cNvSpPr/>
          <p:nvPr/>
        </p:nvSpPr>
        <p:spPr>
          <a:xfrm rot="10956564" flipV="1">
            <a:off x="1368122" y="3432610"/>
            <a:ext cx="3839625" cy="3119695"/>
          </a:xfrm>
          <a:prstGeom prst="wedgeEllipseCallout">
            <a:avLst>
              <a:gd name="adj1" fmla="val -58936"/>
              <a:gd name="adj2" fmla="val -9204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/>
          </a:p>
          <a:p>
            <a:endParaRPr lang="nn-NO" sz="3018">
              <a:solidFill>
                <a:schemeClr val="tx1"/>
              </a:solidFill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CA5A40C1-B919-4749-BA79-17F5DA540CEB}"/>
              </a:ext>
            </a:extLst>
          </p:cNvPr>
          <p:cNvSpPr txBox="1"/>
          <p:nvPr/>
        </p:nvSpPr>
        <p:spPr>
          <a:xfrm>
            <a:off x="1594027" y="4637796"/>
            <a:ext cx="3387813" cy="154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dirty="0" err="1"/>
              <a:t>Personal</a:t>
            </a:r>
            <a:r>
              <a:rPr lang="nn-NO" sz="3200" dirty="0"/>
              <a:t> ID </a:t>
            </a:r>
            <a:r>
              <a:rPr lang="nn-NO" sz="3200" dirty="0" err="1"/>
              <a:t>number</a:t>
            </a:r>
            <a:endParaRPr lang="nn-NO" sz="3018" dirty="0"/>
          </a:p>
          <a:p>
            <a:endParaRPr lang="nn-NO" sz="3018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0365399-EFA2-46B6-9060-D0AF58B72698}"/>
              </a:ext>
            </a:extLst>
          </p:cNvPr>
          <p:cNvSpPr txBox="1"/>
          <p:nvPr/>
        </p:nvSpPr>
        <p:spPr>
          <a:xfrm>
            <a:off x="10646303" y="4637796"/>
            <a:ext cx="3387813" cy="154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dirty="0" err="1"/>
              <a:t>Personal</a:t>
            </a:r>
            <a:r>
              <a:rPr lang="nn-NO" sz="3200" dirty="0"/>
              <a:t> </a:t>
            </a:r>
            <a:r>
              <a:rPr lang="nn-NO" sz="3200" dirty="0" err="1"/>
              <a:t>password</a:t>
            </a:r>
            <a:endParaRPr lang="nn-NO" sz="3018" dirty="0"/>
          </a:p>
          <a:p>
            <a:endParaRPr lang="nn-NO" sz="3018" dirty="0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B366F1D4-0B9B-4266-B4B9-98D3816B737B}"/>
              </a:ext>
            </a:extLst>
          </p:cNvPr>
          <p:cNvSpPr txBox="1"/>
          <p:nvPr/>
        </p:nvSpPr>
        <p:spPr>
          <a:xfrm>
            <a:off x="5753099" y="4075218"/>
            <a:ext cx="857251" cy="1834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/>
              <a:t>		   + 		</a:t>
            </a:r>
          </a:p>
        </p:txBody>
      </p:sp>
      <p:pic>
        <p:nvPicPr>
          <p:cNvPr id="28" name="Bilde 27">
            <a:extLst>
              <a:ext uri="{FF2B5EF4-FFF2-40B4-BE49-F238E27FC236}">
                <a16:creationId xmlns:a16="http://schemas.microsoft.com/office/drawing/2014/main" id="{2C5DCBD1-307C-4EE5-9495-43E0028E4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71" y="3786224"/>
            <a:ext cx="3420549" cy="2123471"/>
          </a:xfrm>
          <a:prstGeom prst="rect">
            <a:avLst/>
          </a:prstGeom>
        </p:spPr>
      </p:pic>
      <p:sp>
        <p:nvSpPr>
          <p:cNvPr id="29" name="TekstSylinder 28">
            <a:extLst>
              <a:ext uri="{FF2B5EF4-FFF2-40B4-BE49-F238E27FC236}">
                <a16:creationId xmlns:a16="http://schemas.microsoft.com/office/drawing/2014/main" id="{3B8E8B6C-B1CC-4455-B9CD-9F1450A3452F}"/>
              </a:ext>
            </a:extLst>
          </p:cNvPr>
          <p:cNvSpPr txBox="1"/>
          <p:nvPr/>
        </p:nvSpPr>
        <p:spPr>
          <a:xfrm>
            <a:off x="9643068" y="4075218"/>
            <a:ext cx="857251" cy="1834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/>
              <a:t>		   + 		</a:t>
            </a:r>
          </a:p>
        </p:txBody>
      </p:sp>
    </p:spTree>
    <p:extLst>
      <p:ext uri="{BB962C8B-B14F-4D97-AF65-F5344CB8AC3E}">
        <p14:creationId xmlns:p14="http://schemas.microsoft.com/office/powerpoint/2010/main" val="17562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33DFAD-872B-45FB-BB75-9288A65D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>
                <a:solidFill>
                  <a:schemeClr val="accent1"/>
                </a:solidFill>
              </a:rPr>
              <a:t>Example</a:t>
            </a:r>
            <a:r>
              <a:rPr lang="nn-NO" dirty="0">
                <a:solidFill>
                  <a:schemeClr val="accent1"/>
                </a:solidFill>
              </a:rPr>
              <a:t>: </a:t>
            </a:r>
            <a:r>
              <a:rPr lang="nn-NO" dirty="0" err="1">
                <a:solidFill>
                  <a:schemeClr val="accent1"/>
                </a:solidFill>
              </a:rPr>
              <a:t>how</a:t>
            </a:r>
            <a:r>
              <a:rPr lang="nn-NO" dirty="0">
                <a:solidFill>
                  <a:schemeClr val="accent1"/>
                </a:solidFill>
              </a:rPr>
              <a:t> to log </a:t>
            </a:r>
            <a:r>
              <a:rPr lang="nn-NO" dirty="0" err="1">
                <a:solidFill>
                  <a:schemeClr val="accent1"/>
                </a:solidFill>
              </a:rPr>
              <a:t>on</a:t>
            </a:r>
            <a:r>
              <a:rPr lang="nn-NO" dirty="0">
                <a:solidFill>
                  <a:schemeClr val="accent1"/>
                </a:solidFill>
              </a:rPr>
              <a:t> to NAV</a:t>
            </a:r>
            <a:endParaRPr lang="nn-NO" dirty="0"/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425D5652-BA3C-4925-B16B-02DE6589D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8549" y="2632467"/>
            <a:ext cx="10701879" cy="4996986"/>
          </a:xfrm>
        </p:spPr>
      </p:pic>
      <p:sp>
        <p:nvSpPr>
          <p:cNvPr id="7" name="Bildeforklaring formet som en ellipse 6">
            <a:extLst>
              <a:ext uri="{FF2B5EF4-FFF2-40B4-BE49-F238E27FC236}">
                <a16:creationId xmlns:a16="http://schemas.microsoft.com/office/drawing/2014/main" id="{CF18B626-8376-4976-B650-AB69DE558D31}"/>
              </a:ext>
            </a:extLst>
          </p:cNvPr>
          <p:cNvSpPr/>
          <p:nvPr/>
        </p:nvSpPr>
        <p:spPr>
          <a:xfrm flipH="1" flipV="1">
            <a:off x="-1" y="3060063"/>
            <a:ext cx="3298508" cy="2543753"/>
          </a:xfrm>
          <a:prstGeom prst="wedgeEllipseCallout">
            <a:avLst>
              <a:gd name="adj1" fmla="val -48396"/>
              <a:gd name="adj2" fmla="val 52764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/>
          </a:p>
          <a:p>
            <a:endParaRPr lang="nn-NO" sz="3018">
              <a:solidFill>
                <a:schemeClr val="tx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5F2D3-AB73-4A23-B7CC-641E0470105A}"/>
              </a:ext>
            </a:extLst>
          </p:cNvPr>
          <p:cNvSpPr txBox="1"/>
          <p:nvPr/>
        </p:nvSpPr>
        <p:spPr>
          <a:xfrm>
            <a:off x="-21454" y="3600856"/>
            <a:ext cx="3387813" cy="1849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800" dirty="0"/>
              <a:t>Enter www.nav.no </a:t>
            </a:r>
            <a:br>
              <a:rPr lang="nn-NO" sz="2800" dirty="0"/>
            </a:br>
            <a:r>
              <a:rPr lang="nn-NO" sz="2800" dirty="0"/>
              <a:t>in </a:t>
            </a:r>
            <a:r>
              <a:rPr lang="nn-NO" sz="2800" dirty="0" err="1"/>
              <a:t>the</a:t>
            </a:r>
            <a:r>
              <a:rPr lang="nn-NO" sz="2800" dirty="0"/>
              <a:t> </a:t>
            </a:r>
            <a:r>
              <a:rPr lang="nn-NO" sz="2800" dirty="0" err="1"/>
              <a:t>address</a:t>
            </a:r>
            <a:r>
              <a:rPr lang="nn-NO" sz="2800" dirty="0"/>
              <a:t> bar in </a:t>
            </a:r>
            <a:r>
              <a:rPr lang="nn-NO" sz="2800" dirty="0" err="1"/>
              <a:t>your</a:t>
            </a:r>
            <a:r>
              <a:rPr lang="nn-NO" sz="2800" dirty="0"/>
              <a:t> </a:t>
            </a:r>
            <a:r>
              <a:rPr lang="nn-NO" sz="2800" dirty="0" err="1"/>
              <a:t>browser</a:t>
            </a:r>
            <a:endParaRPr lang="nn-NO" sz="2800" dirty="0"/>
          </a:p>
          <a:p>
            <a:endParaRPr lang="nn-NO" sz="3018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14DACA5-4CDC-4C73-96DB-1B5748204707}"/>
              </a:ext>
            </a:extLst>
          </p:cNvPr>
          <p:cNvSpPr/>
          <p:nvPr/>
        </p:nvSpPr>
        <p:spPr>
          <a:xfrm>
            <a:off x="11929673" y="2963447"/>
            <a:ext cx="1228607" cy="626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 dirty="0"/>
          </a:p>
        </p:txBody>
      </p:sp>
      <p:sp>
        <p:nvSpPr>
          <p:cNvPr id="9" name="Bildeforklaring formet som en ellipse 12">
            <a:extLst>
              <a:ext uri="{FF2B5EF4-FFF2-40B4-BE49-F238E27FC236}">
                <a16:creationId xmlns:a16="http://schemas.microsoft.com/office/drawing/2014/main" id="{3F1796A7-BEF9-4743-9C89-DFC8397D2AD4}"/>
              </a:ext>
            </a:extLst>
          </p:cNvPr>
          <p:cNvSpPr/>
          <p:nvPr/>
        </p:nvSpPr>
        <p:spPr>
          <a:xfrm rot="16200000" flipH="1" flipV="1">
            <a:off x="13568950" y="3178920"/>
            <a:ext cx="2014228" cy="2835567"/>
          </a:xfrm>
          <a:prstGeom prst="wedgeEllipseCallout">
            <a:avLst>
              <a:gd name="adj1" fmla="val -42130"/>
              <a:gd name="adj2" fmla="val 5442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/>
          </a:p>
          <a:p>
            <a:endParaRPr lang="nn-NO" sz="3018">
              <a:solidFill>
                <a:schemeClr val="tx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9D5B2F1-B719-49A9-A887-A605EC9DDBBE}"/>
              </a:ext>
            </a:extLst>
          </p:cNvPr>
          <p:cNvSpPr txBox="1"/>
          <p:nvPr/>
        </p:nvSpPr>
        <p:spPr>
          <a:xfrm>
            <a:off x="13241645" y="4048510"/>
            <a:ext cx="2668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800" dirty="0" err="1"/>
              <a:t>Click</a:t>
            </a:r>
            <a:r>
              <a:rPr lang="nn-NO" sz="2800" dirty="0"/>
              <a:t> </a:t>
            </a:r>
            <a:r>
              <a:rPr lang="nn-NO" sz="2800" dirty="0" err="1"/>
              <a:t>on</a:t>
            </a:r>
            <a:r>
              <a:rPr lang="nn-NO" sz="2800" dirty="0"/>
              <a:t> </a:t>
            </a:r>
          </a:p>
          <a:p>
            <a:pPr algn="ctr"/>
            <a:r>
              <a:rPr lang="nn-NO" sz="2800" dirty="0"/>
              <a:t>«LOG IN»</a:t>
            </a:r>
          </a:p>
        </p:txBody>
      </p:sp>
    </p:spTree>
    <p:extLst>
      <p:ext uri="{BB962C8B-B14F-4D97-AF65-F5344CB8AC3E}">
        <p14:creationId xmlns:p14="http://schemas.microsoft.com/office/powerpoint/2010/main" val="6805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3F010D8E-26EF-4291-954D-BEE5C0CD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132" y="1314450"/>
            <a:ext cx="6741667" cy="150989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ID-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porten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– the entrance to online public services </a:t>
            </a:r>
            <a:endParaRPr lang="en-US" dirty="0"/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6EB92F79-2E3E-4AA0-AEC5-63C9549F6350}"/>
              </a:ext>
            </a:extLst>
          </p:cNvPr>
          <p:cNvSpPr txBox="1">
            <a:spLocks/>
          </p:cNvSpPr>
          <p:nvPr/>
        </p:nvSpPr>
        <p:spPr>
          <a:xfrm>
            <a:off x="2687984" y="4006872"/>
            <a:ext cx="3700473" cy="2809186"/>
          </a:xfrm>
          <a:prstGeom prst="wedgeEllipseCallout">
            <a:avLst>
              <a:gd name="adj1" fmla="val 64049"/>
              <a:gd name="adj2" fmla="val -1000"/>
            </a:avLst>
          </a:prstGeom>
          <a:solidFill>
            <a:schemeClr val="bg2">
              <a:lumMod val="9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n-NO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on with ID-porten</a:t>
            </a:r>
            <a:endParaRPr lang="nn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5D38BF8-5AF3-4A9B-B023-F8CE0C4434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12867" y="1314450"/>
            <a:ext cx="5062218" cy="7039180"/>
          </a:xfrm>
        </p:spPr>
      </p:pic>
    </p:spTree>
    <p:extLst>
      <p:ext uri="{BB962C8B-B14F-4D97-AF65-F5344CB8AC3E}">
        <p14:creationId xmlns:p14="http://schemas.microsoft.com/office/powerpoint/2010/main" val="19325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3F010D8E-26EF-4291-954D-BEE5C0CD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132" y="1314450"/>
            <a:ext cx="6741667" cy="11005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Select </a:t>
            </a:r>
            <a:r>
              <a:rPr lang="en-US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BankID</a:t>
            </a: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 to log on</a:t>
            </a:r>
            <a:endParaRPr lang="en-US" dirty="0"/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6EB92F79-2E3E-4AA0-AEC5-63C9549F6350}"/>
              </a:ext>
            </a:extLst>
          </p:cNvPr>
          <p:cNvSpPr txBox="1">
            <a:spLocks/>
          </p:cNvSpPr>
          <p:nvPr/>
        </p:nvSpPr>
        <p:spPr>
          <a:xfrm>
            <a:off x="4426733" y="3510471"/>
            <a:ext cx="3700473" cy="2809186"/>
          </a:xfrm>
          <a:prstGeom prst="wedgeEllipseCallout">
            <a:avLst>
              <a:gd name="adj1" fmla="val 72286"/>
              <a:gd name="adj2" fmla="val -14466"/>
            </a:avLst>
          </a:prstGeom>
          <a:solidFill>
            <a:schemeClr val="bg2">
              <a:lumMod val="90000"/>
            </a:schemeClr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BankID</a:t>
            </a:r>
            <a:endParaRPr lang="nn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C3F2A63-AD85-4EBD-89C4-EF13EC3B5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664" y="1397367"/>
            <a:ext cx="5060119" cy="703539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13EA26F-2E89-4AF0-91C8-3F60B75116D3}"/>
              </a:ext>
            </a:extLst>
          </p:cNvPr>
          <p:cNvSpPr/>
          <p:nvPr/>
        </p:nvSpPr>
        <p:spPr>
          <a:xfrm>
            <a:off x="10272884" y="3264807"/>
            <a:ext cx="3617297" cy="8445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31198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1641</Words>
  <Application>Microsoft Office PowerPoint</Application>
  <PresentationFormat>Egendefinert</PresentationFormat>
  <Paragraphs>189</Paragraphs>
  <Slides>16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16</vt:i4>
      </vt:variant>
    </vt:vector>
  </HeadingPairs>
  <TitlesOfParts>
    <vt:vector size="24" baseType="lpstr">
      <vt:lpstr>Arial</vt:lpstr>
      <vt:lpstr>Calibri</vt:lpstr>
      <vt:lpstr>Google Sans</vt:lpstr>
      <vt:lpstr>Helvetica Neue</vt:lpstr>
      <vt:lpstr>Source Sans Pro</vt:lpstr>
      <vt:lpstr>Digdir PPTmal</vt:lpstr>
      <vt:lpstr>Overgang Introslides - Med lyd</vt:lpstr>
      <vt:lpstr>Overgang Introslides - Uten lyd</vt:lpstr>
      <vt:lpstr>Learn how to log on to public services with BankID</vt:lpstr>
      <vt:lpstr>What does it mean to log in with an electronic ID?</vt:lpstr>
      <vt:lpstr>How to identify yourself online?</vt:lpstr>
      <vt:lpstr>What is BankID?</vt:lpstr>
      <vt:lpstr>How to get BankID?</vt:lpstr>
      <vt:lpstr>Log on to public services with BankID</vt:lpstr>
      <vt:lpstr>Example: how to log on to NAV</vt:lpstr>
      <vt:lpstr>ID-porten – the entrance to online public services </vt:lpstr>
      <vt:lpstr>Select BankID to log on</vt:lpstr>
      <vt:lpstr>Enter your personal ID number</vt:lpstr>
      <vt:lpstr>Enter the code from your code generator </vt:lpstr>
      <vt:lpstr>Enter your personal password</vt:lpstr>
      <vt:lpstr>You have now logged on to NAV</vt:lpstr>
      <vt:lpstr>Find services on www.norge.no</vt:lpstr>
      <vt:lpstr>You can find help to log on at Norge.no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 å logge inn til offentlige tjenester med BankID</dc:title>
  <dc:creator>England, Norunn</dc:creator>
  <cp:lastModifiedBy>Myren, Helga Maj</cp:lastModifiedBy>
  <cp:revision>35</cp:revision>
  <dcterms:created xsi:type="dcterms:W3CDTF">2021-01-14T12:40:40Z</dcterms:created>
  <dcterms:modified xsi:type="dcterms:W3CDTF">2021-03-23T07:58:52Z</dcterms:modified>
</cp:coreProperties>
</file>