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1.xml" ContentType="application/vnd.openxmlformats-officedocument.presentationml.notesSl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4.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4" r:id="rId2"/>
    <p:sldMasterId id="2147483738" r:id="rId3"/>
  </p:sldMasterIdLst>
  <p:notesMasterIdLst>
    <p:notesMasterId r:id="rId16"/>
  </p:notesMasterIdLst>
  <p:handoutMasterIdLst>
    <p:handoutMasterId r:id="rId17"/>
  </p:handoutMasterIdLst>
  <p:sldIdLst>
    <p:sldId id="280" r:id="rId4"/>
    <p:sldId id="310" r:id="rId5"/>
    <p:sldId id="311" r:id="rId6"/>
    <p:sldId id="312" r:id="rId7"/>
    <p:sldId id="313" r:id="rId8"/>
    <p:sldId id="317" r:id="rId9"/>
    <p:sldId id="315" r:id="rId10"/>
    <p:sldId id="316" r:id="rId11"/>
    <p:sldId id="305" r:id="rId12"/>
    <p:sldId id="318" r:id="rId13"/>
    <p:sldId id="307" r:id="rId14"/>
    <p:sldId id="297" r:id="rId15"/>
  </p:sldIdLst>
  <p:sldSz cx="16254413" cy="9144000"/>
  <p:notesSz cx="6858000" cy="9144000"/>
  <p:defaultTextStyle>
    <a:defPPr>
      <a:defRPr lang="nb-NO"/>
    </a:defPPr>
    <a:lvl1pPr marL="0" algn="l" defTabSz="1149949" rtl="0" eaLnBrk="1" latinLnBrk="0" hangingPunct="1">
      <a:defRPr sz="2264" kern="1200">
        <a:solidFill>
          <a:schemeClr val="tx1"/>
        </a:solidFill>
        <a:latin typeface="+mn-lt"/>
        <a:ea typeface="+mn-ea"/>
        <a:cs typeface="+mn-cs"/>
      </a:defRPr>
    </a:lvl1pPr>
    <a:lvl2pPr marL="574975" algn="l" defTabSz="1149949" rtl="0" eaLnBrk="1" latinLnBrk="0" hangingPunct="1">
      <a:defRPr sz="2264" kern="1200">
        <a:solidFill>
          <a:schemeClr val="tx1"/>
        </a:solidFill>
        <a:latin typeface="+mn-lt"/>
        <a:ea typeface="+mn-ea"/>
        <a:cs typeface="+mn-cs"/>
      </a:defRPr>
    </a:lvl2pPr>
    <a:lvl3pPr marL="1149949" algn="l" defTabSz="1149949" rtl="0" eaLnBrk="1" latinLnBrk="0" hangingPunct="1">
      <a:defRPr sz="2264" kern="1200">
        <a:solidFill>
          <a:schemeClr val="tx1"/>
        </a:solidFill>
        <a:latin typeface="+mn-lt"/>
        <a:ea typeface="+mn-ea"/>
        <a:cs typeface="+mn-cs"/>
      </a:defRPr>
    </a:lvl3pPr>
    <a:lvl4pPr marL="1724924" algn="l" defTabSz="1149949" rtl="0" eaLnBrk="1" latinLnBrk="0" hangingPunct="1">
      <a:defRPr sz="2264" kern="1200">
        <a:solidFill>
          <a:schemeClr val="tx1"/>
        </a:solidFill>
        <a:latin typeface="+mn-lt"/>
        <a:ea typeface="+mn-ea"/>
        <a:cs typeface="+mn-cs"/>
      </a:defRPr>
    </a:lvl4pPr>
    <a:lvl5pPr marL="2299899" algn="l" defTabSz="1149949" rtl="0" eaLnBrk="1" latinLnBrk="0" hangingPunct="1">
      <a:defRPr sz="2264" kern="1200">
        <a:solidFill>
          <a:schemeClr val="tx1"/>
        </a:solidFill>
        <a:latin typeface="+mn-lt"/>
        <a:ea typeface="+mn-ea"/>
        <a:cs typeface="+mn-cs"/>
      </a:defRPr>
    </a:lvl5pPr>
    <a:lvl6pPr marL="2874874" algn="l" defTabSz="1149949" rtl="0" eaLnBrk="1" latinLnBrk="0" hangingPunct="1">
      <a:defRPr sz="2264" kern="1200">
        <a:solidFill>
          <a:schemeClr val="tx1"/>
        </a:solidFill>
        <a:latin typeface="+mn-lt"/>
        <a:ea typeface="+mn-ea"/>
        <a:cs typeface="+mn-cs"/>
      </a:defRPr>
    </a:lvl6pPr>
    <a:lvl7pPr marL="3449848" algn="l" defTabSz="1149949" rtl="0" eaLnBrk="1" latinLnBrk="0" hangingPunct="1">
      <a:defRPr sz="2264" kern="1200">
        <a:solidFill>
          <a:schemeClr val="tx1"/>
        </a:solidFill>
        <a:latin typeface="+mn-lt"/>
        <a:ea typeface="+mn-ea"/>
        <a:cs typeface="+mn-cs"/>
      </a:defRPr>
    </a:lvl7pPr>
    <a:lvl8pPr marL="4024823" algn="l" defTabSz="1149949" rtl="0" eaLnBrk="1" latinLnBrk="0" hangingPunct="1">
      <a:defRPr sz="2264" kern="1200">
        <a:solidFill>
          <a:schemeClr val="tx1"/>
        </a:solidFill>
        <a:latin typeface="+mn-lt"/>
        <a:ea typeface="+mn-ea"/>
        <a:cs typeface="+mn-cs"/>
      </a:defRPr>
    </a:lvl8pPr>
    <a:lvl9pPr marL="4599798" algn="l" defTabSz="1149949" rtl="0" eaLnBrk="1" latinLnBrk="0" hangingPunct="1">
      <a:defRPr sz="226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B3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44" autoAdjust="0"/>
    <p:restoredTop sz="78766" autoAdjust="0"/>
  </p:normalViewPr>
  <p:slideViewPr>
    <p:cSldViewPr snapToGrid="0">
      <p:cViewPr varScale="1">
        <p:scale>
          <a:sx n="37" d="100"/>
          <a:sy n="37" d="100"/>
        </p:scale>
        <p:origin x="1052" y="40"/>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C97D9F32-F20C-4DB6-9AA8-FF5CEA8D11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159CB09C-20D6-4E98-B90F-BDF87D963B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5AD78B-924F-4294-8809-135CCCE6CC67}" type="datetimeFigureOut">
              <a:rPr lang="nb-NO" smtClean="0"/>
              <a:t>23.04.2021</a:t>
            </a:fld>
            <a:endParaRPr lang="nb-NO"/>
          </a:p>
        </p:txBody>
      </p:sp>
      <p:sp>
        <p:nvSpPr>
          <p:cNvPr id="4" name="Plassholder for bunntekst 3">
            <a:extLst>
              <a:ext uri="{FF2B5EF4-FFF2-40B4-BE49-F238E27FC236}">
                <a16:creationId xmlns:a16="http://schemas.microsoft.com/office/drawing/2014/main" id="{06CB1BA3-312D-4209-8EA0-1B3A050A5B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41C6328D-6A92-426F-9F1D-E51EC222C2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377C6-E647-4E98-8F65-2DC6962E8EDF}" type="slidenum">
              <a:rPr lang="nb-NO" smtClean="0"/>
              <a:t>‹#›</a:t>
            </a:fld>
            <a:endParaRPr lang="nb-NO"/>
          </a:p>
        </p:txBody>
      </p:sp>
    </p:spTree>
    <p:extLst>
      <p:ext uri="{BB962C8B-B14F-4D97-AF65-F5344CB8AC3E}">
        <p14:creationId xmlns:p14="http://schemas.microsoft.com/office/powerpoint/2010/main" val="2775475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87B25-8798-415D-BD25-24517C4BF05A}" type="datetimeFigureOut">
              <a:rPr lang="nn-NO" smtClean="0"/>
              <a:t>23.04.2021</a:t>
            </a:fld>
            <a:endParaRPr lang="nn-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4A79A-94A9-4E08-B4D2-F8EDF38F5A35}" type="slidenum">
              <a:rPr lang="nn-NO" smtClean="0"/>
              <a:t>‹#›</a:t>
            </a:fld>
            <a:endParaRPr lang="nn-NO"/>
          </a:p>
        </p:txBody>
      </p:sp>
    </p:spTree>
    <p:extLst>
      <p:ext uri="{BB962C8B-B14F-4D97-AF65-F5344CB8AC3E}">
        <p14:creationId xmlns:p14="http://schemas.microsoft.com/office/powerpoint/2010/main" val="2089283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b="1" i="1" dirty="0"/>
              <a:t>Manuscript:*</a:t>
            </a:r>
            <a:endParaRPr lang="en-US" b="1" dirty="0"/>
          </a:p>
          <a:p>
            <a:pPr eaLnBrk="1" hangingPunct="1"/>
            <a:r>
              <a:rPr lang="en-US" b="0" i="0" dirty="0">
                <a:solidFill>
                  <a:srgbClr val="333333"/>
                </a:solidFill>
                <a:effectLst/>
                <a:latin typeface="Helvetica Neue"/>
              </a:rPr>
              <a:t>This course is made for those who wants to learn how to create a digital mailbox on Norge.no. Public agencies want to send your post digitally instead of on paper.</a:t>
            </a:r>
            <a:endParaRPr lang="en-US" baseline="0" dirty="0"/>
          </a:p>
          <a:p>
            <a:pPr eaLnBrk="1" hangingPunct="1"/>
            <a:endParaRPr lang="en-US" baseline="0" dirty="0"/>
          </a:p>
          <a:p>
            <a:pPr eaLnBrk="1" hangingPunct="1"/>
            <a:r>
              <a:rPr lang="nb-NO" b="1" i="1" baseline="0" dirty="0" err="1"/>
              <a:t>Additional</a:t>
            </a:r>
            <a:r>
              <a:rPr lang="nb-NO" b="1" i="1" baseline="0" dirty="0"/>
              <a:t> </a:t>
            </a:r>
            <a:r>
              <a:rPr lang="nb-NO" b="1" i="1" baseline="0" dirty="0" err="1"/>
              <a:t>information</a:t>
            </a:r>
            <a:r>
              <a:rPr lang="nb-NO" b="1" i="1" baseline="0" dirty="0"/>
              <a:t> for </a:t>
            </a:r>
            <a:r>
              <a:rPr lang="nb-NO" b="1" i="1" baseline="0" dirty="0" err="1"/>
              <a:t>the</a:t>
            </a:r>
            <a:r>
              <a:rPr lang="nb-NO" b="1" i="1" baseline="0" dirty="0"/>
              <a:t> </a:t>
            </a:r>
            <a:r>
              <a:rPr lang="nb-NO" b="1" i="1" baseline="0" dirty="0" err="1"/>
              <a:t>teacher</a:t>
            </a:r>
            <a:r>
              <a:rPr lang="nb-NO" b="1" i="1" baseline="0" dirty="0"/>
              <a:t>:**</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want the course to be a practical course in creating a digital mailbox, the participants must have obtained a log in on the highest level of security (level 4) before the course starts. </a:t>
            </a:r>
            <a:r>
              <a:rPr lang="en-US" dirty="0" err="1"/>
              <a:t>MinID</a:t>
            </a:r>
            <a:r>
              <a:rPr lang="en-US" dirty="0"/>
              <a:t> is not an option to create a digital mailbox. It is possible to log in with </a:t>
            </a:r>
            <a:r>
              <a:rPr lang="en-US" dirty="0" err="1"/>
              <a:t>MinID</a:t>
            </a:r>
            <a:r>
              <a:rPr lang="en-US" dirty="0"/>
              <a:t> when you have a digital mailbox. But if the letter</a:t>
            </a:r>
            <a:r>
              <a:rPr lang="en-US" b="0" i="0" dirty="0">
                <a:solidFill>
                  <a:srgbClr val="333333"/>
                </a:solidFill>
                <a:effectLst/>
                <a:latin typeface="Helvetica Neue"/>
              </a:rPr>
              <a:t> requires the highest level of security (level 4), </a:t>
            </a:r>
            <a:r>
              <a:rPr lang="en-US" b="0" i="0" dirty="0" err="1">
                <a:solidFill>
                  <a:srgbClr val="333333"/>
                </a:solidFill>
                <a:effectLst/>
                <a:latin typeface="Helvetica Neue"/>
              </a:rPr>
              <a:t>MinID</a:t>
            </a:r>
            <a:r>
              <a:rPr lang="en-US" b="0" i="0" dirty="0">
                <a:solidFill>
                  <a:srgbClr val="333333"/>
                </a:solidFill>
                <a:effectLst/>
                <a:latin typeface="Helvetica Neue"/>
              </a:rPr>
              <a:t> will not be an option. This includes letters to your health information, or letters where there is sensitive information about you. Then you have to log in with the highest level of security (level 4).</a:t>
            </a:r>
            <a:endParaRPr lang="en-US" baseline="0" dirty="0"/>
          </a:p>
          <a:p>
            <a:pPr eaLnBrk="1" hangingPunct="1"/>
            <a:endParaRPr lang="en-US" baseline="0" dirty="0"/>
          </a:p>
          <a:p>
            <a:pPr eaLnBrk="1" hangingPunct="1"/>
            <a:r>
              <a:rPr lang="en-US" b="0" i="0" dirty="0">
                <a:solidFill>
                  <a:srgbClr val="CCCCCC"/>
                </a:solidFill>
                <a:effectLst/>
                <a:latin typeface="Helvetica Neue"/>
              </a:rPr>
              <a:t>There are also separate courses in how to get different electronic ID`s. </a:t>
            </a:r>
          </a:p>
          <a:p>
            <a:pPr eaLnBrk="1" hangingPunct="1"/>
            <a:endParaRPr lang="en-US" dirty="0"/>
          </a:p>
          <a:p>
            <a:pPr marL="0" marR="0" indent="0" algn="l" defTabSz="457200" rtl="0" eaLnBrk="1" fontAlgn="base" latinLnBrk="0" hangingPunct="1">
              <a:lnSpc>
                <a:spcPct val="100000"/>
              </a:lnSpc>
              <a:spcBef>
                <a:spcPct val="30000"/>
              </a:spcBef>
              <a:spcAft>
                <a:spcPct val="0"/>
              </a:spcAft>
              <a:buClrTx/>
              <a:buSzTx/>
              <a:buFontTx/>
              <a:buNone/>
              <a:tabLst/>
              <a:defRPr/>
            </a:pPr>
            <a:r>
              <a:rPr lang="nb-NO" b="0" i="0" baseline="0" dirty="0"/>
              <a:t>*«</a:t>
            </a:r>
            <a:r>
              <a:rPr lang="en-US" b="1" i="1" dirty="0"/>
              <a:t>Manuscript</a:t>
            </a:r>
            <a:r>
              <a:rPr lang="nb-NO" b="1" i="1" baseline="0" dirty="0"/>
              <a:t>»: </a:t>
            </a:r>
            <a:r>
              <a:rPr lang="en-US" dirty="0"/>
              <a:t>The teacher should use this information to more clearly present the information in the slides.</a:t>
            </a:r>
            <a:endParaRPr lang="en-US" i="1"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nb-NO" b="0" i="0" baseline="0" dirty="0"/>
              <a:t>**«</a:t>
            </a:r>
            <a:r>
              <a:rPr lang="nb-NO" b="1" i="1" baseline="0" dirty="0" err="1"/>
              <a:t>Additional</a:t>
            </a:r>
            <a:r>
              <a:rPr lang="nb-NO" b="1" i="1" baseline="0" dirty="0"/>
              <a:t> </a:t>
            </a:r>
            <a:r>
              <a:rPr lang="nb-NO" b="1" i="1" baseline="0" dirty="0" err="1"/>
              <a:t>information</a:t>
            </a:r>
            <a:r>
              <a:rPr lang="nb-NO" b="1" i="1" baseline="0" dirty="0"/>
              <a:t> for </a:t>
            </a:r>
            <a:r>
              <a:rPr lang="nb-NO" b="1" i="1" baseline="0" dirty="0" err="1"/>
              <a:t>the</a:t>
            </a:r>
            <a:r>
              <a:rPr lang="nb-NO" b="1" i="1" baseline="0" dirty="0"/>
              <a:t> </a:t>
            </a:r>
            <a:r>
              <a:rPr lang="nb-NO" b="1" i="1" baseline="0" dirty="0" err="1"/>
              <a:t>teacher</a:t>
            </a:r>
            <a:r>
              <a:rPr lang="nb-NO" b="1" i="1" baseline="0" dirty="0"/>
              <a:t>»: </a:t>
            </a:r>
            <a:r>
              <a:rPr lang="en-US" dirty="0"/>
              <a:t>This is only background information for the teacher to have some more knowledge about Norge.no, or if the participants have questions.</a:t>
            </a:r>
            <a:endParaRPr lang="nb-NO" b="1" i="1" baseline="0" dirty="0"/>
          </a:p>
          <a:p>
            <a:pPr marL="0" marR="0" indent="0" algn="l" defTabSz="457200" rtl="0" eaLnBrk="1" fontAlgn="base" latinLnBrk="0" hangingPunct="1">
              <a:lnSpc>
                <a:spcPct val="100000"/>
              </a:lnSpc>
              <a:spcBef>
                <a:spcPct val="30000"/>
              </a:spcBef>
              <a:spcAft>
                <a:spcPct val="0"/>
              </a:spcAft>
              <a:buClrTx/>
              <a:buSzTx/>
              <a:buFontTx/>
              <a:buNone/>
              <a:tabLst/>
              <a:defRPr/>
            </a:pPr>
            <a:endParaRPr lang="nb-NO" b="1" i="1" baseline="0" dirty="0"/>
          </a:p>
          <a:p>
            <a:endParaRPr lang="nn-NO" dirty="0"/>
          </a:p>
        </p:txBody>
      </p:sp>
      <p:sp>
        <p:nvSpPr>
          <p:cNvPr id="4" name="Plassholder for lysbildenummer 3"/>
          <p:cNvSpPr>
            <a:spLocks noGrp="1"/>
          </p:cNvSpPr>
          <p:nvPr>
            <p:ph type="sldNum" sz="quarter" idx="5"/>
          </p:nvPr>
        </p:nvSpPr>
        <p:spPr/>
        <p:txBody>
          <a:bodyPr/>
          <a:lstStyle/>
          <a:p>
            <a:fld id="{AA24A79A-94A9-4E08-B4D2-F8EDF38F5A35}" type="slidenum">
              <a:rPr lang="nn-NO" smtClean="0"/>
              <a:t>1</a:t>
            </a:fld>
            <a:endParaRPr lang="nn-NO"/>
          </a:p>
        </p:txBody>
      </p:sp>
    </p:spTree>
    <p:extLst>
      <p:ext uri="{BB962C8B-B14F-4D97-AF65-F5344CB8AC3E}">
        <p14:creationId xmlns:p14="http://schemas.microsoft.com/office/powerpoint/2010/main" val="3934287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i="1" baseline="0" dirty="0" err="1"/>
              <a:t>Additional</a:t>
            </a:r>
            <a:r>
              <a:rPr lang="nb-NO" b="1" i="1" baseline="0" dirty="0"/>
              <a:t> </a:t>
            </a:r>
            <a:r>
              <a:rPr lang="nb-NO" b="1" i="1" baseline="0" dirty="0" err="1"/>
              <a:t>information</a:t>
            </a:r>
            <a:r>
              <a:rPr lang="nb-NO" b="1" i="1" baseline="0" dirty="0"/>
              <a:t> for </a:t>
            </a:r>
            <a:r>
              <a:rPr lang="nb-NO" b="1" i="1" baseline="0" dirty="0" err="1"/>
              <a:t>the</a:t>
            </a:r>
            <a:r>
              <a:rPr lang="nb-NO" b="1" i="1" baseline="0" dirty="0"/>
              <a:t> </a:t>
            </a:r>
            <a:r>
              <a:rPr lang="nb-NO" b="1" i="1" baseline="0" dirty="0" err="1"/>
              <a:t>teacher</a:t>
            </a:r>
            <a:r>
              <a:rPr lang="nb-NO" b="1" i="1" baseline="0" dirty="0"/>
              <a:t>:</a:t>
            </a:r>
          </a:p>
          <a:p>
            <a:r>
              <a:rPr lang="nb-NO" b="0" i="0" dirty="0"/>
              <a:t>Under </a:t>
            </a:r>
            <a:r>
              <a:rPr lang="nb-NO" b="0" i="0" dirty="0" err="1"/>
              <a:t>the</a:t>
            </a:r>
            <a:r>
              <a:rPr lang="nb-NO" b="0" i="0" dirty="0"/>
              <a:t> </a:t>
            </a:r>
            <a:r>
              <a:rPr lang="nb-NO" b="0" i="0" dirty="0" err="1"/>
              <a:t>drop-down</a:t>
            </a:r>
            <a:r>
              <a:rPr lang="nb-NO" b="0" i="0" dirty="0"/>
              <a:t> </a:t>
            </a:r>
            <a:r>
              <a:rPr lang="nb-NO" b="0" i="0" dirty="0" err="1"/>
              <a:t>menu</a:t>
            </a:r>
            <a:r>
              <a:rPr lang="nb-NO" b="0" i="0" dirty="0"/>
              <a:t> «Digital </a:t>
            </a:r>
            <a:r>
              <a:rPr lang="nb-NO" b="0" i="0" dirty="0" err="1"/>
              <a:t>citizen</a:t>
            </a:r>
            <a:r>
              <a:rPr lang="nb-NO" b="0" i="0" dirty="0"/>
              <a:t>» </a:t>
            </a:r>
            <a:r>
              <a:rPr lang="nb-NO" b="0" i="0" dirty="0" err="1"/>
              <a:t>you</a:t>
            </a:r>
            <a:r>
              <a:rPr lang="nb-NO" b="0" i="0" dirty="0"/>
              <a:t> </a:t>
            </a:r>
            <a:r>
              <a:rPr lang="nb-NO" b="0" i="0" dirty="0" err="1"/>
              <a:t>can</a:t>
            </a:r>
            <a:r>
              <a:rPr lang="nb-NO" b="0" i="0" dirty="0"/>
              <a:t> </a:t>
            </a:r>
            <a:r>
              <a:rPr lang="nb-NO" b="0" i="0" dirty="0" err="1"/>
              <a:t>find</a:t>
            </a:r>
            <a:r>
              <a:rPr lang="nb-NO" b="0" i="0" dirty="0"/>
              <a:t> </a:t>
            </a:r>
            <a:r>
              <a:rPr lang="nb-NO" b="0" i="0" dirty="0" err="1"/>
              <a:t>information</a:t>
            </a:r>
            <a:r>
              <a:rPr lang="nb-NO" b="0" i="0" dirty="0"/>
              <a:t> </a:t>
            </a:r>
            <a:r>
              <a:rPr lang="nb-NO" b="0" i="0" dirty="0" err="1"/>
              <a:t>about</a:t>
            </a:r>
            <a:r>
              <a:rPr lang="nb-NO" b="0" i="0" dirty="0"/>
              <a:t> digital </a:t>
            </a:r>
            <a:r>
              <a:rPr lang="nb-NO" b="0" i="0" dirty="0" err="1"/>
              <a:t>mailbox</a:t>
            </a:r>
            <a:r>
              <a:rPr lang="nb-NO" b="0" i="0" dirty="0"/>
              <a:t>, </a:t>
            </a:r>
            <a:r>
              <a:rPr lang="nb-NO" b="0" i="0" dirty="0" err="1"/>
              <a:t>question</a:t>
            </a:r>
            <a:r>
              <a:rPr lang="nb-NO" b="0" i="0" dirty="0"/>
              <a:t> and </a:t>
            </a:r>
            <a:r>
              <a:rPr lang="nb-NO" b="0" i="0" dirty="0" err="1"/>
              <a:t>answers</a:t>
            </a:r>
            <a:r>
              <a:rPr lang="nb-NO" b="0" i="0" dirty="0"/>
              <a:t>, </a:t>
            </a:r>
            <a:r>
              <a:rPr lang="nb-NO" b="0" i="0" dirty="0" err="1"/>
              <a:t>electronic</a:t>
            </a:r>
            <a:r>
              <a:rPr lang="nb-NO" b="0" i="0" dirty="0"/>
              <a:t> ID etc.</a:t>
            </a:r>
          </a:p>
          <a:p>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10</a:t>
            </a:fld>
            <a:endParaRPr lang="nb-NO"/>
          </a:p>
        </p:txBody>
      </p:sp>
    </p:spTree>
    <p:extLst>
      <p:ext uri="{BB962C8B-B14F-4D97-AF65-F5344CB8AC3E}">
        <p14:creationId xmlns:p14="http://schemas.microsoft.com/office/powerpoint/2010/main" val="975412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i="1" baseline="0" dirty="0" err="1"/>
              <a:t>Additional</a:t>
            </a:r>
            <a:r>
              <a:rPr lang="nb-NO" b="1" i="1" baseline="0" dirty="0"/>
              <a:t> </a:t>
            </a:r>
            <a:r>
              <a:rPr lang="nb-NO" b="1" i="1" baseline="0" dirty="0" err="1"/>
              <a:t>information</a:t>
            </a:r>
            <a:r>
              <a:rPr lang="nb-NO" b="1" i="1" baseline="0" dirty="0"/>
              <a:t> for </a:t>
            </a:r>
            <a:r>
              <a:rPr lang="nb-NO" b="1" i="1" baseline="0" dirty="0" err="1"/>
              <a:t>the</a:t>
            </a:r>
            <a:r>
              <a:rPr lang="nb-NO" b="1" i="1" baseline="0" dirty="0"/>
              <a:t> </a:t>
            </a:r>
            <a:r>
              <a:rPr lang="nb-NO" b="1" i="1" baseline="0" dirty="0" err="1"/>
              <a:t>teacher</a:t>
            </a:r>
            <a:r>
              <a:rPr lang="nb-NO" b="1" i="1" baseline="0" dirty="0"/>
              <a:t>:</a:t>
            </a:r>
          </a:p>
          <a:p>
            <a:r>
              <a:rPr lang="nn-NO" dirty="0"/>
              <a:t>The video «</a:t>
            </a:r>
            <a:r>
              <a:rPr lang="nn-NO" dirty="0" err="1"/>
              <a:t>Receive</a:t>
            </a:r>
            <a:r>
              <a:rPr lang="nn-NO" dirty="0"/>
              <a:t> mail from public </a:t>
            </a:r>
            <a:r>
              <a:rPr lang="nn-NO" dirty="0" err="1"/>
              <a:t>authorities</a:t>
            </a:r>
            <a:r>
              <a:rPr lang="nn-NO" dirty="0"/>
              <a:t> </a:t>
            </a:r>
            <a:r>
              <a:rPr lang="nn-NO" dirty="0" err="1"/>
              <a:t>digitally</a:t>
            </a:r>
            <a:r>
              <a:rPr lang="nn-NO" dirty="0"/>
              <a:t>» </a:t>
            </a:r>
            <a:r>
              <a:rPr lang="nn-NO" dirty="0" err="1"/>
              <a:t>tells</a:t>
            </a:r>
            <a:r>
              <a:rPr lang="nn-NO" dirty="0"/>
              <a:t> </a:t>
            </a:r>
            <a:r>
              <a:rPr lang="nn-NO" dirty="0" err="1"/>
              <a:t>you</a:t>
            </a:r>
            <a:r>
              <a:rPr lang="nn-NO" dirty="0"/>
              <a:t> </a:t>
            </a:r>
            <a:r>
              <a:rPr lang="nn-NO" dirty="0" err="1"/>
              <a:t>why</a:t>
            </a:r>
            <a:r>
              <a:rPr lang="nn-NO" dirty="0"/>
              <a:t> it is </a:t>
            </a:r>
            <a:r>
              <a:rPr lang="nn-NO" dirty="0" err="1"/>
              <a:t>recommanded</a:t>
            </a:r>
            <a:r>
              <a:rPr lang="nn-NO" dirty="0"/>
              <a:t> to </a:t>
            </a:r>
            <a:r>
              <a:rPr lang="nn-NO" dirty="0" err="1"/>
              <a:t>create</a:t>
            </a:r>
            <a:r>
              <a:rPr lang="nn-NO" dirty="0"/>
              <a:t> a digital </a:t>
            </a:r>
            <a:r>
              <a:rPr lang="nn-NO" dirty="0" err="1"/>
              <a:t>mailbox</a:t>
            </a:r>
            <a:r>
              <a:rPr lang="nn-NO" dirty="0"/>
              <a:t>. </a:t>
            </a:r>
          </a:p>
          <a:p>
            <a:endParaRPr lang="nb-NO" i="0" baseline="0" dirty="0"/>
          </a:p>
          <a:p>
            <a:r>
              <a:rPr lang="nb-NO" i="0" baseline="0" dirty="0" err="1"/>
              <a:t>Click</a:t>
            </a:r>
            <a:r>
              <a:rPr lang="nb-NO" i="0" baseline="0" dirty="0"/>
              <a:t> </a:t>
            </a:r>
            <a:r>
              <a:rPr lang="nb-NO" i="0" baseline="0" dirty="0" err="1"/>
              <a:t>on</a:t>
            </a:r>
            <a:r>
              <a:rPr lang="nb-NO" i="0" baseline="0" dirty="0"/>
              <a:t> </a:t>
            </a:r>
            <a:r>
              <a:rPr lang="nb-NO" i="0" baseline="0" dirty="0" err="1"/>
              <a:t>the</a:t>
            </a:r>
            <a:r>
              <a:rPr lang="nb-NO" i="0" baseline="0" dirty="0"/>
              <a:t> </a:t>
            </a:r>
            <a:r>
              <a:rPr lang="nb-NO" i="0" baseline="0" dirty="0" err="1"/>
              <a:t>headline</a:t>
            </a:r>
            <a:r>
              <a:rPr lang="nb-NO" i="0" baseline="0" dirty="0"/>
              <a:t>  «</a:t>
            </a:r>
            <a:r>
              <a:rPr lang="nb-NO" i="0" baseline="0" dirty="0" err="1"/>
              <a:t>Receive</a:t>
            </a:r>
            <a:r>
              <a:rPr lang="nb-NO" i="0" baseline="0" dirty="0"/>
              <a:t> mail from </a:t>
            </a:r>
            <a:r>
              <a:rPr lang="nb-NO" i="0" baseline="0" dirty="0" err="1"/>
              <a:t>public</a:t>
            </a:r>
            <a:r>
              <a:rPr lang="nb-NO" i="0" baseline="0" dirty="0"/>
              <a:t> </a:t>
            </a:r>
            <a:r>
              <a:rPr lang="nb-NO" i="0" baseline="0" dirty="0" err="1"/>
              <a:t>authorities</a:t>
            </a:r>
            <a:r>
              <a:rPr lang="nb-NO" i="0" baseline="0" dirty="0"/>
              <a:t> </a:t>
            </a:r>
            <a:r>
              <a:rPr lang="nb-NO" i="0" baseline="0" dirty="0" err="1"/>
              <a:t>digitally</a:t>
            </a:r>
            <a:r>
              <a:rPr lang="nb-NO" i="0" baseline="0" dirty="0"/>
              <a:t>» to </a:t>
            </a:r>
            <a:r>
              <a:rPr lang="nb-NO" i="0" baseline="0" dirty="0" err="1"/>
              <a:t>see</a:t>
            </a:r>
            <a:r>
              <a:rPr lang="nb-NO" i="0" baseline="0" dirty="0"/>
              <a:t> </a:t>
            </a:r>
            <a:r>
              <a:rPr lang="nb-NO" i="0" baseline="0" dirty="0" err="1"/>
              <a:t>the</a:t>
            </a:r>
            <a:r>
              <a:rPr lang="nb-NO" i="0" baseline="0" dirty="0"/>
              <a:t> </a:t>
            </a:r>
            <a:r>
              <a:rPr lang="nb-NO" i="0" baseline="0" dirty="0" err="1"/>
              <a:t>movie</a:t>
            </a:r>
            <a:r>
              <a:rPr lang="nb-NO" i="0" baseline="0" dirty="0"/>
              <a:t>. </a:t>
            </a:r>
            <a:r>
              <a:rPr lang="nb-NO" i="0" baseline="0" dirty="0" err="1"/>
              <a:t>You</a:t>
            </a:r>
            <a:r>
              <a:rPr lang="nb-NO" i="0" baseline="0" dirty="0"/>
              <a:t> </a:t>
            </a:r>
            <a:r>
              <a:rPr lang="nb-NO" i="0" baseline="0" dirty="0" err="1"/>
              <a:t>can</a:t>
            </a:r>
            <a:r>
              <a:rPr lang="nb-NO" i="0" baseline="0" dirty="0"/>
              <a:t> </a:t>
            </a:r>
            <a:r>
              <a:rPr lang="nb-NO" i="0" baseline="0" dirty="0" err="1"/>
              <a:t>see</a:t>
            </a:r>
            <a:r>
              <a:rPr lang="nb-NO" i="0" baseline="0" dirty="0"/>
              <a:t> </a:t>
            </a:r>
            <a:r>
              <a:rPr lang="nb-NO" i="0" baseline="0" dirty="0" err="1"/>
              <a:t>the</a:t>
            </a:r>
            <a:r>
              <a:rPr lang="nb-NO" i="0" baseline="0" dirty="0"/>
              <a:t> </a:t>
            </a:r>
            <a:r>
              <a:rPr lang="nb-NO" i="0" baseline="0" dirty="0" err="1"/>
              <a:t>movie</a:t>
            </a:r>
            <a:r>
              <a:rPr lang="nb-NO" i="0" baseline="0" dirty="0"/>
              <a:t> in fullscreen by </a:t>
            </a:r>
            <a:r>
              <a:rPr lang="nb-NO" i="0" baseline="0" dirty="0" err="1"/>
              <a:t>clicking</a:t>
            </a:r>
            <a:r>
              <a:rPr lang="nb-NO" i="0" baseline="0" dirty="0"/>
              <a:t> </a:t>
            </a:r>
            <a:r>
              <a:rPr lang="nb-NO" i="0" baseline="0" dirty="0" err="1"/>
              <a:t>the</a:t>
            </a:r>
            <a:r>
              <a:rPr lang="nb-NO" i="0" baseline="0" dirty="0"/>
              <a:t> «fullscreen </a:t>
            </a:r>
            <a:r>
              <a:rPr lang="nb-NO" i="0" baseline="0" dirty="0" err="1"/>
              <a:t>icon</a:t>
            </a:r>
            <a:r>
              <a:rPr lang="nb-NO" i="0" baseline="0" dirty="0"/>
              <a:t>» </a:t>
            </a:r>
            <a:r>
              <a:rPr lang="nb-NO" i="0" baseline="0" dirty="0" err="1"/>
              <a:t>down</a:t>
            </a:r>
            <a:r>
              <a:rPr lang="nb-NO" i="0" baseline="0" dirty="0"/>
              <a:t> in </a:t>
            </a:r>
            <a:r>
              <a:rPr lang="nb-NO" i="0" baseline="0" dirty="0" err="1"/>
              <a:t>the</a:t>
            </a:r>
            <a:r>
              <a:rPr lang="nb-NO" i="0" baseline="0" dirty="0"/>
              <a:t> right corner. </a:t>
            </a:r>
          </a:p>
          <a:p>
            <a:endParaRPr lang="nb-NO" i="0" baseline="0" dirty="0"/>
          </a:p>
          <a:p>
            <a:r>
              <a:rPr lang="nb-NO" i="0" baseline="0" dirty="0"/>
              <a:t>Link to </a:t>
            </a:r>
            <a:r>
              <a:rPr lang="nb-NO" i="0" baseline="0" dirty="0" err="1"/>
              <a:t>the</a:t>
            </a:r>
            <a:r>
              <a:rPr lang="nb-NO" i="0" baseline="0" dirty="0"/>
              <a:t> </a:t>
            </a:r>
            <a:r>
              <a:rPr lang="nb-NO" i="0" baseline="0" dirty="0" err="1"/>
              <a:t>movie</a:t>
            </a:r>
            <a:r>
              <a:rPr lang="nb-NO" i="0" baseline="0" dirty="0"/>
              <a:t>: </a:t>
            </a:r>
            <a:r>
              <a:rPr lang="nb-NO" i="0" baseline="0" dirty="0" err="1"/>
              <a:t>YouTube</a:t>
            </a:r>
            <a:r>
              <a:rPr lang="nb-NO" i="0" baseline="0" dirty="0"/>
              <a:t>: https://www.youtube.com/watch?v=TolO-RVkg80</a:t>
            </a:r>
          </a:p>
          <a:p>
            <a:endParaRPr lang="nn-NO" i="0"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11</a:t>
            </a:fld>
            <a:endParaRPr lang="nb-NO"/>
          </a:p>
        </p:txBody>
      </p:sp>
    </p:spTree>
    <p:extLst>
      <p:ext uri="{BB962C8B-B14F-4D97-AF65-F5344CB8AC3E}">
        <p14:creationId xmlns:p14="http://schemas.microsoft.com/office/powerpoint/2010/main" val="2374267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b="1" i="1" dirty="0"/>
              <a:t>Manuscript</a:t>
            </a:r>
            <a:r>
              <a:rPr lang="nb-NO" b="1" i="1" baseline="0" dirty="0"/>
              <a:t>:  </a:t>
            </a:r>
            <a:r>
              <a:rPr lang="nb-NO" b="0" i="0" baseline="0" dirty="0"/>
              <a:t>Digital </a:t>
            </a:r>
            <a:r>
              <a:rPr lang="nb-NO" b="0" i="0" baseline="0" dirty="0" err="1"/>
              <a:t>mailbox</a:t>
            </a:r>
            <a:r>
              <a:rPr lang="nb-NO" b="0" i="0" baseline="0" dirty="0"/>
              <a:t> is </a:t>
            </a:r>
            <a:r>
              <a:rPr lang="nb-NO" b="0" i="0" baseline="0" dirty="0" err="1"/>
              <a:t>similar</a:t>
            </a:r>
            <a:r>
              <a:rPr lang="nb-NO" b="0" i="0" baseline="0" dirty="0"/>
              <a:t> to </a:t>
            </a:r>
            <a:r>
              <a:rPr lang="nb-NO" b="0" i="0" baseline="0" dirty="0" err="1"/>
              <a:t>the</a:t>
            </a:r>
            <a:r>
              <a:rPr lang="nb-NO" b="0" i="0" baseline="0" dirty="0"/>
              <a:t> </a:t>
            </a:r>
            <a:r>
              <a:rPr lang="nb-NO" b="0" i="0" baseline="0" dirty="0" err="1"/>
              <a:t>mailbox</a:t>
            </a:r>
            <a:r>
              <a:rPr lang="nb-NO" b="0" i="0" baseline="0" dirty="0"/>
              <a:t> </a:t>
            </a:r>
            <a:r>
              <a:rPr lang="nb-NO" b="0" i="0" baseline="0" dirty="0" err="1"/>
              <a:t>you</a:t>
            </a:r>
            <a:r>
              <a:rPr lang="nb-NO" b="0" i="0" baseline="0" dirty="0"/>
              <a:t> </a:t>
            </a:r>
            <a:r>
              <a:rPr lang="nb-NO" b="0" i="0" baseline="0" dirty="0" err="1"/>
              <a:t>get</a:t>
            </a:r>
            <a:r>
              <a:rPr lang="nb-NO" b="0" i="0" baseline="0" dirty="0"/>
              <a:t> post by </a:t>
            </a:r>
            <a:r>
              <a:rPr lang="nb-NO" b="0" i="0" baseline="0" dirty="0" err="1"/>
              <a:t>paper</a:t>
            </a:r>
            <a:r>
              <a:rPr lang="nb-NO" b="0" i="0" baseline="0" dirty="0"/>
              <a:t>. </a:t>
            </a:r>
            <a:r>
              <a:rPr lang="en-US" b="0" i="0" baseline="0" dirty="0"/>
              <a:t>To ensure that unauthorized people can not read your mail, it is sent encrypted to your digital mailbox.</a:t>
            </a:r>
            <a:r>
              <a:rPr lang="nb-NO" b="0" i="0" baseline="0" dirty="0"/>
              <a:t> </a:t>
            </a:r>
            <a:r>
              <a:rPr lang="en-US" b="0" i="0" baseline="0" dirty="0"/>
              <a:t>A digital mailbox is a secure digital solution for receiving and storing important post from public agencies. </a:t>
            </a:r>
            <a:r>
              <a:rPr lang="en-US" b="0" i="0" dirty="0">
                <a:solidFill>
                  <a:srgbClr val="333333"/>
                </a:solidFill>
                <a:effectLst/>
                <a:latin typeface="Helvetica Neue"/>
              </a:rPr>
              <a:t>The mail will be stored for as long as you have your digital mailbox.</a:t>
            </a:r>
            <a:endParaRPr lang="nb-NO" b="1" i="1" baseline="0" dirty="0"/>
          </a:p>
          <a:p>
            <a:pPr marL="0" marR="0" indent="0" algn="l" defTabSz="457200" rtl="0" eaLnBrk="1" fontAlgn="base" latinLnBrk="0" hangingPunct="1">
              <a:lnSpc>
                <a:spcPct val="100000"/>
              </a:lnSpc>
              <a:spcBef>
                <a:spcPct val="30000"/>
              </a:spcBef>
              <a:spcAft>
                <a:spcPct val="0"/>
              </a:spcAft>
              <a:buClrTx/>
              <a:buSzTx/>
              <a:buFontTx/>
              <a:buNone/>
              <a:tabLst/>
              <a:defRPr/>
            </a:pPr>
            <a:endParaRPr lang="nb-NO" b="1" i="1" baseline="0" dirty="0"/>
          </a:p>
          <a:p>
            <a:pPr marL="0" marR="0" indent="0" algn="l" defTabSz="457200" rtl="0" eaLnBrk="1" fontAlgn="base" latinLnBrk="0" hangingPunct="1">
              <a:lnSpc>
                <a:spcPct val="100000"/>
              </a:lnSpc>
              <a:spcBef>
                <a:spcPct val="30000"/>
              </a:spcBef>
              <a:spcAft>
                <a:spcPct val="0"/>
              </a:spcAft>
              <a:buClrTx/>
              <a:buSzTx/>
              <a:buFontTx/>
              <a:buNone/>
              <a:tabLst/>
              <a:defRPr/>
            </a:pPr>
            <a:r>
              <a:rPr lang="nb-NO" b="1" i="1" baseline="0" dirty="0" err="1"/>
              <a:t>Additional</a:t>
            </a:r>
            <a:r>
              <a:rPr lang="nb-NO" b="1" i="1" baseline="0" dirty="0"/>
              <a:t> </a:t>
            </a:r>
            <a:r>
              <a:rPr lang="nb-NO" b="1" i="1" baseline="0" dirty="0" err="1"/>
              <a:t>information</a:t>
            </a:r>
            <a:r>
              <a:rPr lang="nb-NO" b="1" i="1" baseline="0" dirty="0"/>
              <a:t> for </a:t>
            </a:r>
            <a:r>
              <a:rPr lang="nb-NO" b="1" i="1" baseline="0" dirty="0" err="1"/>
              <a:t>the</a:t>
            </a:r>
            <a:r>
              <a:rPr lang="nb-NO" b="1" i="1" baseline="0" dirty="0"/>
              <a:t> </a:t>
            </a:r>
            <a:r>
              <a:rPr lang="nb-NO" b="1" i="1" baseline="0" dirty="0" err="1"/>
              <a:t>teacher</a:t>
            </a:r>
            <a:r>
              <a:rPr lang="nb-NO" b="1" i="1" baseline="0" dirty="0"/>
              <a:t>:</a:t>
            </a:r>
          </a:p>
          <a:p>
            <a:pPr marL="0" marR="0" indent="0" algn="l" defTabSz="457200" rtl="0" eaLnBrk="1" fontAlgn="base" latinLnBrk="0" hangingPunct="1">
              <a:lnSpc>
                <a:spcPct val="100000"/>
              </a:lnSpc>
              <a:spcBef>
                <a:spcPct val="30000"/>
              </a:spcBef>
              <a:spcAft>
                <a:spcPct val="0"/>
              </a:spcAft>
              <a:buClrTx/>
              <a:buSzTx/>
              <a:buFontTx/>
              <a:buNone/>
              <a:tabLst/>
              <a:defRPr/>
            </a:pPr>
            <a:r>
              <a:rPr lang="en-US" b="0" i="0" dirty="0"/>
              <a:t>You choose which digital mailbox you prefer. </a:t>
            </a:r>
          </a:p>
          <a:p>
            <a:pPr marL="0" marR="0" indent="0" algn="l" defTabSz="457200" rtl="0" eaLnBrk="1" fontAlgn="base" latinLnBrk="0" hangingPunct="1">
              <a:lnSpc>
                <a:spcPct val="100000"/>
              </a:lnSpc>
              <a:spcBef>
                <a:spcPct val="30000"/>
              </a:spcBef>
              <a:spcAft>
                <a:spcPct val="0"/>
              </a:spcAft>
              <a:buClrTx/>
              <a:buSzTx/>
              <a:buFontTx/>
              <a:buNone/>
              <a:tabLst/>
              <a:defRPr/>
            </a:pPr>
            <a:r>
              <a:rPr lang="en-US" b="0" i="0" dirty="0">
                <a:solidFill>
                  <a:srgbClr val="333333"/>
                </a:solidFill>
                <a:effectLst/>
                <a:latin typeface="Helvetica Neue"/>
              </a:rPr>
              <a:t>You will be notified by text message or e-mail when you receive important post from an agency.</a:t>
            </a:r>
            <a:endParaRPr lang="nn-NO" b="0" i="0" dirty="0"/>
          </a:p>
          <a:p>
            <a:br>
              <a:rPr lang="nb-NO" sz="1200" kern="1200" dirty="0">
                <a:solidFill>
                  <a:schemeClr val="tx1"/>
                </a:solidFill>
                <a:effectLst/>
                <a:latin typeface="+mn-lt"/>
                <a:ea typeface="ＭＳ Ｐゴシック" pitchFamily="34" charset="-128"/>
                <a:cs typeface="+mn-cs"/>
              </a:rPr>
            </a:br>
            <a:endParaRPr lang="nn-NO" i="0"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2</a:t>
            </a:fld>
            <a:endParaRPr lang="nb-NO"/>
          </a:p>
        </p:txBody>
      </p:sp>
    </p:spTree>
    <p:extLst>
      <p:ext uri="{BB962C8B-B14F-4D97-AF65-F5344CB8AC3E}">
        <p14:creationId xmlns:p14="http://schemas.microsoft.com/office/powerpoint/2010/main" val="2009259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b="1" i="1" dirty="0"/>
              <a:t>Manuscript</a:t>
            </a:r>
            <a:r>
              <a:rPr lang="nb-NO" b="1" i="1" baseline="0" dirty="0"/>
              <a:t>: </a:t>
            </a:r>
            <a:r>
              <a:rPr lang="en-US" b="0" i="0" dirty="0">
                <a:solidFill>
                  <a:srgbClr val="333333"/>
                </a:solidFill>
                <a:effectLst/>
                <a:latin typeface="Helvetica Neue"/>
              </a:rPr>
              <a:t>Letters concerning decisions, health information and other sensitive information cannot be sent by normal e-mail. Normal e-mail is not secure enough. </a:t>
            </a:r>
          </a:p>
          <a:p>
            <a:pPr marL="0" marR="0" indent="0" algn="l" defTabSz="457200" rtl="0" eaLnBrk="1" fontAlgn="base" latinLnBrk="0" hangingPunct="1">
              <a:lnSpc>
                <a:spcPct val="100000"/>
              </a:lnSpc>
              <a:spcBef>
                <a:spcPct val="30000"/>
              </a:spcBef>
              <a:spcAft>
                <a:spcPct val="0"/>
              </a:spcAft>
              <a:buClrTx/>
              <a:buSzTx/>
              <a:buFontTx/>
              <a:buNone/>
              <a:tabLst/>
              <a:defRPr/>
            </a:pPr>
            <a:endParaRPr lang="nb-NO" b="1" i="1" baseline="0" dirty="0"/>
          </a:p>
          <a:p>
            <a:pPr marL="0" marR="0" indent="0" algn="l" defTabSz="457200" rtl="0" eaLnBrk="1" fontAlgn="base" latinLnBrk="0" hangingPunct="1">
              <a:lnSpc>
                <a:spcPct val="100000"/>
              </a:lnSpc>
              <a:spcBef>
                <a:spcPct val="30000"/>
              </a:spcBef>
              <a:spcAft>
                <a:spcPct val="0"/>
              </a:spcAft>
              <a:buClrTx/>
              <a:buSzTx/>
              <a:buFontTx/>
              <a:buNone/>
              <a:tabLst/>
              <a:defRPr/>
            </a:pPr>
            <a:r>
              <a:rPr lang="nb-NO" b="1" i="1" baseline="0" dirty="0" err="1"/>
              <a:t>Additional</a:t>
            </a:r>
            <a:r>
              <a:rPr lang="nb-NO" b="1" i="1" baseline="0" dirty="0"/>
              <a:t> </a:t>
            </a:r>
            <a:r>
              <a:rPr lang="nb-NO" b="1" i="1" baseline="0" dirty="0" err="1"/>
              <a:t>information</a:t>
            </a:r>
            <a:r>
              <a:rPr lang="nb-NO" b="1" i="1" baseline="0" dirty="0"/>
              <a:t> for </a:t>
            </a:r>
            <a:r>
              <a:rPr lang="nb-NO" b="1" i="1" baseline="0" dirty="0" err="1"/>
              <a:t>the</a:t>
            </a:r>
            <a:r>
              <a:rPr lang="nb-NO" b="1" i="1" baseline="0" dirty="0"/>
              <a:t> </a:t>
            </a:r>
            <a:r>
              <a:rPr lang="nb-NO" b="1" i="1" baseline="0" dirty="0" err="1"/>
              <a:t>teacher</a:t>
            </a:r>
            <a:r>
              <a:rPr lang="nb-NO" b="1" i="1" baseline="0" dirty="0"/>
              <a:t>:</a:t>
            </a:r>
          </a:p>
          <a:p>
            <a:pPr marL="171450" indent="-171450">
              <a:buFont typeface="Arial" panose="020B0604020202020204" pitchFamily="34" charset="0"/>
              <a:buChar char="•"/>
            </a:pPr>
            <a:r>
              <a:rPr lang="en-US" i="0" dirty="0"/>
              <a:t>Digital mailbox is free to set up and use, and let you store letters for as long as you want.</a:t>
            </a:r>
            <a:endParaRPr lang="nn-NO" i="0" dirty="0"/>
          </a:p>
          <a:p>
            <a:pPr marL="171450" indent="-171450">
              <a:buFont typeface="Arial" panose="020B0604020202020204" pitchFamily="34" charset="0"/>
              <a:buChar char="•"/>
            </a:pPr>
            <a:r>
              <a:rPr lang="en-US" b="0" i="0" dirty="0">
                <a:solidFill>
                  <a:srgbClr val="333333"/>
                </a:solidFill>
                <a:effectLst/>
                <a:latin typeface="Helvetica Neue"/>
              </a:rPr>
              <a:t>You will not receive public advertising to your digital mailbox</a:t>
            </a:r>
            <a:endParaRPr lang="nn-NO" i="0" dirty="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i="0" dirty="0">
                <a:solidFill>
                  <a:srgbClr val="333333"/>
                </a:solidFill>
                <a:effectLst/>
                <a:latin typeface="Helvetica Neue"/>
              </a:rPr>
              <a:t>To ensure that unauthorized people can not read your mail, it is sent encrypted to your digital mailbox. An encrypted transmission can be compared to putting on a padlock. Only the one who holds the key can unlock and read the content.</a:t>
            </a:r>
            <a:r>
              <a:rPr lang="nn-NO" sz="1200" kern="1200" dirty="0">
                <a:solidFill>
                  <a:schemeClr val="tx1"/>
                </a:solidFill>
                <a:effectLst/>
                <a:latin typeface="+mn-lt"/>
                <a:ea typeface="ＭＳ Ｐゴシック" pitchFamily="34" charset="-128"/>
                <a:cs typeface="+mn-cs"/>
              </a:rPr>
              <a:t>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b="0" i="0" kern="1200" dirty="0">
                <a:solidFill>
                  <a:schemeClr val="tx1"/>
                </a:solidFill>
                <a:effectLst/>
                <a:latin typeface="+mn-lt"/>
                <a:ea typeface="ＭＳ Ｐゴシック" pitchFamily="34" charset="-128"/>
                <a:cs typeface="+mn-cs"/>
              </a:rPr>
              <a:t>Read more </a:t>
            </a:r>
            <a:r>
              <a:rPr lang="nn-NO" sz="1200" b="0" i="0" kern="1200" dirty="0" err="1">
                <a:solidFill>
                  <a:schemeClr val="tx1"/>
                </a:solidFill>
                <a:effectLst/>
                <a:latin typeface="+mn-lt"/>
                <a:ea typeface="ＭＳ Ｐゴシック" pitchFamily="34" charset="-128"/>
                <a:cs typeface="+mn-cs"/>
              </a:rPr>
              <a:t>about</a:t>
            </a:r>
            <a:r>
              <a:rPr lang="nn-NO" sz="1200" b="0" i="0" kern="1200" dirty="0">
                <a:solidFill>
                  <a:schemeClr val="tx1"/>
                </a:solidFill>
                <a:effectLst/>
                <a:latin typeface="+mn-lt"/>
                <a:ea typeface="ＭＳ Ｐゴシック" pitchFamily="34" charset="-128"/>
                <a:cs typeface="+mn-cs"/>
              </a:rPr>
              <a:t> digital </a:t>
            </a:r>
            <a:r>
              <a:rPr lang="nn-NO" sz="1200" b="0" i="0" kern="1200" dirty="0" err="1">
                <a:solidFill>
                  <a:schemeClr val="tx1"/>
                </a:solidFill>
                <a:effectLst/>
                <a:latin typeface="+mn-lt"/>
                <a:ea typeface="ＭＳ Ｐゴシック" pitchFamily="34" charset="-128"/>
                <a:cs typeface="+mn-cs"/>
              </a:rPr>
              <a:t>mailbox</a:t>
            </a:r>
            <a:r>
              <a:rPr lang="nn-NO" sz="1200" b="0" i="0" kern="1200" dirty="0">
                <a:solidFill>
                  <a:schemeClr val="tx1"/>
                </a:solidFill>
                <a:effectLst/>
                <a:latin typeface="+mn-lt"/>
                <a:ea typeface="ＭＳ Ｐゴシック" pitchFamily="34" charset="-128"/>
                <a:cs typeface="+mn-cs"/>
              </a:rPr>
              <a:t> at https://www.norge.no/en/about-digital-mailbox</a:t>
            </a:r>
            <a:r>
              <a:rPr lang="nn-NO" sz="1200" b="0" i="0" kern="1200" baseline="0" dirty="0">
                <a:solidFill>
                  <a:schemeClr val="tx1"/>
                </a:solidFill>
                <a:effectLst/>
                <a:latin typeface="+mn-lt"/>
                <a:ea typeface="ＭＳ Ｐゴシック" pitchFamily="34" charset="-128"/>
                <a:cs typeface="+mn-cs"/>
              </a:rPr>
              <a:t> </a:t>
            </a:r>
            <a:endParaRPr lang="nb-NO" i="0"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3</a:t>
            </a:fld>
            <a:endParaRPr lang="nb-NO"/>
          </a:p>
        </p:txBody>
      </p:sp>
    </p:spTree>
    <p:extLst>
      <p:ext uri="{BB962C8B-B14F-4D97-AF65-F5344CB8AC3E}">
        <p14:creationId xmlns:p14="http://schemas.microsoft.com/office/powerpoint/2010/main" val="8219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i="1" dirty="0" err="1"/>
              <a:t>Manuscript</a:t>
            </a:r>
            <a:r>
              <a:rPr lang="nn-NO" b="1" i="1" dirty="0"/>
              <a:t>: </a:t>
            </a:r>
          </a:p>
          <a:p>
            <a:r>
              <a:rPr lang="nn-NO" i="0" dirty="0"/>
              <a:t>Go to www.norge.no. </a:t>
            </a:r>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4</a:t>
            </a:fld>
            <a:endParaRPr lang="nb-NO"/>
          </a:p>
        </p:txBody>
      </p:sp>
    </p:spTree>
    <p:extLst>
      <p:ext uri="{BB962C8B-B14F-4D97-AF65-F5344CB8AC3E}">
        <p14:creationId xmlns:p14="http://schemas.microsoft.com/office/powerpoint/2010/main" val="4184548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i="1" dirty="0"/>
              <a:t>Manus:</a:t>
            </a:r>
          </a:p>
          <a:p>
            <a:r>
              <a:rPr lang="nn-NO" dirty="0"/>
              <a:t>On www.norge.no </a:t>
            </a:r>
            <a:r>
              <a:rPr lang="nn-NO" dirty="0" err="1"/>
              <a:t>you</a:t>
            </a:r>
            <a:r>
              <a:rPr lang="nn-NO" dirty="0"/>
              <a:t> </a:t>
            </a:r>
            <a:r>
              <a:rPr lang="nn-NO" dirty="0" err="1"/>
              <a:t>can</a:t>
            </a:r>
            <a:r>
              <a:rPr lang="nn-NO" dirty="0"/>
              <a:t> </a:t>
            </a:r>
            <a:r>
              <a:rPr lang="nn-NO" dirty="0" err="1"/>
              <a:t>enter</a:t>
            </a:r>
            <a:r>
              <a:rPr lang="nn-NO" dirty="0"/>
              <a:t> </a:t>
            </a:r>
            <a:r>
              <a:rPr lang="nn-NO" dirty="0" err="1"/>
              <a:t>the</a:t>
            </a:r>
            <a:r>
              <a:rPr lang="nn-NO" dirty="0"/>
              <a:t> </a:t>
            </a:r>
            <a:r>
              <a:rPr lang="nn-NO" dirty="0" err="1"/>
              <a:t>page</a:t>
            </a:r>
            <a:r>
              <a:rPr lang="nn-NO" dirty="0"/>
              <a:t> «</a:t>
            </a:r>
            <a:r>
              <a:rPr lang="nn-NO" dirty="0" err="1"/>
              <a:t>Choose</a:t>
            </a:r>
            <a:r>
              <a:rPr lang="nn-NO" dirty="0"/>
              <a:t> digital </a:t>
            </a:r>
            <a:r>
              <a:rPr lang="nn-NO" dirty="0" err="1"/>
              <a:t>mailbox</a:t>
            </a:r>
            <a:r>
              <a:rPr lang="nn-NO" dirty="0"/>
              <a:t>» from </a:t>
            </a:r>
            <a:r>
              <a:rPr lang="nn-NO" dirty="0" err="1"/>
              <a:t>three</a:t>
            </a:r>
            <a:r>
              <a:rPr lang="nn-NO" dirty="0"/>
              <a:t> </a:t>
            </a:r>
            <a:r>
              <a:rPr lang="nn-NO" dirty="0" err="1"/>
              <a:t>places</a:t>
            </a:r>
            <a:r>
              <a:rPr lang="nn-NO" dirty="0"/>
              <a:t>. </a:t>
            </a:r>
          </a:p>
          <a:p>
            <a:endParaRPr lang="nn-NO" dirty="0"/>
          </a:p>
          <a:p>
            <a:pPr marL="171450" indent="-171450">
              <a:buFont typeface="Arial" panose="020B0604020202020204" pitchFamily="34" charset="0"/>
              <a:buChar char="•"/>
            </a:pPr>
            <a:r>
              <a:rPr lang="nn-NO" dirty="0" err="1"/>
              <a:t>Click</a:t>
            </a:r>
            <a:r>
              <a:rPr lang="nn-NO" dirty="0"/>
              <a:t> </a:t>
            </a:r>
            <a:r>
              <a:rPr lang="nn-NO" dirty="0" err="1"/>
              <a:t>on</a:t>
            </a:r>
            <a:r>
              <a:rPr lang="nn-NO" dirty="0"/>
              <a:t> </a:t>
            </a:r>
            <a:r>
              <a:rPr lang="nn-NO" dirty="0" err="1"/>
              <a:t>the</a:t>
            </a:r>
            <a:r>
              <a:rPr lang="nn-NO" dirty="0"/>
              <a:t> </a:t>
            </a:r>
            <a:r>
              <a:rPr lang="nn-NO" dirty="0" err="1"/>
              <a:t>menu</a:t>
            </a:r>
            <a:r>
              <a:rPr lang="nn-NO" dirty="0"/>
              <a:t> «Digital </a:t>
            </a:r>
            <a:r>
              <a:rPr lang="nn-NO" dirty="0" err="1"/>
              <a:t>citizen</a:t>
            </a:r>
            <a:r>
              <a:rPr lang="nn-NO" dirty="0"/>
              <a:t>». </a:t>
            </a:r>
            <a:r>
              <a:rPr lang="nn-NO" dirty="0" err="1"/>
              <a:t>Then</a:t>
            </a:r>
            <a:r>
              <a:rPr lang="nn-NO" dirty="0"/>
              <a:t> </a:t>
            </a:r>
            <a:r>
              <a:rPr lang="nn-NO" dirty="0" err="1"/>
              <a:t>click</a:t>
            </a:r>
            <a:r>
              <a:rPr lang="nn-NO" dirty="0"/>
              <a:t> «</a:t>
            </a:r>
            <a:r>
              <a:rPr lang="nn-NO" dirty="0" err="1"/>
              <a:t>Choose</a:t>
            </a:r>
            <a:r>
              <a:rPr lang="nn-NO" dirty="0"/>
              <a:t> a digital </a:t>
            </a:r>
            <a:r>
              <a:rPr lang="nn-NO" dirty="0" err="1"/>
              <a:t>mailbox</a:t>
            </a:r>
            <a:r>
              <a:rPr lang="nn-NO" dirty="0"/>
              <a:t>» from </a:t>
            </a:r>
            <a:r>
              <a:rPr lang="nn-NO" dirty="0" err="1"/>
              <a:t>the</a:t>
            </a:r>
            <a:r>
              <a:rPr lang="nn-NO" dirty="0"/>
              <a:t> drop-</a:t>
            </a:r>
            <a:r>
              <a:rPr lang="nn-NO" dirty="0" err="1"/>
              <a:t>down</a:t>
            </a:r>
            <a:r>
              <a:rPr lang="nn-NO" dirty="0"/>
              <a:t> </a:t>
            </a:r>
            <a:r>
              <a:rPr lang="nn-NO" dirty="0" err="1"/>
              <a:t>menu</a:t>
            </a:r>
            <a:r>
              <a:rPr lang="nn-NO" dirty="0"/>
              <a:t>. </a:t>
            </a:r>
          </a:p>
          <a:p>
            <a:pPr marL="171450" indent="-171450">
              <a:buFont typeface="Arial" panose="020B0604020202020204" pitchFamily="34" charset="0"/>
              <a:buChar char="•"/>
            </a:pPr>
            <a:r>
              <a:rPr lang="nn-NO" dirty="0" err="1"/>
              <a:t>Click</a:t>
            </a:r>
            <a:r>
              <a:rPr lang="nn-NO" dirty="0"/>
              <a:t> </a:t>
            </a:r>
            <a:r>
              <a:rPr lang="nn-NO" dirty="0" err="1"/>
              <a:t>the</a:t>
            </a:r>
            <a:r>
              <a:rPr lang="nn-NO" dirty="0"/>
              <a:t> </a:t>
            </a:r>
            <a:r>
              <a:rPr lang="nn-NO" dirty="0" err="1"/>
              <a:t>picture</a:t>
            </a:r>
            <a:r>
              <a:rPr lang="nn-NO" dirty="0"/>
              <a:t> «</a:t>
            </a:r>
            <a:r>
              <a:rPr lang="nn-NO" dirty="0" err="1"/>
              <a:t>Choose</a:t>
            </a:r>
            <a:r>
              <a:rPr lang="nn-NO" dirty="0"/>
              <a:t> a digital </a:t>
            </a:r>
            <a:r>
              <a:rPr lang="nn-NO" dirty="0" err="1"/>
              <a:t>mailbox</a:t>
            </a:r>
            <a:r>
              <a:rPr lang="nn-NO" dirty="0"/>
              <a:t>».</a:t>
            </a:r>
          </a:p>
          <a:p>
            <a:pPr marL="171450" indent="-171450">
              <a:buFont typeface="Arial" panose="020B0604020202020204" pitchFamily="34" charset="0"/>
              <a:buChar char="•"/>
            </a:pPr>
            <a:r>
              <a:rPr lang="nn-NO" dirty="0" err="1"/>
              <a:t>Click</a:t>
            </a:r>
            <a:r>
              <a:rPr lang="nn-NO" dirty="0"/>
              <a:t> </a:t>
            </a:r>
            <a:r>
              <a:rPr lang="nn-NO" dirty="0" err="1"/>
              <a:t>on</a:t>
            </a:r>
            <a:r>
              <a:rPr lang="nn-NO" dirty="0"/>
              <a:t> «</a:t>
            </a:r>
            <a:r>
              <a:rPr lang="nn-NO" dirty="0" err="1"/>
              <a:t>Choose</a:t>
            </a:r>
            <a:r>
              <a:rPr lang="nn-NO" dirty="0"/>
              <a:t> a digital </a:t>
            </a:r>
            <a:r>
              <a:rPr lang="nn-NO" dirty="0" err="1"/>
              <a:t>mailbox</a:t>
            </a:r>
            <a:r>
              <a:rPr lang="nn-NO" dirty="0"/>
              <a:t>» under «</a:t>
            </a:r>
            <a:r>
              <a:rPr lang="nn-NO" dirty="0" err="1"/>
              <a:t>Frequently</a:t>
            </a:r>
            <a:r>
              <a:rPr lang="nn-NO" dirty="0"/>
              <a:t> used services»</a:t>
            </a:r>
            <a:r>
              <a:rPr lang="nn-NO" baseline="0" dirty="0"/>
              <a:t>.</a:t>
            </a:r>
          </a:p>
          <a:p>
            <a:pPr marL="171450" indent="-171450">
              <a:buFont typeface="Arial" panose="020B0604020202020204" pitchFamily="34" charset="0"/>
              <a:buChar char="•"/>
            </a:pPr>
            <a:endParaRPr lang="nn-NO" baseline="0"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nb-NO" b="1" i="1" baseline="0" dirty="0" err="1"/>
              <a:t>Additional</a:t>
            </a:r>
            <a:r>
              <a:rPr lang="nb-NO" b="1" i="1" baseline="0" dirty="0"/>
              <a:t> </a:t>
            </a:r>
            <a:r>
              <a:rPr lang="nb-NO" b="1" i="1" baseline="0" dirty="0" err="1"/>
              <a:t>information</a:t>
            </a:r>
            <a:r>
              <a:rPr lang="nb-NO" b="1" i="1" baseline="0" dirty="0"/>
              <a:t> for </a:t>
            </a:r>
            <a:r>
              <a:rPr lang="nb-NO" b="1" i="1" baseline="0" dirty="0" err="1"/>
              <a:t>the</a:t>
            </a:r>
            <a:r>
              <a:rPr lang="nb-NO" b="1" i="1" baseline="0" dirty="0"/>
              <a:t> </a:t>
            </a:r>
            <a:r>
              <a:rPr lang="nb-NO" b="1" i="1" baseline="0" dirty="0" err="1"/>
              <a:t>teacher</a:t>
            </a:r>
            <a:r>
              <a:rPr lang="nb-NO" b="1" i="1" baseline="0" dirty="0"/>
              <a:t>:</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nn-NO" i="0" baseline="0" dirty="0"/>
              <a:t>The URL is: https://www.norge.no/en/choose-digital-mailbox</a:t>
            </a:r>
          </a:p>
          <a:p>
            <a:pPr marL="0" indent="0">
              <a:buFont typeface="Arial" panose="020B0604020202020204" pitchFamily="34" charset="0"/>
              <a:buNone/>
            </a:pPr>
            <a:endParaRPr lang="nn-NO" baseline="0"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5</a:t>
            </a:fld>
            <a:endParaRPr lang="nb-NO"/>
          </a:p>
        </p:txBody>
      </p:sp>
    </p:spTree>
    <p:extLst>
      <p:ext uri="{BB962C8B-B14F-4D97-AF65-F5344CB8AC3E}">
        <p14:creationId xmlns:p14="http://schemas.microsoft.com/office/powerpoint/2010/main" val="3003356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i="1" baseline="0" dirty="0" err="1"/>
              <a:t>Additional</a:t>
            </a:r>
            <a:r>
              <a:rPr lang="nb-NO" b="1" i="1" baseline="0" dirty="0"/>
              <a:t> </a:t>
            </a:r>
            <a:r>
              <a:rPr lang="nb-NO" b="1" i="1" baseline="0" dirty="0" err="1"/>
              <a:t>information</a:t>
            </a:r>
            <a:r>
              <a:rPr lang="nb-NO" b="1" i="1" baseline="0" dirty="0"/>
              <a:t> for </a:t>
            </a:r>
            <a:r>
              <a:rPr lang="nb-NO" b="1" i="1" baseline="0" dirty="0" err="1"/>
              <a:t>the</a:t>
            </a:r>
            <a:r>
              <a:rPr lang="nb-NO" b="1" i="1" baseline="0" dirty="0"/>
              <a:t> </a:t>
            </a:r>
            <a:r>
              <a:rPr lang="nb-NO" b="1" i="1" baseline="0" dirty="0" err="1"/>
              <a:t>teacher</a:t>
            </a:r>
            <a:r>
              <a:rPr lang="nb-NO" b="1" i="1" baseline="0" dirty="0"/>
              <a:t>:</a:t>
            </a:r>
          </a:p>
          <a:p>
            <a:r>
              <a:rPr lang="nb-NO" b="0" dirty="0" err="1"/>
              <a:t>You</a:t>
            </a:r>
            <a:r>
              <a:rPr lang="nb-NO" b="0" dirty="0"/>
              <a:t> </a:t>
            </a:r>
            <a:r>
              <a:rPr lang="nb-NO" b="0" dirty="0" err="1"/>
              <a:t>will</a:t>
            </a:r>
            <a:r>
              <a:rPr lang="nb-NO" b="0" dirty="0"/>
              <a:t> </a:t>
            </a:r>
            <a:r>
              <a:rPr lang="nb-NO" b="0" dirty="0" err="1"/>
              <a:t>find</a:t>
            </a:r>
            <a:r>
              <a:rPr lang="nb-NO" b="0" dirty="0"/>
              <a:t> more </a:t>
            </a:r>
            <a:r>
              <a:rPr lang="nb-NO" b="0" dirty="0" err="1"/>
              <a:t>information</a:t>
            </a:r>
            <a:r>
              <a:rPr lang="nb-NO" b="0" dirty="0"/>
              <a:t> </a:t>
            </a:r>
            <a:r>
              <a:rPr lang="nb-NO" b="0" dirty="0" err="1"/>
              <a:t>about</a:t>
            </a:r>
            <a:r>
              <a:rPr lang="nb-NO" b="0" dirty="0"/>
              <a:t> digital </a:t>
            </a:r>
            <a:r>
              <a:rPr lang="nb-NO" b="0" dirty="0" err="1"/>
              <a:t>mailbox</a:t>
            </a:r>
            <a:r>
              <a:rPr lang="nb-NO" b="0" dirty="0"/>
              <a:t> in </a:t>
            </a:r>
            <a:r>
              <a:rPr lang="nb-NO" b="0" dirty="0" err="1"/>
              <a:t>the</a:t>
            </a:r>
            <a:r>
              <a:rPr lang="nb-NO" b="0" dirty="0"/>
              <a:t> </a:t>
            </a:r>
            <a:r>
              <a:rPr lang="nb-NO" b="0" dirty="0" err="1"/>
              <a:t>drop-down</a:t>
            </a:r>
            <a:r>
              <a:rPr lang="nb-NO" b="0" dirty="0"/>
              <a:t> </a:t>
            </a:r>
            <a:r>
              <a:rPr lang="nb-NO" b="0" dirty="0" err="1"/>
              <a:t>menu</a:t>
            </a:r>
            <a:r>
              <a:rPr lang="nb-NO" b="0" dirty="0"/>
              <a:t> «</a:t>
            </a:r>
            <a:r>
              <a:rPr lang="nb-NO" b="0" dirty="0" err="1"/>
              <a:t>About</a:t>
            </a:r>
            <a:r>
              <a:rPr lang="nb-NO" b="0" dirty="0"/>
              <a:t> </a:t>
            </a:r>
            <a:r>
              <a:rPr lang="nb-NO" b="0" dirty="0" err="1"/>
              <a:t>the</a:t>
            </a:r>
            <a:r>
              <a:rPr lang="nb-NO" b="0" dirty="0"/>
              <a:t> digital </a:t>
            </a:r>
            <a:r>
              <a:rPr lang="nb-NO" b="0" dirty="0" err="1"/>
              <a:t>mailbox</a:t>
            </a:r>
            <a:r>
              <a:rPr lang="nb-NO" b="0" dirty="0"/>
              <a:t>» and «Questions and </a:t>
            </a:r>
            <a:r>
              <a:rPr lang="nb-NO" b="0" dirty="0" err="1"/>
              <a:t>answers</a:t>
            </a:r>
            <a:r>
              <a:rPr lang="nb-NO" b="0" dirty="0"/>
              <a:t>» </a:t>
            </a:r>
            <a:r>
              <a:rPr lang="nb-NO" b="0" dirty="0" err="1"/>
              <a:t>on</a:t>
            </a:r>
            <a:r>
              <a:rPr lang="nb-NO" b="0" dirty="0"/>
              <a:t> Norge.no</a:t>
            </a:r>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6</a:t>
            </a:fld>
            <a:endParaRPr lang="nb-NO"/>
          </a:p>
        </p:txBody>
      </p:sp>
    </p:spTree>
    <p:extLst>
      <p:ext uri="{BB962C8B-B14F-4D97-AF65-F5344CB8AC3E}">
        <p14:creationId xmlns:p14="http://schemas.microsoft.com/office/powerpoint/2010/main" val="2639242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dirty="0" err="1"/>
              <a:t>Manuscript</a:t>
            </a:r>
            <a:r>
              <a:rPr lang="nn-NO" b="1" i="1" dirty="0"/>
              <a:t>: </a:t>
            </a:r>
            <a:endParaRPr lang="nn-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n-NO" i="0" dirty="0"/>
              <a:t>From </a:t>
            </a:r>
            <a:r>
              <a:rPr lang="nn-NO" i="0" dirty="0" err="1"/>
              <a:t>the</a:t>
            </a:r>
            <a:r>
              <a:rPr lang="nn-NO" i="0" dirty="0"/>
              <a:t> drop-</a:t>
            </a:r>
            <a:r>
              <a:rPr lang="nn-NO" i="0" dirty="0" err="1"/>
              <a:t>down</a:t>
            </a:r>
            <a:r>
              <a:rPr lang="nn-NO" i="0" dirty="0"/>
              <a:t> </a:t>
            </a:r>
            <a:r>
              <a:rPr lang="nn-NO" i="0" dirty="0" err="1"/>
              <a:t>menu</a:t>
            </a:r>
            <a:r>
              <a:rPr lang="nn-NO" i="0" dirty="0"/>
              <a:t> «Digital </a:t>
            </a:r>
            <a:r>
              <a:rPr lang="nn-NO" i="0" dirty="0" err="1"/>
              <a:t>citizen</a:t>
            </a:r>
            <a:r>
              <a:rPr lang="nn-NO" i="0" dirty="0"/>
              <a:t>» </a:t>
            </a:r>
            <a:r>
              <a:rPr lang="nn-NO" i="0" dirty="0" err="1"/>
              <a:t>click</a:t>
            </a:r>
            <a:r>
              <a:rPr lang="nn-NO" i="0" dirty="0"/>
              <a:t> </a:t>
            </a:r>
            <a:r>
              <a:rPr lang="nn-NO" i="0" dirty="0" err="1"/>
              <a:t>on</a:t>
            </a:r>
            <a:r>
              <a:rPr lang="nn-NO" i="0" dirty="0"/>
              <a:t> «</a:t>
            </a:r>
            <a:r>
              <a:rPr lang="nn-NO" i="0" dirty="0" err="1"/>
              <a:t>Choose</a:t>
            </a:r>
            <a:r>
              <a:rPr lang="nn-NO" i="0" dirty="0"/>
              <a:t> a digital </a:t>
            </a:r>
            <a:r>
              <a:rPr lang="nn-NO" i="0" dirty="0" err="1"/>
              <a:t>mailbox</a:t>
            </a:r>
            <a:r>
              <a:rPr lang="nn-NO" i="0" dirty="0"/>
              <a:t>».</a:t>
            </a:r>
          </a:p>
          <a:p>
            <a:endParaRPr lang="nn-NO" i="0" dirty="0"/>
          </a:p>
          <a:p>
            <a:r>
              <a:rPr lang="nn-NO" i="0" dirty="0"/>
              <a:t>If </a:t>
            </a:r>
            <a:r>
              <a:rPr lang="nn-NO" i="0" dirty="0" err="1"/>
              <a:t>you</a:t>
            </a:r>
            <a:r>
              <a:rPr lang="nn-NO" i="0" dirty="0"/>
              <a:t> </a:t>
            </a:r>
            <a:r>
              <a:rPr lang="nn-NO" i="0" dirty="0" err="1"/>
              <a:t>want</a:t>
            </a:r>
            <a:r>
              <a:rPr lang="nn-NO" i="0" dirty="0"/>
              <a:t> to register a </a:t>
            </a:r>
            <a:r>
              <a:rPr lang="nn-NO" i="0" dirty="0" err="1"/>
              <a:t>mailbox</a:t>
            </a:r>
            <a:r>
              <a:rPr lang="nn-NO" i="0" dirty="0"/>
              <a:t> from Digipost, </a:t>
            </a:r>
            <a:r>
              <a:rPr lang="nn-NO" i="0" dirty="0" err="1"/>
              <a:t>click</a:t>
            </a:r>
            <a:r>
              <a:rPr lang="nn-NO" i="0" dirty="0"/>
              <a:t> </a:t>
            </a:r>
            <a:r>
              <a:rPr lang="nn-NO" i="0" dirty="0" err="1"/>
              <a:t>on</a:t>
            </a:r>
            <a:r>
              <a:rPr lang="nn-NO" i="0" dirty="0"/>
              <a:t> «Go to Digipost».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i="0" dirty="0"/>
              <a:t>If </a:t>
            </a:r>
            <a:r>
              <a:rPr lang="nn-NO" i="0" dirty="0" err="1"/>
              <a:t>you</a:t>
            </a:r>
            <a:r>
              <a:rPr lang="nn-NO" i="0" dirty="0"/>
              <a:t> </a:t>
            </a:r>
            <a:r>
              <a:rPr lang="nn-NO" i="0" dirty="0" err="1"/>
              <a:t>want</a:t>
            </a:r>
            <a:r>
              <a:rPr lang="nn-NO" i="0" dirty="0"/>
              <a:t> to register a </a:t>
            </a:r>
            <a:r>
              <a:rPr lang="nn-NO" i="0" dirty="0" err="1"/>
              <a:t>mailbox</a:t>
            </a:r>
            <a:r>
              <a:rPr lang="nn-NO" i="0" dirty="0"/>
              <a:t> from e-boks, </a:t>
            </a:r>
            <a:r>
              <a:rPr lang="nn-NO" i="0" dirty="0" err="1"/>
              <a:t>click</a:t>
            </a:r>
            <a:r>
              <a:rPr lang="nn-NO" i="0" dirty="0"/>
              <a:t> </a:t>
            </a:r>
            <a:r>
              <a:rPr lang="nn-NO" i="0" dirty="0" err="1"/>
              <a:t>on</a:t>
            </a:r>
            <a:r>
              <a:rPr lang="nn-NO" i="0" dirty="0"/>
              <a:t> «Go to e-boks».</a:t>
            </a:r>
            <a:endParaRPr lang="nn-NO" i="0" baseline="0" dirty="0"/>
          </a:p>
          <a:p>
            <a:endParaRPr lang="nn-NO"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i="1" baseline="0" dirty="0" err="1"/>
              <a:t>Additional</a:t>
            </a:r>
            <a:r>
              <a:rPr lang="nb-NO" b="1" i="1" baseline="0" dirty="0"/>
              <a:t> </a:t>
            </a:r>
            <a:r>
              <a:rPr lang="nb-NO" b="1" i="1" baseline="0" dirty="0" err="1"/>
              <a:t>information</a:t>
            </a:r>
            <a:r>
              <a:rPr lang="nb-NO" b="1" i="1" baseline="0" dirty="0"/>
              <a:t> for </a:t>
            </a:r>
            <a:r>
              <a:rPr lang="nb-NO" b="1" i="1" baseline="0" dirty="0" err="1"/>
              <a:t>the</a:t>
            </a:r>
            <a:r>
              <a:rPr lang="nb-NO" b="1" i="1" baseline="0" dirty="0"/>
              <a:t> </a:t>
            </a:r>
            <a:r>
              <a:rPr lang="nb-NO" b="1" i="1" baseline="0" dirty="0" err="1"/>
              <a:t>teacher</a:t>
            </a:r>
            <a:r>
              <a:rPr lang="nb-NO" b="1" i="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create a digital mailbox you need an electronic ID at the highest level of security (level 4). </a:t>
            </a:r>
            <a:r>
              <a:rPr lang="en-US" b="0" i="0" dirty="0" err="1">
                <a:solidFill>
                  <a:srgbClr val="333333"/>
                </a:solidFill>
                <a:effectLst/>
                <a:latin typeface="Helvetica Neue"/>
              </a:rPr>
              <a:t>MinID</a:t>
            </a:r>
            <a:r>
              <a:rPr lang="en-US" b="0" i="0" dirty="0">
                <a:solidFill>
                  <a:srgbClr val="333333"/>
                </a:solidFill>
                <a:effectLst/>
                <a:latin typeface="Helvetica Neue"/>
              </a:rPr>
              <a:t> provides access to online public services at a substantial level of security (level 3), and can therefore not be used to create a digital mailbox.</a:t>
            </a:r>
            <a:endParaRPr lang="en-US" dirty="0"/>
          </a:p>
          <a:p>
            <a:endParaRPr lang="nn-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7</a:t>
            </a:fld>
            <a:endParaRPr lang="nb-NO"/>
          </a:p>
        </p:txBody>
      </p:sp>
    </p:spTree>
    <p:extLst>
      <p:ext uri="{BB962C8B-B14F-4D97-AF65-F5344CB8AC3E}">
        <p14:creationId xmlns:p14="http://schemas.microsoft.com/office/powerpoint/2010/main" val="1957455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i="1" dirty="0" err="1"/>
              <a:t>Manuscript</a:t>
            </a:r>
            <a:r>
              <a:rPr lang="nn-NO" b="1" i="1" dirty="0"/>
              <a:t>: </a:t>
            </a:r>
          </a:p>
          <a:p>
            <a:r>
              <a:rPr lang="nn-NO" i="0" dirty="0" err="1"/>
              <a:t>After</a:t>
            </a:r>
            <a:r>
              <a:rPr lang="nn-NO" i="0" dirty="0"/>
              <a:t> </a:t>
            </a:r>
            <a:r>
              <a:rPr lang="nn-NO" i="0" dirty="0" err="1"/>
              <a:t>you</a:t>
            </a:r>
            <a:r>
              <a:rPr lang="nn-NO" i="0" dirty="0"/>
              <a:t> </a:t>
            </a:r>
            <a:r>
              <a:rPr lang="nn-NO" i="0" dirty="0" err="1"/>
              <a:t>have</a:t>
            </a:r>
            <a:r>
              <a:rPr lang="nn-NO" i="0" dirty="0"/>
              <a:t> </a:t>
            </a:r>
            <a:r>
              <a:rPr lang="nn-NO" i="0" dirty="0" err="1"/>
              <a:t>clicked</a:t>
            </a:r>
            <a:r>
              <a:rPr lang="nn-NO" i="0" dirty="0"/>
              <a:t> «Go to Digipost» </a:t>
            </a:r>
            <a:r>
              <a:rPr lang="nn-NO" i="0" dirty="0" err="1"/>
              <a:t>you</a:t>
            </a:r>
            <a:r>
              <a:rPr lang="nn-NO" i="0" dirty="0"/>
              <a:t> </a:t>
            </a:r>
            <a:r>
              <a:rPr lang="nn-NO" i="0" dirty="0" err="1"/>
              <a:t>will</a:t>
            </a:r>
            <a:r>
              <a:rPr lang="nn-NO" i="0" dirty="0"/>
              <a:t> </a:t>
            </a:r>
            <a:r>
              <a:rPr lang="nn-NO" i="0" dirty="0" err="1"/>
              <a:t>enter</a:t>
            </a:r>
            <a:r>
              <a:rPr lang="nn-NO" i="0" dirty="0"/>
              <a:t> </a:t>
            </a:r>
            <a:r>
              <a:rPr lang="nn-NO" i="0" dirty="0" err="1"/>
              <a:t>this</a:t>
            </a:r>
            <a:r>
              <a:rPr lang="nn-NO" i="0" dirty="0"/>
              <a:t> </a:t>
            </a:r>
            <a:r>
              <a:rPr lang="nn-NO" i="0" dirty="0" err="1"/>
              <a:t>page</a:t>
            </a:r>
            <a:r>
              <a:rPr lang="nn-NO" i="0" dirty="0"/>
              <a:t>. </a:t>
            </a:r>
            <a:r>
              <a:rPr lang="nn-NO" i="0" dirty="0" err="1"/>
              <a:t>Follow</a:t>
            </a:r>
            <a:r>
              <a:rPr lang="nn-NO" i="0" dirty="0"/>
              <a:t> </a:t>
            </a:r>
            <a:r>
              <a:rPr lang="nn-NO" i="0" dirty="0" err="1"/>
              <a:t>the</a:t>
            </a:r>
            <a:r>
              <a:rPr lang="nn-NO" i="0" dirty="0"/>
              <a:t> </a:t>
            </a:r>
            <a:r>
              <a:rPr lang="nn-NO" i="0" dirty="0" err="1"/>
              <a:t>instructions</a:t>
            </a:r>
            <a:r>
              <a:rPr lang="nn-NO" i="0" dirty="0"/>
              <a:t> to </a:t>
            </a:r>
            <a:r>
              <a:rPr lang="nn-NO" i="0" dirty="0" err="1"/>
              <a:t>create</a:t>
            </a:r>
            <a:r>
              <a:rPr lang="nn-NO" i="0" dirty="0"/>
              <a:t> a </a:t>
            </a:r>
            <a:r>
              <a:rPr lang="nn-NO" i="0" dirty="0" err="1"/>
              <a:t>mailbox</a:t>
            </a:r>
            <a:r>
              <a:rPr lang="nn-NO" i="0" dirty="0"/>
              <a:t> from Digipost. </a:t>
            </a:r>
          </a:p>
          <a:p>
            <a:r>
              <a:rPr lang="nn-NO" i="0" baseline="0" dirty="0" err="1"/>
              <a:t>When</a:t>
            </a:r>
            <a:r>
              <a:rPr lang="nn-NO" i="0" baseline="0" dirty="0"/>
              <a:t> </a:t>
            </a:r>
            <a:r>
              <a:rPr lang="nn-NO" i="0" baseline="0" dirty="0" err="1"/>
              <a:t>you</a:t>
            </a:r>
            <a:r>
              <a:rPr lang="nn-NO" i="0" baseline="0" dirty="0"/>
              <a:t> </a:t>
            </a:r>
            <a:r>
              <a:rPr lang="nn-NO" i="0" baseline="0" dirty="0" err="1"/>
              <a:t>create</a:t>
            </a:r>
            <a:r>
              <a:rPr lang="nn-NO" i="0" baseline="0" dirty="0"/>
              <a:t> a digital </a:t>
            </a:r>
            <a:r>
              <a:rPr lang="nn-NO" i="0" baseline="0" dirty="0" err="1"/>
              <a:t>mailbox</a:t>
            </a:r>
            <a:r>
              <a:rPr lang="nn-NO" i="0" baseline="0" dirty="0"/>
              <a:t> from Digipost or e-Boks, </a:t>
            </a:r>
            <a:r>
              <a:rPr lang="nn-NO" i="0" baseline="0" dirty="0" err="1"/>
              <a:t>will</a:t>
            </a:r>
            <a:r>
              <a:rPr lang="nn-NO" i="0" baseline="0" dirty="0"/>
              <a:t> </a:t>
            </a:r>
            <a:r>
              <a:rPr lang="nn-NO" i="0" baseline="0" dirty="0" err="1"/>
              <a:t>the</a:t>
            </a:r>
            <a:r>
              <a:rPr lang="nn-NO" i="0" baseline="0" dirty="0"/>
              <a:t> </a:t>
            </a:r>
            <a:r>
              <a:rPr lang="nn-NO" i="0" baseline="0" dirty="0" err="1"/>
              <a:t>mailbox</a:t>
            </a:r>
            <a:r>
              <a:rPr lang="nn-NO" i="0" baseline="0" dirty="0"/>
              <a:t> </a:t>
            </a:r>
            <a:r>
              <a:rPr lang="nn-NO" i="0" baseline="0" dirty="0" err="1"/>
              <a:t>you</a:t>
            </a:r>
            <a:r>
              <a:rPr lang="nn-NO" i="0" baseline="0" dirty="0"/>
              <a:t> </a:t>
            </a:r>
            <a:r>
              <a:rPr lang="nn-NO" i="0" baseline="0" dirty="0" err="1"/>
              <a:t>choose</a:t>
            </a:r>
            <a:r>
              <a:rPr lang="nn-NO" i="0" baseline="0" dirty="0"/>
              <a:t> </a:t>
            </a:r>
            <a:r>
              <a:rPr lang="nn-NO" i="0" baseline="0" dirty="0" err="1"/>
              <a:t>automatically</a:t>
            </a:r>
            <a:r>
              <a:rPr lang="nn-NO" i="0" baseline="0" dirty="0"/>
              <a:t> be </a:t>
            </a:r>
            <a:r>
              <a:rPr lang="nn-NO" i="0" baseline="0" dirty="0" err="1"/>
              <a:t>chosen</a:t>
            </a:r>
            <a:r>
              <a:rPr lang="nn-NO" i="0" baseline="0" dirty="0"/>
              <a:t> as a digital </a:t>
            </a:r>
            <a:r>
              <a:rPr lang="nn-NO" i="0" baseline="0" dirty="0" err="1"/>
              <a:t>mailbox</a:t>
            </a:r>
            <a:r>
              <a:rPr lang="nn-NO" i="0" baseline="0" dirty="0"/>
              <a:t> for public </a:t>
            </a:r>
            <a:r>
              <a:rPr lang="nn-NO" i="0" baseline="0" dirty="0" err="1"/>
              <a:t>agencies</a:t>
            </a:r>
            <a:r>
              <a:rPr lang="nn-NO" i="0" baseline="0" dirty="0"/>
              <a:t>.</a:t>
            </a:r>
            <a:endParaRPr lang="nn-NO" baseline="0" dirty="0"/>
          </a:p>
          <a:p>
            <a:endParaRPr lang="nn-NO" baseline="0" dirty="0"/>
          </a:p>
          <a:p>
            <a:r>
              <a:rPr lang="en-US" baseline="0" dirty="0"/>
              <a:t>A separate course has been created on how to create a digital mailbox from </a:t>
            </a:r>
            <a:r>
              <a:rPr lang="en-US" baseline="0" dirty="0" err="1"/>
              <a:t>Digipost</a:t>
            </a:r>
            <a:r>
              <a:rPr lang="en-US" baseline="0" dirty="0"/>
              <a:t>. Check out a </a:t>
            </a:r>
            <a:r>
              <a:rPr lang="en-US" baseline="0" dirty="0" err="1"/>
              <a:t>digidel</a:t>
            </a:r>
            <a:r>
              <a:rPr lang="en-US" baseline="0" dirty="0"/>
              <a:t>.</a:t>
            </a:r>
          </a:p>
          <a:p>
            <a:r>
              <a:rPr lang="nn-NO" baseline="0" dirty="0"/>
              <a:t> </a:t>
            </a:r>
            <a:endParaRPr lang="nn-NO"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nb-NO" b="1" i="1" baseline="0" dirty="0" err="1"/>
              <a:t>Additional</a:t>
            </a:r>
            <a:r>
              <a:rPr lang="nb-NO" b="1" i="1" baseline="0" dirty="0"/>
              <a:t> </a:t>
            </a:r>
            <a:r>
              <a:rPr lang="nb-NO" b="1" i="1" baseline="0" dirty="0" err="1"/>
              <a:t>information</a:t>
            </a:r>
            <a:r>
              <a:rPr lang="nb-NO" b="1" i="1" baseline="0" dirty="0"/>
              <a:t> for </a:t>
            </a:r>
            <a:r>
              <a:rPr lang="nb-NO" b="1" i="1" baseline="0" dirty="0" err="1"/>
              <a:t>the</a:t>
            </a:r>
            <a:r>
              <a:rPr lang="nb-NO" b="1" i="1" baseline="0" dirty="0"/>
              <a:t> </a:t>
            </a:r>
            <a:r>
              <a:rPr lang="nb-NO" b="1" i="1" baseline="0" dirty="0" err="1"/>
              <a:t>teacher</a:t>
            </a:r>
            <a:r>
              <a:rPr lang="nb-NO" b="1" i="1" baseline="0"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Helvetica Neue"/>
              </a:rPr>
              <a:t>If the user already have chosen a digital mailbox, but wishes to change to the other, the user needs to log in to the user profile in ID-</a:t>
            </a:r>
            <a:r>
              <a:rPr lang="en-US" b="0" i="0" dirty="0" err="1">
                <a:solidFill>
                  <a:srgbClr val="333333"/>
                </a:solidFill>
                <a:effectLst/>
                <a:latin typeface="Helvetica Neue"/>
              </a:rPr>
              <a:t>porten</a:t>
            </a:r>
            <a:r>
              <a:rPr lang="en-US" b="0" i="0" dirty="0">
                <a:solidFill>
                  <a:srgbClr val="333333"/>
                </a:solidFill>
                <a:effectLst/>
                <a:latin typeface="Helvetica Neue"/>
              </a:rPr>
              <a:t> to change it. </a:t>
            </a:r>
            <a:r>
              <a:rPr lang="nb-NO" sz="1200" kern="1200" dirty="0">
                <a:solidFill>
                  <a:schemeClr val="tx1"/>
                </a:solidFill>
                <a:effectLst/>
                <a:latin typeface="+mn-lt"/>
                <a:ea typeface="ＭＳ Ｐゴシック" pitchFamily="34" charset="-128"/>
                <a:cs typeface="+mn-cs"/>
              </a:rPr>
              <a:t>User </a:t>
            </a:r>
            <a:r>
              <a:rPr lang="nb-NO" sz="1200" kern="1200" dirty="0" err="1">
                <a:solidFill>
                  <a:schemeClr val="tx1"/>
                </a:solidFill>
                <a:effectLst/>
                <a:latin typeface="+mn-lt"/>
                <a:ea typeface="ＭＳ Ｐゴシック" pitchFamily="34" charset="-128"/>
                <a:cs typeface="+mn-cs"/>
              </a:rPr>
              <a:t>profile</a:t>
            </a:r>
            <a:r>
              <a:rPr lang="nb-NO" sz="1200" kern="1200" dirty="0">
                <a:solidFill>
                  <a:schemeClr val="tx1"/>
                </a:solidFill>
                <a:effectLst/>
                <a:latin typeface="+mn-lt"/>
                <a:ea typeface="ＭＳ Ｐゴシック" pitchFamily="34" charset="-128"/>
                <a:cs typeface="+mn-cs"/>
              </a:rPr>
              <a:t>:</a:t>
            </a:r>
            <a:r>
              <a:rPr lang="nb-NO" sz="1200" kern="1200" baseline="0" dirty="0">
                <a:solidFill>
                  <a:schemeClr val="tx1"/>
                </a:solidFill>
                <a:effectLst/>
                <a:latin typeface="+mn-lt"/>
                <a:ea typeface="ＭＳ Ｐゴシック" pitchFamily="34" charset="-128"/>
                <a:cs typeface="+mn-cs"/>
              </a:rPr>
              <a:t> https://brukerprofil.difi.no/minprofil</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sz="1200" kern="1200" dirty="0">
              <a:solidFill>
                <a:schemeClr val="tx1"/>
              </a:solidFill>
              <a:effectLst/>
              <a:latin typeface="+mn-lt"/>
              <a:ea typeface="ＭＳ Ｐゴシック" pitchFamily="34" charset="-128"/>
              <a:cs typeface="+mn-cs"/>
            </a:endParaRPr>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8</a:t>
            </a:fld>
            <a:endParaRPr lang="nb-NO"/>
          </a:p>
        </p:txBody>
      </p:sp>
    </p:spTree>
    <p:extLst>
      <p:ext uri="{BB962C8B-B14F-4D97-AF65-F5344CB8AC3E}">
        <p14:creationId xmlns:p14="http://schemas.microsoft.com/office/powerpoint/2010/main" val="2640167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n-NO" b="1" i="1" dirty="0" err="1"/>
              <a:t>Manuscript</a:t>
            </a:r>
            <a:r>
              <a:rPr lang="nn-NO" b="1" i="1" dirty="0"/>
              <a:t>: </a:t>
            </a:r>
          </a:p>
          <a:p>
            <a:r>
              <a:rPr lang="nn-NO" i="0" dirty="0" err="1"/>
              <a:t>After</a:t>
            </a:r>
            <a:r>
              <a:rPr lang="nn-NO" i="0" dirty="0"/>
              <a:t> </a:t>
            </a:r>
            <a:r>
              <a:rPr lang="nn-NO" i="0" dirty="0" err="1"/>
              <a:t>you</a:t>
            </a:r>
            <a:r>
              <a:rPr lang="nn-NO" i="0" dirty="0"/>
              <a:t> </a:t>
            </a:r>
            <a:r>
              <a:rPr lang="nn-NO" i="0" dirty="0" err="1"/>
              <a:t>have</a:t>
            </a:r>
            <a:r>
              <a:rPr lang="nn-NO" i="0" dirty="0"/>
              <a:t> </a:t>
            </a:r>
            <a:r>
              <a:rPr lang="nn-NO" i="0" dirty="0" err="1"/>
              <a:t>clicked</a:t>
            </a:r>
            <a:r>
              <a:rPr lang="nn-NO" i="0" dirty="0"/>
              <a:t> «Go to e-Boks» </a:t>
            </a:r>
            <a:r>
              <a:rPr lang="nn-NO" i="0" dirty="0" err="1"/>
              <a:t>you</a:t>
            </a:r>
            <a:r>
              <a:rPr lang="nn-NO" i="0" dirty="0"/>
              <a:t> </a:t>
            </a:r>
            <a:r>
              <a:rPr lang="nn-NO" i="0" dirty="0" err="1"/>
              <a:t>will</a:t>
            </a:r>
            <a:r>
              <a:rPr lang="nn-NO" i="0" dirty="0"/>
              <a:t> </a:t>
            </a:r>
            <a:r>
              <a:rPr lang="nn-NO" i="0" dirty="0" err="1"/>
              <a:t>enter</a:t>
            </a:r>
            <a:r>
              <a:rPr lang="nn-NO" i="0" dirty="0"/>
              <a:t> </a:t>
            </a:r>
            <a:r>
              <a:rPr lang="nn-NO" i="0" dirty="0" err="1"/>
              <a:t>this</a:t>
            </a:r>
            <a:r>
              <a:rPr lang="nn-NO" i="0" dirty="0"/>
              <a:t> </a:t>
            </a:r>
            <a:r>
              <a:rPr lang="nn-NO" i="0" dirty="0" err="1"/>
              <a:t>page</a:t>
            </a:r>
            <a:r>
              <a:rPr lang="nn-NO" i="0" dirty="0"/>
              <a:t>. </a:t>
            </a:r>
            <a:r>
              <a:rPr lang="nn-NO" i="0" dirty="0" err="1"/>
              <a:t>Follow</a:t>
            </a:r>
            <a:r>
              <a:rPr lang="nn-NO" i="0" dirty="0"/>
              <a:t> </a:t>
            </a:r>
            <a:r>
              <a:rPr lang="nn-NO" i="0" dirty="0" err="1"/>
              <a:t>the</a:t>
            </a:r>
            <a:r>
              <a:rPr lang="nn-NO" i="0" dirty="0"/>
              <a:t> </a:t>
            </a:r>
            <a:r>
              <a:rPr lang="nn-NO" i="0" dirty="0" err="1"/>
              <a:t>instructions</a:t>
            </a:r>
            <a:r>
              <a:rPr lang="nn-NO" i="0" dirty="0"/>
              <a:t> to </a:t>
            </a:r>
            <a:r>
              <a:rPr lang="nn-NO" i="0" dirty="0" err="1"/>
              <a:t>create</a:t>
            </a:r>
            <a:r>
              <a:rPr lang="nn-NO" i="0" dirty="0"/>
              <a:t> a </a:t>
            </a:r>
            <a:r>
              <a:rPr lang="nn-NO" i="0" dirty="0" err="1"/>
              <a:t>mailbox</a:t>
            </a:r>
            <a:r>
              <a:rPr lang="nn-NO" i="0" dirty="0"/>
              <a:t> from e-Boks. </a:t>
            </a:r>
          </a:p>
          <a:p>
            <a:r>
              <a:rPr lang="nn-NO" i="0" baseline="0" dirty="0" err="1"/>
              <a:t>When</a:t>
            </a:r>
            <a:r>
              <a:rPr lang="nn-NO" i="0" baseline="0" dirty="0"/>
              <a:t> </a:t>
            </a:r>
            <a:r>
              <a:rPr lang="nn-NO" i="0" baseline="0" dirty="0" err="1"/>
              <a:t>you</a:t>
            </a:r>
            <a:r>
              <a:rPr lang="nn-NO" i="0" baseline="0" dirty="0"/>
              <a:t> </a:t>
            </a:r>
            <a:r>
              <a:rPr lang="nn-NO" i="0" baseline="0" dirty="0" err="1"/>
              <a:t>create</a:t>
            </a:r>
            <a:r>
              <a:rPr lang="nn-NO" i="0" baseline="0" dirty="0"/>
              <a:t> a digital </a:t>
            </a:r>
            <a:r>
              <a:rPr lang="nn-NO" i="0" baseline="0" dirty="0" err="1"/>
              <a:t>mailbox</a:t>
            </a:r>
            <a:r>
              <a:rPr lang="nn-NO" i="0" baseline="0" dirty="0"/>
              <a:t> from Digipost or e-Boks, </a:t>
            </a:r>
            <a:r>
              <a:rPr lang="nn-NO" i="0" baseline="0" dirty="0" err="1"/>
              <a:t>will</a:t>
            </a:r>
            <a:r>
              <a:rPr lang="nn-NO" i="0" baseline="0" dirty="0"/>
              <a:t> </a:t>
            </a:r>
            <a:r>
              <a:rPr lang="nn-NO" i="0" baseline="0" dirty="0" err="1"/>
              <a:t>the</a:t>
            </a:r>
            <a:r>
              <a:rPr lang="nn-NO" i="0" baseline="0" dirty="0"/>
              <a:t> </a:t>
            </a:r>
            <a:r>
              <a:rPr lang="nn-NO" i="0" baseline="0" dirty="0" err="1"/>
              <a:t>mailbox</a:t>
            </a:r>
            <a:r>
              <a:rPr lang="nn-NO" i="0" baseline="0" dirty="0"/>
              <a:t> </a:t>
            </a:r>
            <a:r>
              <a:rPr lang="nn-NO" i="0" baseline="0" dirty="0" err="1"/>
              <a:t>you</a:t>
            </a:r>
            <a:r>
              <a:rPr lang="nn-NO" i="0" baseline="0" dirty="0"/>
              <a:t> </a:t>
            </a:r>
            <a:r>
              <a:rPr lang="nn-NO" i="0" baseline="0" dirty="0" err="1"/>
              <a:t>choose</a:t>
            </a:r>
            <a:r>
              <a:rPr lang="nn-NO" i="0" baseline="0" dirty="0"/>
              <a:t> </a:t>
            </a:r>
            <a:r>
              <a:rPr lang="nn-NO" i="0" baseline="0" dirty="0" err="1"/>
              <a:t>automatically</a:t>
            </a:r>
            <a:r>
              <a:rPr lang="nn-NO" i="0" baseline="0" dirty="0"/>
              <a:t> be </a:t>
            </a:r>
            <a:r>
              <a:rPr lang="nn-NO" i="0" baseline="0" dirty="0" err="1"/>
              <a:t>chosen</a:t>
            </a:r>
            <a:r>
              <a:rPr lang="nn-NO" i="0" baseline="0" dirty="0"/>
              <a:t> as a digital </a:t>
            </a:r>
            <a:r>
              <a:rPr lang="nn-NO" i="0" baseline="0" dirty="0" err="1"/>
              <a:t>mailbox</a:t>
            </a:r>
            <a:r>
              <a:rPr lang="nn-NO" i="0" baseline="0" dirty="0"/>
              <a:t> for public </a:t>
            </a:r>
            <a:r>
              <a:rPr lang="nn-NO" i="0" baseline="0" dirty="0" err="1"/>
              <a:t>agencies</a:t>
            </a:r>
            <a:r>
              <a:rPr lang="nn-NO" i="0" baseline="0" dirty="0"/>
              <a:t>.</a:t>
            </a:r>
            <a:endParaRPr lang="nn-NO" baseline="0" dirty="0"/>
          </a:p>
          <a:p>
            <a:endParaRPr lang="nn-NO" baseline="0" dirty="0"/>
          </a:p>
          <a:p>
            <a:r>
              <a:rPr lang="en-US" baseline="0" dirty="0"/>
              <a:t>A separate course has been created on how to create a digital mailbox from e-Boks. Check out a </a:t>
            </a:r>
            <a:r>
              <a:rPr lang="en-US" baseline="0" dirty="0" err="1"/>
              <a:t>digidel</a:t>
            </a:r>
            <a:r>
              <a:rPr lang="en-US" baseline="0" dirty="0"/>
              <a:t>.</a:t>
            </a:r>
          </a:p>
          <a:p>
            <a:r>
              <a:rPr lang="nn-NO" baseline="0" dirty="0"/>
              <a:t> </a:t>
            </a:r>
            <a:endParaRPr lang="nn-NO"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nb-NO" b="1" i="1" baseline="0" dirty="0" err="1"/>
              <a:t>Additional</a:t>
            </a:r>
            <a:r>
              <a:rPr lang="nb-NO" b="1" i="1" baseline="0" dirty="0"/>
              <a:t> </a:t>
            </a:r>
            <a:r>
              <a:rPr lang="nb-NO" b="1" i="1" baseline="0" dirty="0" err="1"/>
              <a:t>information</a:t>
            </a:r>
            <a:r>
              <a:rPr lang="nb-NO" b="1" i="1" baseline="0" dirty="0"/>
              <a:t> for </a:t>
            </a:r>
            <a:r>
              <a:rPr lang="nb-NO" b="1" i="1" baseline="0" dirty="0" err="1"/>
              <a:t>the</a:t>
            </a:r>
            <a:r>
              <a:rPr lang="nb-NO" b="1" i="1" baseline="0" dirty="0"/>
              <a:t> </a:t>
            </a:r>
            <a:r>
              <a:rPr lang="nb-NO" b="1" i="1" baseline="0" dirty="0" err="1"/>
              <a:t>teacher</a:t>
            </a:r>
            <a:r>
              <a:rPr lang="nb-NO" b="1" i="1" baseline="0" dirty="0"/>
              <a:t>:</a:t>
            </a:r>
          </a:p>
          <a:p>
            <a:pPr marL="0" marR="0" indent="0" algn="l" defTabSz="4572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Helvetica Neue"/>
              </a:rPr>
              <a:t>If the user already have chosen a digital mailbox, but wishes to change to the other, the user needs to log in to the user profile in ID-</a:t>
            </a:r>
            <a:r>
              <a:rPr lang="en-US" b="0" i="0" dirty="0" err="1">
                <a:solidFill>
                  <a:srgbClr val="333333"/>
                </a:solidFill>
                <a:effectLst/>
                <a:latin typeface="Helvetica Neue"/>
              </a:rPr>
              <a:t>porten</a:t>
            </a:r>
            <a:r>
              <a:rPr lang="en-US" b="0" i="0" dirty="0">
                <a:solidFill>
                  <a:srgbClr val="333333"/>
                </a:solidFill>
                <a:effectLst/>
                <a:latin typeface="Helvetica Neue"/>
              </a:rPr>
              <a:t> to change it. </a:t>
            </a:r>
            <a:r>
              <a:rPr lang="nb-NO" sz="1200" kern="1200" dirty="0">
                <a:solidFill>
                  <a:schemeClr val="tx1"/>
                </a:solidFill>
                <a:effectLst/>
                <a:latin typeface="+mn-lt"/>
                <a:ea typeface="ＭＳ Ｐゴシック" pitchFamily="34" charset="-128"/>
                <a:cs typeface="+mn-cs"/>
              </a:rPr>
              <a:t>User </a:t>
            </a:r>
            <a:r>
              <a:rPr lang="nb-NO" sz="1200" kern="1200" dirty="0" err="1">
                <a:solidFill>
                  <a:schemeClr val="tx1"/>
                </a:solidFill>
                <a:effectLst/>
                <a:latin typeface="+mn-lt"/>
                <a:ea typeface="ＭＳ Ｐゴシック" pitchFamily="34" charset="-128"/>
                <a:cs typeface="+mn-cs"/>
              </a:rPr>
              <a:t>profile</a:t>
            </a:r>
            <a:r>
              <a:rPr lang="nb-NO" sz="1200" kern="1200" dirty="0">
                <a:solidFill>
                  <a:schemeClr val="tx1"/>
                </a:solidFill>
                <a:effectLst/>
                <a:latin typeface="+mn-lt"/>
                <a:ea typeface="ＭＳ Ｐゴシック" pitchFamily="34" charset="-128"/>
                <a:cs typeface="+mn-cs"/>
              </a:rPr>
              <a:t>:</a:t>
            </a:r>
            <a:r>
              <a:rPr lang="nb-NO" sz="1200" kern="1200" baseline="0" dirty="0">
                <a:solidFill>
                  <a:schemeClr val="tx1"/>
                </a:solidFill>
                <a:effectLst/>
                <a:latin typeface="+mn-lt"/>
                <a:ea typeface="ＭＳ Ｐゴシック" pitchFamily="34" charset="-128"/>
                <a:cs typeface="+mn-cs"/>
              </a:rPr>
              <a:t> https://brukerprofil.difi.no/minprofil</a:t>
            </a:r>
          </a:p>
          <a:p>
            <a:endParaRPr lang="nn-NO" b="1" i="1" dirty="0"/>
          </a:p>
          <a:p>
            <a:endParaRPr lang="nn-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9</a:t>
            </a:fld>
            <a:endParaRPr lang="nb-NO"/>
          </a:p>
        </p:txBody>
      </p:sp>
    </p:spTree>
    <p:extLst>
      <p:ext uri="{BB962C8B-B14F-4D97-AF65-F5344CB8AC3E}">
        <p14:creationId xmlns:p14="http://schemas.microsoft.com/office/powerpoint/2010/main" val="2651216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ort Animert Introslide #1">
    <p:bg>
      <p:bgPr>
        <a:solidFill>
          <a:schemeClr val="lt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A1D86F2-7076-44AB-A7BD-6AFC9F4E54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pic>
        <p:nvPicPr>
          <p:cNvPr id="3" name="Digdir_Intro_kort_versjon_20201014">
            <a:hlinkClick r:id="" action="ppaction://media"/>
            <a:extLst>
              <a:ext uri="{FF2B5EF4-FFF2-40B4-BE49-F238E27FC236}">
                <a16:creationId xmlns:a16="http://schemas.microsoft.com/office/drawing/2014/main" id="{149D7789-BEBF-4E04-B79D-9078B9E2F8B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1587" y="0"/>
            <a:ext cx="16256000" cy="9144000"/>
          </a:xfrm>
          <a:prstGeom prst="rect">
            <a:avLst/>
          </a:prstGeom>
        </p:spPr>
      </p:pic>
    </p:spTree>
    <p:extLst>
      <p:ext uri="{BB962C8B-B14F-4D97-AF65-F5344CB8AC3E}">
        <p14:creationId xmlns:p14="http://schemas.microsoft.com/office/powerpoint/2010/main" val="2955385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gdir Introslide #8">
    <p:bg>
      <p:bgPr>
        <a:solidFill>
          <a:schemeClr val="lt1"/>
        </a:solidFill>
        <a:effectLst/>
      </p:bgPr>
    </p:bg>
    <p:spTree>
      <p:nvGrpSpPr>
        <p:cNvPr id="1" name=""/>
        <p:cNvGrpSpPr/>
        <p:nvPr/>
      </p:nvGrpSpPr>
      <p:grpSpPr>
        <a:xfrm>
          <a:off x="0" y="0"/>
          <a:ext cx="0" cy="0"/>
          <a:chOff x="0" y="0"/>
          <a:chExt cx="0" cy="0"/>
        </a:xfrm>
      </p:grpSpPr>
      <p:pic>
        <p:nvPicPr>
          <p:cNvPr id="6" name="Bilde 5" descr="Et bilde som inneholder tegning&#10;&#10;Automatisk generert beskrivelse">
            <a:extLst>
              <a:ext uri="{FF2B5EF4-FFF2-40B4-BE49-F238E27FC236}">
                <a16:creationId xmlns:a16="http://schemas.microsoft.com/office/drawing/2014/main" id="{869FEB36-2120-4C4B-A06E-09E862D5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37657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gdir Introslide #9">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AF6A1F0-48BA-4FA0-94B4-925E77FCC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121120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4" name="Plassholder for tittel 1">
            <a:extLst>
              <a:ext uri="{FF2B5EF4-FFF2-40B4-BE49-F238E27FC236}">
                <a16:creationId xmlns:a16="http://schemas.microsoft.com/office/drawing/2014/main" id="{F2028190-9615-4857-9215-8E91FE761645}"/>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endParaRPr lang="nb-NO" dirty="0"/>
          </a:p>
        </p:txBody>
      </p:sp>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2364232" y="2453731"/>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212558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2364231" y="2510971"/>
            <a:ext cx="5977406" cy="577668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8682023" y="2510971"/>
            <a:ext cx="5977406" cy="577668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tittel 1">
            <a:extLst>
              <a:ext uri="{FF2B5EF4-FFF2-40B4-BE49-F238E27FC236}">
                <a16:creationId xmlns:a16="http://schemas.microsoft.com/office/drawing/2014/main" id="{97C25ED5-A7B7-439C-8D7F-2262BCA976B3}"/>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endParaRPr lang="nb-NO" dirty="0"/>
          </a:p>
        </p:txBody>
      </p:sp>
    </p:spTree>
    <p:extLst>
      <p:ext uri="{BB962C8B-B14F-4D97-AF65-F5344CB8AC3E}">
        <p14:creationId xmlns:p14="http://schemas.microsoft.com/office/powerpoint/2010/main" val="3213274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0" y="0"/>
            <a:ext cx="16256033" cy="9145143"/>
          </a:xfrm>
          <a:prstGeom prst="rect">
            <a:avLst/>
          </a:prstGeom>
        </p:spPr>
        <p:txBody>
          <a:bodyPr lIns="0" tIns="2880000" rIns="0" bIns="0" anchor="t" anchorCtr="1"/>
          <a:lstStyle>
            <a:lvl1pPr marL="0" indent="0" algn="ctr">
              <a:buNone/>
              <a:defRPr sz="3000"/>
            </a:lvl1pPr>
          </a:lstStyle>
          <a:p>
            <a:r>
              <a:rPr lang="nb-NO"/>
              <a:t>Klikk på ikonet for å legge til et bilde</a:t>
            </a:r>
          </a:p>
        </p:txBody>
      </p:sp>
    </p:spTree>
    <p:extLst>
      <p:ext uri="{BB962C8B-B14F-4D97-AF65-F5344CB8AC3E}">
        <p14:creationId xmlns:p14="http://schemas.microsoft.com/office/powerpoint/2010/main" val="3274672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e /m tekst">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0"/>
            <a:ext cx="16256033" cy="4572572"/>
          </a:xfrm>
          <a:prstGeom prst="rect">
            <a:avLst/>
          </a:prstGeom>
        </p:spPr>
        <p:txBody>
          <a:bodyPr lIns="0" tIns="2880000" rIns="0" bIns="0" anchor="t" anchorCtr="1"/>
          <a:lstStyle>
            <a:lvl1pPr marL="0" indent="0" algn="ctr">
              <a:buNone/>
              <a:defRPr sz="3000"/>
            </a:lvl1pPr>
          </a:lstStyle>
          <a:p>
            <a:r>
              <a:rPr lang="nb-NO"/>
              <a:t>Klikk på ikonet for å legge til et bilde</a:t>
            </a:r>
          </a:p>
        </p:txBody>
      </p:sp>
      <p:sp>
        <p:nvSpPr>
          <p:cNvPr id="10" name="Plassholder for tekst 6">
            <a:extLst>
              <a:ext uri="{FF2B5EF4-FFF2-40B4-BE49-F238E27FC236}">
                <a16:creationId xmlns:a16="http://schemas.microsoft.com/office/drawing/2014/main" id="{660222DE-83EE-4E47-896F-8C78F30A2D45}"/>
              </a:ext>
            </a:extLst>
          </p:cNvPr>
          <p:cNvSpPr>
            <a:spLocks noGrp="1"/>
          </p:cNvSpPr>
          <p:nvPr>
            <p:ph type="body" sz="quarter" idx="13"/>
          </p:nvPr>
        </p:nvSpPr>
        <p:spPr>
          <a:xfrm>
            <a:off x="2364232" y="5309936"/>
            <a:ext cx="12295196" cy="2971097"/>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98856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med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02D847-EF0A-40D6-98D4-363AD03B4F25}"/>
              </a:ext>
            </a:extLst>
          </p:cNvPr>
          <p:cNvSpPr/>
          <p:nvPr userDrawn="1"/>
        </p:nvSpPr>
        <p:spPr>
          <a:xfrm>
            <a:off x="1944914" y="101600"/>
            <a:ext cx="13628915" cy="1074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8124597" y="0"/>
            <a:ext cx="8129816" cy="9145143"/>
          </a:xfrm>
          <a:prstGeom prst="rect">
            <a:avLst/>
          </a:prstGeom>
        </p:spPr>
        <p:txBody>
          <a:bodyPr lIns="0" tIns="720000" rIns="0" bIns="0" anchor="t" anchorCtr="1"/>
          <a:lstStyle>
            <a:lvl1pPr marL="0" indent="0" algn="ctr">
              <a:buNone/>
              <a:defRPr sz="3000"/>
            </a:lvl1pPr>
          </a:lstStyle>
          <a:p>
            <a:r>
              <a:rPr lang="nb-NO"/>
              <a:t>Klikk på ikonet for å legge til et bilde</a:t>
            </a:r>
            <a:endParaRPr lang="nb-NO" dirty="0"/>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1589" y="566057"/>
            <a:ext cx="6480810" cy="8049032"/>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964467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 tekstbokser og 2x bild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34645B-223F-4526-8D89-BC20DD382EAF}"/>
              </a:ext>
            </a:extLst>
          </p:cNvPr>
          <p:cNvSpPr/>
          <p:nvPr userDrawn="1"/>
        </p:nvSpPr>
        <p:spPr>
          <a:xfrm>
            <a:off x="1306286" y="130629"/>
            <a:ext cx="14557828" cy="19158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4572572"/>
            <a:ext cx="8129816" cy="4571428"/>
          </a:xfrm>
          <a:prstGeom prst="rect">
            <a:avLst/>
          </a:prstGeom>
        </p:spPr>
        <p:txBody>
          <a:bodyPr lIns="0" tIns="720000" rIns="0" bIns="0" anchor="t" anchorCtr="1"/>
          <a:lstStyle>
            <a:lvl1pPr marL="0" indent="0" algn="ctr">
              <a:buNone/>
              <a:defRPr sz="3000"/>
            </a:lvl1pPr>
          </a:lstStyle>
          <a:p>
            <a:r>
              <a:rPr lang="nb-NO"/>
              <a:t>Klikk på ikonet for å legge til et bilde</a:t>
            </a:r>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080135" y="338378"/>
            <a:ext cx="5760720" cy="2520315"/>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bilde 6">
            <a:extLst>
              <a:ext uri="{FF2B5EF4-FFF2-40B4-BE49-F238E27FC236}">
                <a16:creationId xmlns:a16="http://schemas.microsoft.com/office/drawing/2014/main" id="{A6665869-579D-4D0A-8BB5-C514B896A395}"/>
              </a:ext>
            </a:extLst>
          </p:cNvPr>
          <p:cNvSpPr>
            <a:spLocks noGrp="1"/>
          </p:cNvSpPr>
          <p:nvPr>
            <p:ph type="pic" sz="quarter" idx="15"/>
          </p:nvPr>
        </p:nvSpPr>
        <p:spPr>
          <a:xfrm>
            <a:off x="8129816" y="0"/>
            <a:ext cx="8124596" cy="4572572"/>
          </a:xfrm>
          <a:prstGeom prst="rect">
            <a:avLst/>
          </a:prstGeom>
        </p:spPr>
        <p:txBody>
          <a:bodyPr lIns="0" tIns="720000" rIns="0" bIns="0" anchor="t" anchorCtr="1"/>
          <a:lstStyle>
            <a:lvl1pPr marL="0" indent="0" algn="ctr">
              <a:buNone/>
              <a:defRPr sz="3000"/>
            </a:lvl1pPr>
          </a:lstStyle>
          <a:p>
            <a:r>
              <a:rPr lang="nb-NO"/>
              <a:t>Klikk på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81147" y="4856071"/>
            <a:ext cx="5760720" cy="2520315"/>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50609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ataside">
    <p:spTree>
      <p:nvGrpSpPr>
        <p:cNvPr id="1" name=""/>
        <p:cNvGrpSpPr/>
        <p:nvPr/>
      </p:nvGrpSpPr>
      <p:grpSpPr>
        <a:xfrm>
          <a:off x="0" y="0"/>
          <a:ext cx="0" cy="0"/>
          <a:chOff x="0" y="0"/>
          <a:chExt cx="0" cy="0"/>
        </a:xfrm>
      </p:grpSpPr>
      <p:sp>
        <p:nvSpPr>
          <p:cNvPr id="15" name="Plassholder for innhold 14">
            <a:extLst>
              <a:ext uri="{FF2B5EF4-FFF2-40B4-BE49-F238E27FC236}">
                <a16:creationId xmlns:a16="http://schemas.microsoft.com/office/drawing/2014/main" id="{BA50970E-2AEF-4397-90BC-068B1C7C1E60}"/>
              </a:ext>
            </a:extLst>
          </p:cNvPr>
          <p:cNvSpPr>
            <a:spLocks noGrp="1"/>
          </p:cNvSpPr>
          <p:nvPr>
            <p:ph idx="14"/>
          </p:nvPr>
        </p:nvSpPr>
        <p:spPr>
          <a:xfrm>
            <a:off x="2365830" y="900110"/>
            <a:ext cx="11771736" cy="7532689"/>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002718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630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ang Animert Introslide #1">
    <p:bg>
      <p:bgPr>
        <a:solidFill>
          <a:schemeClr val="lt1"/>
        </a:solidFill>
        <a:effectLst/>
      </p:bgPr>
    </p:bg>
    <p:spTree>
      <p:nvGrpSpPr>
        <p:cNvPr id="1" name=""/>
        <p:cNvGrpSpPr/>
        <p:nvPr/>
      </p:nvGrpSpPr>
      <p:grpSpPr>
        <a:xfrm>
          <a:off x="0" y="0"/>
          <a:ext cx="0" cy="0"/>
          <a:chOff x="0" y="0"/>
          <a:chExt cx="0" cy="0"/>
        </a:xfrm>
      </p:grpSpPr>
      <p:pic>
        <p:nvPicPr>
          <p:cNvPr id="3" name="Digdir_Intro_01_20201014">
            <a:hlinkClick r:id="" action="ppaction://media"/>
            <a:extLst>
              <a:ext uri="{FF2B5EF4-FFF2-40B4-BE49-F238E27FC236}">
                <a16:creationId xmlns:a16="http://schemas.microsoft.com/office/drawing/2014/main" id="{3A2F5C53-3D67-48E6-8586-4DB169ED894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171230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ause #1">
    <p:spTree>
      <p:nvGrpSpPr>
        <p:cNvPr id="1" name=""/>
        <p:cNvGrpSpPr/>
        <p:nvPr/>
      </p:nvGrpSpPr>
      <p:grpSpPr>
        <a:xfrm>
          <a:off x="0" y="0"/>
          <a:ext cx="0" cy="0"/>
          <a:chOff x="0" y="0"/>
          <a:chExt cx="0" cy="0"/>
        </a:xfrm>
      </p:grpSpPr>
      <p:pic>
        <p:nvPicPr>
          <p:cNvPr id="3" name="Bilde 2" descr="Et bilde som inneholder tegning&#10;&#10;Automatisk generert beskrivelse">
            <a:extLst>
              <a:ext uri="{FF2B5EF4-FFF2-40B4-BE49-F238E27FC236}">
                <a16:creationId xmlns:a16="http://schemas.microsoft.com/office/drawing/2014/main" id="{B32B5ECC-2D7D-48D0-B8D9-C63BF3D353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sp>
        <p:nvSpPr>
          <p:cNvPr id="6" name="Tittel 1"/>
          <p:cNvSpPr>
            <a:spLocks noGrp="1"/>
          </p:cNvSpPr>
          <p:nvPr>
            <p:ph type="title"/>
          </p:nvPr>
        </p:nvSpPr>
        <p:spPr>
          <a:xfrm>
            <a:off x="2365963" y="3681198"/>
            <a:ext cx="6120080" cy="1419611"/>
          </a:xfrm>
          <a:prstGeom prst="rect">
            <a:avLst/>
          </a:prstGeom>
        </p:spPr>
        <p:txBody>
          <a:bodyPr/>
          <a:lstStyle>
            <a:lvl1pPr>
              <a:defRPr>
                <a:solidFill>
                  <a:schemeClr val="bg1"/>
                </a:solidFill>
              </a:defRPr>
            </a:lvl1pPr>
          </a:lstStyle>
          <a:p>
            <a:r>
              <a:rPr lang="nb-NO"/>
              <a:t>Klikk for å redigere tittelstil</a:t>
            </a:r>
            <a:endParaRPr lang="nb-NO" dirty="0"/>
          </a:p>
        </p:txBody>
      </p:sp>
      <p:pic>
        <p:nvPicPr>
          <p:cNvPr id="11" name="Bilde 10" descr="Et bilde som inneholder tegning&#10;&#10;Automatisk generert beskrivelse">
            <a:extLst>
              <a:ext uri="{FF2B5EF4-FFF2-40B4-BE49-F238E27FC236}">
                <a16:creationId xmlns:a16="http://schemas.microsoft.com/office/drawing/2014/main" id="{1623D34C-1926-4810-91BE-D6B95CA93B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5963" y="600106"/>
            <a:ext cx="439149" cy="440948"/>
          </a:xfrm>
          <a:prstGeom prst="rect">
            <a:avLst/>
          </a:prstGeom>
        </p:spPr>
      </p:pic>
      <p:sp>
        <p:nvSpPr>
          <p:cNvPr id="17" name="TextBox 6">
            <a:extLst>
              <a:ext uri="{FF2B5EF4-FFF2-40B4-BE49-F238E27FC236}">
                <a16:creationId xmlns:a16="http://schemas.microsoft.com/office/drawing/2014/main" id="{AEEAA6E5-76EB-4149-A5FA-6F5AED27612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58411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D1E0FE9-5097-4A7A-849E-80C6670E4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pic>
        <p:nvPicPr>
          <p:cNvPr id="4" name="Bilde 3" descr="Et bilde som inneholder tegning&#10;&#10;Automatisk generert beskrivelse">
            <a:extLst>
              <a:ext uri="{FF2B5EF4-FFF2-40B4-BE49-F238E27FC236}">
                <a16:creationId xmlns:a16="http://schemas.microsoft.com/office/drawing/2014/main" id="{55ABA1C8-70E5-466F-8965-C04932D886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206" y="4295660"/>
            <a:ext cx="1489437" cy="1495540"/>
          </a:xfrm>
          <a:prstGeom prst="rect">
            <a:avLst/>
          </a:prstGeom>
        </p:spPr>
      </p:pic>
      <p:sp>
        <p:nvSpPr>
          <p:cNvPr id="5" name="TekstSylinder 4">
            <a:extLst>
              <a:ext uri="{FF2B5EF4-FFF2-40B4-BE49-F238E27FC236}">
                <a16:creationId xmlns:a16="http://schemas.microsoft.com/office/drawing/2014/main" id="{A278092D-6D2E-4BF9-9025-D1CB6046007B}"/>
              </a:ext>
            </a:extLst>
          </p:cNvPr>
          <p:cNvSpPr txBox="1"/>
          <p:nvPr userDrawn="1"/>
        </p:nvSpPr>
        <p:spPr>
          <a:xfrm>
            <a:off x="8054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Digitaliseringsdirektoratet</a:t>
            </a:r>
          </a:p>
          <a:p>
            <a:pPr>
              <a:lnSpc>
                <a:spcPct val="150000"/>
              </a:lnSpc>
              <a:spcBef>
                <a:spcPts val="0"/>
              </a:spcBef>
            </a:pPr>
            <a:r>
              <a:rPr lang="nb-NO" sz="1200" b="0" dirty="0">
                <a:solidFill>
                  <a:schemeClr val="bg1"/>
                </a:solidFill>
              </a:rPr>
              <a:t>postmottak@digdir.no</a:t>
            </a:r>
          </a:p>
          <a:p>
            <a:pPr>
              <a:lnSpc>
                <a:spcPct val="150000"/>
              </a:lnSpc>
              <a:spcBef>
                <a:spcPts val="0"/>
              </a:spcBef>
            </a:pPr>
            <a:r>
              <a:rPr lang="nb-NO" sz="1200" b="0" dirty="0">
                <a:solidFill>
                  <a:schemeClr val="bg1"/>
                </a:solidFill>
              </a:rPr>
              <a:t>22 45 10 00</a:t>
            </a:r>
          </a:p>
          <a:p>
            <a:pPr>
              <a:lnSpc>
                <a:spcPct val="150000"/>
              </a:lnSpc>
              <a:spcBef>
                <a:spcPts val="0"/>
              </a:spcBef>
            </a:pPr>
            <a:r>
              <a:rPr lang="nb-NO" sz="1200" b="0" dirty="0">
                <a:solidFill>
                  <a:schemeClr val="bg1"/>
                </a:solidFill>
              </a:rPr>
              <a:t>Postboks 1382 Vika, 0114 Oslo</a:t>
            </a:r>
          </a:p>
        </p:txBody>
      </p:sp>
      <p:sp>
        <p:nvSpPr>
          <p:cNvPr id="12" name="TekstSylinder 11">
            <a:extLst>
              <a:ext uri="{FF2B5EF4-FFF2-40B4-BE49-F238E27FC236}">
                <a16:creationId xmlns:a16="http://schemas.microsoft.com/office/drawing/2014/main" id="{63D8E4ED-29EB-4D5B-8A83-7BF70D2626F8}"/>
              </a:ext>
            </a:extLst>
          </p:cNvPr>
          <p:cNvSpPr txBox="1"/>
          <p:nvPr userDrawn="1"/>
        </p:nvSpPr>
        <p:spPr>
          <a:xfrm>
            <a:off x="11102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Besøksadresser:</a:t>
            </a:r>
          </a:p>
          <a:p>
            <a:pPr>
              <a:lnSpc>
                <a:spcPct val="150000"/>
              </a:lnSpc>
              <a:spcBef>
                <a:spcPts val="0"/>
              </a:spcBef>
            </a:pPr>
            <a:r>
              <a:rPr lang="nb-NO" sz="1200" b="1" dirty="0">
                <a:solidFill>
                  <a:schemeClr val="bg1"/>
                </a:solidFill>
              </a:rPr>
              <a:t>Industriveien 1, 8900 Brønnøysund</a:t>
            </a:r>
          </a:p>
          <a:p>
            <a:pPr>
              <a:lnSpc>
                <a:spcPct val="150000"/>
              </a:lnSpc>
              <a:spcBef>
                <a:spcPts val="0"/>
              </a:spcBef>
            </a:pPr>
            <a:r>
              <a:rPr lang="nb-NO" sz="1200" b="1" dirty="0">
                <a:solidFill>
                  <a:schemeClr val="bg1"/>
                </a:solidFill>
              </a:rPr>
              <a:t>Skrivarevegen 2, 6863 Leikanger</a:t>
            </a:r>
          </a:p>
          <a:p>
            <a:pPr>
              <a:lnSpc>
                <a:spcPct val="150000"/>
              </a:lnSpc>
              <a:spcBef>
                <a:spcPts val="0"/>
              </a:spcBef>
            </a:pPr>
            <a:r>
              <a:rPr lang="nb-NO" sz="1200" b="1" dirty="0">
                <a:solidFill>
                  <a:schemeClr val="bg1"/>
                </a:solidFill>
              </a:rPr>
              <a:t>Grev Wedels Plass 9, 0151 Oslo</a:t>
            </a:r>
            <a:endParaRPr lang="nb-NO" sz="1200" b="0" dirty="0">
              <a:solidFill>
                <a:schemeClr val="bg1"/>
              </a:solidFill>
            </a:endParaRPr>
          </a:p>
        </p:txBody>
      </p:sp>
      <p:sp>
        <p:nvSpPr>
          <p:cNvPr id="14" name="TekstSylinder 13">
            <a:extLst>
              <a:ext uri="{FF2B5EF4-FFF2-40B4-BE49-F238E27FC236}">
                <a16:creationId xmlns:a16="http://schemas.microsoft.com/office/drawing/2014/main" id="{60842A71-D675-4BCF-A694-A088EB0F8293}"/>
              </a:ext>
            </a:extLst>
          </p:cNvPr>
          <p:cNvSpPr txBox="1"/>
          <p:nvPr userDrawn="1"/>
        </p:nvSpPr>
        <p:spPr>
          <a:xfrm>
            <a:off x="3393643" y="7302500"/>
            <a:ext cx="3048000" cy="335156"/>
          </a:xfrm>
          <a:prstGeom prst="rect">
            <a:avLst/>
          </a:prstGeom>
          <a:noFill/>
        </p:spPr>
        <p:txBody>
          <a:bodyPr wrap="square" rtlCol="0">
            <a:spAutoFit/>
          </a:bodyPr>
          <a:lstStyle/>
          <a:p>
            <a:pPr>
              <a:lnSpc>
                <a:spcPct val="150000"/>
              </a:lnSpc>
              <a:spcBef>
                <a:spcPts val="0"/>
              </a:spcBef>
            </a:pPr>
            <a:r>
              <a:rPr lang="nb-NO" sz="1200" b="1" dirty="0">
                <a:solidFill>
                  <a:srgbClr val="1E2B3C"/>
                </a:solidFill>
              </a:rPr>
              <a:t>digdir.no</a:t>
            </a:r>
            <a:endParaRPr lang="nb-NO" sz="1200" b="0" dirty="0">
              <a:solidFill>
                <a:srgbClr val="1E2B3C"/>
              </a:solidFill>
            </a:endParaRPr>
          </a:p>
        </p:txBody>
      </p:sp>
    </p:spTree>
    <p:extLst>
      <p:ext uri="{BB962C8B-B14F-4D97-AF65-F5344CB8AC3E}">
        <p14:creationId xmlns:p14="http://schemas.microsoft.com/office/powerpoint/2010/main" val="1012632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a:t>Click to edit Master title style</a:t>
            </a:r>
          </a:p>
        </p:txBody>
      </p:sp>
      <p:sp>
        <p:nvSpPr>
          <p:cNvPr id="3" name="Text Placeholder 2"/>
          <p:cNvSpPr>
            <a:spLocks noGrp="1"/>
          </p:cNvSpPr>
          <p:nvPr>
            <p:ph type="body" idx="1"/>
          </p:nvPr>
        </p:nvSpPr>
        <p:spPr>
          <a:xfrm>
            <a:off x="812721" y="2046817"/>
            <a:ext cx="7181855" cy="853016"/>
          </a:xfrm>
        </p:spPr>
        <p:txBody>
          <a:bodyPr anchor="b"/>
          <a:lstStyle>
            <a:lvl1pPr marL="0" indent="0">
              <a:buNone/>
              <a:defRPr sz="3200" b="1"/>
            </a:lvl1pPr>
            <a:lvl2pPr marL="609539" indent="0">
              <a:buNone/>
              <a:defRPr sz="2666" b="1"/>
            </a:lvl2pPr>
            <a:lvl3pPr marL="1219078" indent="0">
              <a:buNone/>
              <a:defRPr sz="2400" b="1"/>
            </a:lvl3pPr>
            <a:lvl4pPr marL="1828617" indent="0">
              <a:buNone/>
              <a:defRPr sz="2133" b="1"/>
            </a:lvl4pPr>
            <a:lvl5pPr marL="2438156" indent="0">
              <a:buNone/>
              <a:defRPr sz="2133" b="1"/>
            </a:lvl5pPr>
            <a:lvl6pPr marL="3047695" indent="0">
              <a:buNone/>
              <a:defRPr sz="2133" b="1"/>
            </a:lvl6pPr>
            <a:lvl7pPr marL="3657234" indent="0">
              <a:buNone/>
              <a:defRPr sz="2133" b="1"/>
            </a:lvl7pPr>
            <a:lvl8pPr marL="4266773" indent="0">
              <a:buNone/>
              <a:defRPr sz="2133" b="1"/>
            </a:lvl8pPr>
            <a:lvl9pPr marL="4876312" indent="0">
              <a:buNone/>
              <a:defRPr sz="2133" b="1"/>
            </a:lvl9pPr>
          </a:lstStyle>
          <a:p>
            <a:pPr lvl="0"/>
            <a:r>
              <a:rPr lang="nb-NO"/>
              <a:t>Click to edit Master text styles</a:t>
            </a:r>
          </a:p>
        </p:txBody>
      </p:sp>
      <p:sp>
        <p:nvSpPr>
          <p:cNvPr id="4" name="Content Placeholder 3"/>
          <p:cNvSpPr>
            <a:spLocks noGrp="1"/>
          </p:cNvSpPr>
          <p:nvPr>
            <p:ph sz="half" idx="2"/>
          </p:nvPr>
        </p:nvSpPr>
        <p:spPr>
          <a:xfrm>
            <a:off x="812721" y="2899833"/>
            <a:ext cx="7181855" cy="5268384"/>
          </a:xfrm>
        </p:spPr>
        <p:txBody>
          <a:bodyPr/>
          <a:lstStyle>
            <a:lvl1pPr>
              <a:defRPr sz="3200"/>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5" name="Text Placeholder 4"/>
          <p:cNvSpPr>
            <a:spLocks noGrp="1"/>
          </p:cNvSpPr>
          <p:nvPr>
            <p:ph type="body" sz="quarter" idx="3"/>
          </p:nvPr>
        </p:nvSpPr>
        <p:spPr>
          <a:xfrm>
            <a:off x="8257018" y="2046817"/>
            <a:ext cx="7184676" cy="853016"/>
          </a:xfrm>
        </p:spPr>
        <p:txBody>
          <a:bodyPr anchor="b"/>
          <a:lstStyle>
            <a:lvl1pPr marL="0" indent="0">
              <a:buNone/>
              <a:defRPr sz="3200" b="1"/>
            </a:lvl1pPr>
            <a:lvl2pPr marL="609539" indent="0">
              <a:buNone/>
              <a:defRPr sz="2666" b="1"/>
            </a:lvl2pPr>
            <a:lvl3pPr marL="1219078" indent="0">
              <a:buNone/>
              <a:defRPr sz="2400" b="1"/>
            </a:lvl3pPr>
            <a:lvl4pPr marL="1828617" indent="0">
              <a:buNone/>
              <a:defRPr sz="2133" b="1"/>
            </a:lvl4pPr>
            <a:lvl5pPr marL="2438156" indent="0">
              <a:buNone/>
              <a:defRPr sz="2133" b="1"/>
            </a:lvl5pPr>
            <a:lvl6pPr marL="3047695" indent="0">
              <a:buNone/>
              <a:defRPr sz="2133" b="1"/>
            </a:lvl6pPr>
            <a:lvl7pPr marL="3657234" indent="0">
              <a:buNone/>
              <a:defRPr sz="2133" b="1"/>
            </a:lvl7pPr>
            <a:lvl8pPr marL="4266773" indent="0">
              <a:buNone/>
              <a:defRPr sz="2133" b="1"/>
            </a:lvl8pPr>
            <a:lvl9pPr marL="4876312" indent="0">
              <a:buNone/>
              <a:defRPr sz="2133" b="1"/>
            </a:lvl9pPr>
          </a:lstStyle>
          <a:p>
            <a:pPr lvl="0"/>
            <a:r>
              <a:rPr lang="nb-NO"/>
              <a:t>Click to edit Master text styles</a:t>
            </a:r>
          </a:p>
        </p:txBody>
      </p:sp>
      <p:sp>
        <p:nvSpPr>
          <p:cNvPr id="6" name="Content Placeholder 5"/>
          <p:cNvSpPr>
            <a:spLocks noGrp="1"/>
          </p:cNvSpPr>
          <p:nvPr>
            <p:ph sz="quarter" idx="4"/>
          </p:nvPr>
        </p:nvSpPr>
        <p:spPr>
          <a:xfrm>
            <a:off x="8257018" y="2899833"/>
            <a:ext cx="7184676" cy="5268384"/>
          </a:xfrm>
        </p:spPr>
        <p:txBody>
          <a:bodyPr/>
          <a:lstStyle>
            <a:lvl1pPr>
              <a:defRPr sz="3200"/>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Tree>
    <p:extLst>
      <p:ext uri="{BB962C8B-B14F-4D97-AF65-F5344CB8AC3E}">
        <p14:creationId xmlns:p14="http://schemas.microsoft.com/office/powerpoint/2010/main" val="1086013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p>
        </p:txBody>
      </p:sp>
    </p:spTree>
    <p:extLst>
      <p:ext uri="{BB962C8B-B14F-4D97-AF65-F5344CB8AC3E}">
        <p14:creationId xmlns:p14="http://schemas.microsoft.com/office/powerpoint/2010/main" val="2121366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p>
        </p:txBody>
      </p:sp>
      <p:sp>
        <p:nvSpPr>
          <p:cNvPr id="3" name="Content Placeholder 2"/>
          <p:cNvSpPr>
            <a:spLocks noGrp="1"/>
          </p:cNvSpPr>
          <p:nvPr>
            <p:ph idx="1"/>
          </p:nvPr>
        </p:nvSpPr>
        <p:spPr/>
        <p:txBody>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Tree>
    <p:extLst>
      <p:ext uri="{BB962C8B-B14F-4D97-AF65-F5344CB8AC3E}">
        <p14:creationId xmlns:p14="http://schemas.microsoft.com/office/powerpoint/2010/main" val="113208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2403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1562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194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6187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455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gdir 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2A23DC1-5111-42B6-BB17-35AC458FD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9" name="Tittel 1">
            <a:extLst>
              <a:ext uri="{FF2B5EF4-FFF2-40B4-BE49-F238E27FC236}">
                <a16:creationId xmlns:a16="http://schemas.microsoft.com/office/drawing/2014/main" id="{65404134-5F34-4B94-A9B6-316CBDACD458}"/>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pic>
        <p:nvPicPr>
          <p:cNvPr id="17" name="Bilde 16">
            <a:extLst>
              <a:ext uri="{FF2B5EF4-FFF2-40B4-BE49-F238E27FC236}">
                <a16:creationId xmlns:a16="http://schemas.microsoft.com/office/drawing/2014/main" id="{511E4814-F717-4C61-A710-7E70E4ACD4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21" name="TextBox 6">
            <a:extLst>
              <a:ext uri="{FF2B5EF4-FFF2-40B4-BE49-F238E27FC236}">
                <a16:creationId xmlns:a16="http://schemas.microsoft.com/office/drawing/2014/main" id="{1F4A38C3-D8E7-404C-9494-8A3CD442BE93}"/>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348848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6228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8099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4806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1"/>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0529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04924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0" mute="1">
                <p:cTn id="12" fill="hold" display="0">
                  <p:stCondLst>
                    <p:cond delay="indefinite"/>
                  </p:stCondLst>
                </p:cTn>
                <p:tgtEl>
                  <p:spTgt spid="6"/>
                </p:tgtEl>
              </p:cMediaNode>
            </p:video>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189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7931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82799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0540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546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gdir Introslide #2">
    <p:bg>
      <p:bgPr>
        <a:solidFill>
          <a:schemeClr val="lt1"/>
        </a:solidFill>
        <a:effectLst/>
      </p:bgPr>
    </p:bg>
    <p:spTree>
      <p:nvGrpSpPr>
        <p:cNvPr id="1" name=""/>
        <p:cNvGrpSpPr/>
        <p:nvPr/>
      </p:nvGrpSpPr>
      <p:grpSpPr>
        <a:xfrm>
          <a:off x="0" y="0"/>
          <a:ext cx="0" cy="0"/>
          <a:chOff x="0" y="0"/>
          <a:chExt cx="0" cy="0"/>
        </a:xfrm>
      </p:grpSpPr>
      <p:pic>
        <p:nvPicPr>
          <p:cNvPr id="9" name="Bilde 8" descr="Et bilde som inneholder tegning&#10;&#10;Automatisk generert beskrivelse">
            <a:extLst>
              <a:ext uri="{FF2B5EF4-FFF2-40B4-BE49-F238E27FC236}">
                <a16:creationId xmlns:a16="http://schemas.microsoft.com/office/drawing/2014/main" id="{52AAE27E-7FBA-4ECE-92AB-3A3C39E63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tx2"/>
                </a:solidFill>
              </a:defRPr>
            </a:lvl1pPr>
          </a:lstStyle>
          <a:p>
            <a:r>
              <a:rPr lang="nb-NO"/>
              <a:t>Klikk for å redigere tittelstil</a:t>
            </a:r>
            <a:endParaRPr lang="nb-NO" dirty="0"/>
          </a:p>
        </p:txBody>
      </p:sp>
      <p:pic>
        <p:nvPicPr>
          <p:cNvPr id="8" name="Bilde 7">
            <a:extLst>
              <a:ext uri="{FF2B5EF4-FFF2-40B4-BE49-F238E27FC236}">
                <a16:creationId xmlns:a16="http://schemas.microsoft.com/office/drawing/2014/main" id="{E5FE4CE4-134D-4788-A6F4-BC91B1057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13" name="TextBox 6">
            <a:extLst>
              <a:ext uri="{FF2B5EF4-FFF2-40B4-BE49-F238E27FC236}">
                <a16:creationId xmlns:a16="http://schemas.microsoft.com/office/drawing/2014/main" id="{57D81D62-A055-4B15-80BD-929468DE16B6}"/>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3552377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7005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43423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893"/>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33019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gdir Introslide #3">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7932DB0C-BAFA-498B-B552-68CBCFE5C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281E3279-D715-4827-9A13-05F2C36B5E51}"/>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57F43DFE-C8AB-4A89-875F-908F84F62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231900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gdir Introslide #4">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F68E54C7-4E92-4D7E-AE3A-BBBEE9879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F2BBDBD0-71F1-4AEB-9367-24166E6A24A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BCAC403A-A759-4525-ACE7-2FACC03B96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751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gdir Introslide #5">
    <p:bg>
      <p:bgPr>
        <a:solidFill>
          <a:schemeClr val="l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98C1FA3-9361-4B71-8FB6-9F9D34E83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68474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gdir Introslide #6">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C1421C68-4400-4B62-A3FC-DFDD0D1A83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endParaRPr lang="nb-NO" dirty="0"/>
          </a:p>
        </p:txBody>
      </p:sp>
      <p:sp>
        <p:nvSpPr>
          <p:cNvPr id="6" name="TextBox 6">
            <a:extLst>
              <a:ext uri="{FF2B5EF4-FFF2-40B4-BE49-F238E27FC236}">
                <a16:creationId xmlns:a16="http://schemas.microsoft.com/office/drawing/2014/main" id="{4BDA1AFF-68C0-4650-8E52-6263233596B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7" name="Bilde 6">
            <a:extLst>
              <a:ext uri="{FF2B5EF4-FFF2-40B4-BE49-F238E27FC236}">
                <a16:creationId xmlns:a16="http://schemas.microsoft.com/office/drawing/2014/main" id="{F730FB02-9270-497B-BF5B-66B5BB7B6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36553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gdir Introslide #7">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D83A18E-4B0C-454E-81E7-91F1C4D484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462103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1.png"/><Relationship Id="rId5" Type="http://schemas.openxmlformats.org/officeDocument/2006/relationships/slideLayout" Target="../slideLayouts/slideLayout29.xml"/><Relationship Id="rId10" Type="http://schemas.openxmlformats.org/officeDocument/2006/relationships/theme" Target="../theme/theme2.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png"/><Relationship Id="rId5" Type="http://schemas.openxmlformats.org/officeDocument/2006/relationships/slideLayout" Target="../slideLayouts/slideLayout38.xml"/><Relationship Id="rId10"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8" name="TextBox 6">
            <a:extLst>
              <a:ext uri="{FF2B5EF4-FFF2-40B4-BE49-F238E27FC236}">
                <a16:creationId xmlns:a16="http://schemas.microsoft.com/office/drawing/2014/main" id="{7DA5B237-216F-496A-9C1D-773EFC9118D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716" r:id="rId1"/>
    <p:sldLayoutId id="2147483707" r:id="rId2"/>
    <p:sldLayoutId id="2147483717" r:id="rId3"/>
    <p:sldLayoutId id="2147483713" r:id="rId4"/>
    <p:sldLayoutId id="2147483721" r:id="rId5"/>
    <p:sldLayoutId id="2147483720" r:id="rId6"/>
    <p:sldLayoutId id="2147483719" r:id="rId7"/>
    <p:sldLayoutId id="2147483718" r:id="rId8"/>
    <p:sldLayoutId id="2147483735" r:id="rId9"/>
    <p:sldLayoutId id="2147483736" r:id="rId10"/>
    <p:sldLayoutId id="2147483737" r:id="rId11"/>
    <p:sldLayoutId id="2147483650" r:id="rId12"/>
    <p:sldLayoutId id="2147483652" r:id="rId13"/>
    <p:sldLayoutId id="2147483657" r:id="rId14"/>
    <p:sldLayoutId id="2147483656" r:id="rId15"/>
    <p:sldLayoutId id="2147483669" r:id="rId16"/>
    <p:sldLayoutId id="2147483658" r:id="rId17"/>
    <p:sldLayoutId id="2147483659" r:id="rId18"/>
    <p:sldLayoutId id="2147483722" r:id="rId19"/>
    <p:sldLayoutId id="2147483651" r:id="rId20"/>
    <p:sldLayoutId id="2147483671" r:id="rId21"/>
    <p:sldLayoutId id="2147483749" r:id="rId22"/>
    <p:sldLayoutId id="2147483750" r:id="rId23"/>
    <p:sldLayoutId id="2147483751" r:id="rId2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9100134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21451416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video" Target="https://www.youtube.com/embed/TolO-RVkg80" TargetMode="External"/><Relationship Id="rId6" Type="http://schemas.openxmlformats.org/officeDocument/2006/relationships/image" Target="../media/image38.jpeg"/><Relationship Id="rId5" Type="http://schemas.openxmlformats.org/officeDocument/2006/relationships/hyperlink" Target="https://youtu.be/O2MoqDLOK3I" TargetMode="External"/><Relationship Id="rId4" Type="http://schemas.openxmlformats.org/officeDocument/2006/relationships/hyperlink" Target="https://www.youtube.com/watch?v=TolO-RVkg8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8C20A48-9FA4-4C14-A361-E46B3567FA82}"/>
              </a:ext>
            </a:extLst>
          </p:cNvPr>
          <p:cNvSpPr>
            <a:spLocks noGrp="1"/>
          </p:cNvSpPr>
          <p:nvPr>
            <p:ph type="ctrTitle"/>
          </p:nvPr>
        </p:nvSpPr>
        <p:spPr>
          <a:xfrm>
            <a:off x="4763386" y="4104168"/>
            <a:ext cx="11911914" cy="1446027"/>
          </a:xfrm>
        </p:spPr>
        <p:txBody>
          <a:bodyPr>
            <a:normAutofit/>
          </a:bodyPr>
          <a:lstStyle/>
          <a:p>
            <a:r>
              <a:rPr lang="nb-NO" dirty="0" err="1">
                <a:latin typeface="Arial" charset="0"/>
                <a:cs typeface="Arial" charset="0"/>
              </a:rPr>
              <a:t>Choose</a:t>
            </a:r>
            <a:r>
              <a:rPr lang="nb-NO" dirty="0">
                <a:latin typeface="Arial" charset="0"/>
                <a:cs typeface="Arial" charset="0"/>
              </a:rPr>
              <a:t> a digital </a:t>
            </a:r>
            <a:r>
              <a:rPr lang="nb-NO" dirty="0" err="1">
                <a:latin typeface="Arial" charset="0"/>
                <a:cs typeface="Arial" charset="0"/>
              </a:rPr>
              <a:t>mailbox</a:t>
            </a:r>
            <a:endParaRPr lang="nb-NO" dirty="0"/>
          </a:p>
        </p:txBody>
      </p:sp>
      <p:sp>
        <p:nvSpPr>
          <p:cNvPr id="4" name="Bildeforklaring formet som en ellipse 3">
            <a:extLst>
              <a:ext uri="{FF2B5EF4-FFF2-40B4-BE49-F238E27FC236}">
                <a16:creationId xmlns:a16="http://schemas.microsoft.com/office/drawing/2014/main" id="{039CEEDF-6836-452F-B1C2-CE079541200F}"/>
              </a:ext>
            </a:extLst>
          </p:cNvPr>
          <p:cNvSpPr/>
          <p:nvPr/>
        </p:nvSpPr>
        <p:spPr>
          <a:xfrm rot="10011497" flipH="1" flipV="1">
            <a:off x="8150559" y="6352258"/>
            <a:ext cx="3391807" cy="2438086"/>
          </a:xfrm>
          <a:prstGeom prst="wedgeEllipseCallout">
            <a:avLst>
              <a:gd name="adj1" fmla="val -9354"/>
              <a:gd name="adj2" fmla="val -76075"/>
            </a:avLst>
          </a:prstGeom>
          <a:solidFill>
            <a:schemeClr val="bg1"/>
          </a:solidFill>
          <a:ln w="3175">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endParaRPr lang="nn-NO" sz="2666" dirty="0">
              <a:solidFill>
                <a:schemeClr val="bg1"/>
              </a:solidFill>
            </a:endParaRPr>
          </a:p>
          <a:p>
            <a:endParaRPr lang="nn-NO" sz="2666" dirty="0">
              <a:solidFill>
                <a:schemeClr val="bg1"/>
              </a:solidFill>
            </a:endParaRPr>
          </a:p>
        </p:txBody>
      </p:sp>
      <p:pic>
        <p:nvPicPr>
          <p:cNvPr id="5" name="Bilde 4">
            <a:extLst>
              <a:ext uri="{FF2B5EF4-FFF2-40B4-BE49-F238E27FC236}">
                <a16:creationId xmlns:a16="http://schemas.microsoft.com/office/drawing/2014/main" id="{7B2D305C-6974-41D9-A4A2-44BCB72A9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68061">
            <a:off x="8635389" y="6991741"/>
            <a:ext cx="2212190" cy="437630"/>
          </a:xfrm>
          <a:prstGeom prst="rect">
            <a:avLst/>
          </a:prstGeom>
        </p:spPr>
      </p:pic>
      <p:pic>
        <p:nvPicPr>
          <p:cNvPr id="6" name="Bilde 5">
            <a:extLst>
              <a:ext uri="{FF2B5EF4-FFF2-40B4-BE49-F238E27FC236}">
                <a16:creationId xmlns:a16="http://schemas.microsoft.com/office/drawing/2014/main" id="{5F5DE76F-8385-4FC7-8FC7-D694865CB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68061">
            <a:off x="8659299" y="7469056"/>
            <a:ext cx="2156083" cy="784751"/>
          </a:xfrm>
          <a:prstGeom prst="rect">
            <a:avLst/>
          </a:prstGeom>
        </p:spPr>
      </p:pic>
    </p:spTree>
    <p:extLst>
      <p:ext uri="{BB962C8B-B14F-4D97-AF65-F5344CB8AC3E}">
        <p14:creationId xmlns:p14="http://schemas.microsoft.com/office/powerpoint/2010/main" val="2925050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62962" y="1283732"/>
            <a:ext cx="12295197" cy="692497"/>
          </a:xfrm>
        </p:spPr>
        <p:txBody>
          <a:bodyPr/>
          <a:lstStyle/>
          <a:p>
            <a:r>
              <a:rPr lang="nn-NO" dirty="0">
                <a:solidFill>
                  <a:schemeClr val="accent1"/>
                </a:solidFill>
              </a:rPr>
              <a:t>More </a:t>
            </a:r>
            <a:r>
              <a:rPr lang="nn-NO" dirty="0" err="1">
                <a:solidFill>
                  <a:schemeClr val="accent1"/>
                </a:solidFill>
              </a:rPr>
              <a:t>information</a:t>
            </a:r>
            <a:r>
              <a:rPr lang="nn-NO" dirty="0">
                <a:solidFill>
                  <a:schemeClr val="accent1"/>
                </a:solidFill>
              </a:rPr>
              <a:t> </a:t>
            </a:r>
            <a:r>
              <a:rPr lang="nn-NO" dirty="0" err="1">
                <a:solidFill>
                  <a:schemeClr val="accent1"/>
                </a:solidFill>
              </a:rPr>
              <a:t>about</a:t>
            </a:r>
            <a:r>
              <a:rPr lang="nn-NO" dirty="0">
                <a:solidFill>
                  <a:schemeClr val="accent1"/>
                </a:solidFill>
              </a:rPr>
              <a:t> digital </a:t>
            </a:r>
            <a:r>
              <a:rPr lang="nn-NO" dirty="0" err="1">
                <a:solidFill>
                  <a:schemeClr val="accent1"/>
                </a:solidFill>
              </a:rPr>
              <a:t>mailbox</a:t>
            </a:r>
            <a:endParaRPr lang="nb-NO" dirty="0">
              <a:solidFill>
                <a:schemeClr val="accent1"/>
              </a:solidFill>
            </a:endParaRPr>
          </a:p>
        </p:txBody>
      </p:sp>
      <p:sp>
        <p:nvSpPr>
          <p:cNvPr id="4" name="Plassholder for innhold 3"/>
          <p:cNvSpPr>
            <a:spLocks noGrp="1"/>
          </p:cNvSpPr>
          <p:nvPr>
            <p:ph idx="1"/>
          </p:nvPr>
        </p:nvSpPr>
        <p:spPr>
          <a:xfrm>
            <a:off x="812720" y="2133840"/>
            <a:ext cx="4648762" cy="1458832"/>
          </a:xfrm>
        </p:spPr>
        <p:txBody>
          <a:bodyPr/>
          <a:lstStyle/>
          <a:p>
            <a:pPr marL="0" indent="0">
              <a:buNone/>
            </a:pPr>
            <a:br>
              <a:rPr lang="nb-NO" dirty="0"/>
            </a:br>
            <a:endParaRPr lang="nb-NO" dirty="0"/>
          </a:p>
          <a:p>
            <a:endParaRPr lang="nn-NO" dirty="0"/>
          </a:p>
        </p:txBody>
      </p:sp>
      <p:sp>
        <p:nvSpPr>
          <p:cNvPr id="11" name="Bildeforklaring formet som en ellipse 8">
            <a:extLst>
              <a:ext uri="{FF2B5EF4-FFF2-40B4-BE49-F238E27FC236}">
                <a16:creationId xmlns:a16="http://schemas.microsoft.com/office/drawing/2014/main" id="{99C4E01E-91D2-46E0-B8DA-2CC60A47D61A}"/>
              </a:ext>
            </a:extLst>
          </p:cNvPr>
          <p:cNvSpPr/>
          <p:nvPr/>
        </p:nvSpPr>
        <p:spPr>
          <a:xfrm>
            <a:off x="10436345" y="4015287"/>
            <a:ext cx="4762543" cy="3031541"/>
          </a:xfrm>
          <a:prstGeom prst="wedgeEllipseCallout">
            <a:avLst>
              <a:gd name="adj1" fmla="val -54636"/>
              <a:gd name="adj2" fmla="val -53528"/>
            </a:avLst>
          </a:prstGeom>
          <a:solidFill>
            <a:schemeClr val="bg2"/>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dirty="0" err="1">
                <a:solidFill>
                  <a:schemeClr val="tx1"/>
                </a:solidFill>
              </a:rPr>
              <a:t>You</a:t>
            </a:r>
            <a:r>
              <a:rPr lang="nn-NO" sz="3200" dirty="0">
                <a:solidFill>
                  <a:schemeClr val="tx1"/>
                </a:solidFill>
              </a:rPr>
              <a:t> </a:t>
            </a:r>
            <a:r>
              <a:rPr lang="nn-NO" sz="3200" dirty="0" err="1">
                <a:solidFill>
                  <a:schemeClr val="tx1"/>
                </a:solidFill>
              </a:rPr>
              <a:t>can</a:t>
            </a:r>
            <a:r>
              <a:rPr lang="nn-NO" sz="3200" dirty="0">
                <a:solidFill>
                  <a:schemeClr val="tx1"/>
                </a:solidFill>
              </a:rPr>
              <a:t> </a:t>
            </a:r>
            <a:r>
              <a:rPr lang="nn-NO" sz="3200" dirty="0" err="1">
                <a:solidFill>
                  <a:schemeClr val="tx1"/>
                </a:solidFill>
              </a:rPr>
              <a:t>find</a:t>
            </a:r>
            <a:r>
              <a:rPr lang="nn-NO" sz="3200" dirty="0">
                <a:solidFill>
                  <a:schemeClr val="tx1"/>
                </a:solidFill>
              </a:rPr>
              <a:t> more </a:t>
            </a:r>
            <a:r>
              <a:rPr lang="nn-NO" sz="3200" dirty="0" err="1">
                <a:solidFill>
                  <a:schemeClr val="tx1"/>
                </a:solidFill>
              </a:rPr>
              <a:t>information</a:t>
            </a:r>
            <a:r>
              <a:rPr lang="nn-NO" sz="3200" dirty="0">
                <a:solidFill>
                  <a:schemeClr val="tx1"/>
                </a:solidFill>
              </a:rPr>
              <a:t> and </a:t>
            </a:r>
            <a:r>
              <a:rPr lang="nn-NO" sz="3200" dirty="0" err="1">
                <a:solidFill>
                  <a:schemeClr val="tx1"/>
                </a:solidFill>
              </a:rPr>
              <a:t>question</a:t>
            </a:r>
            <a:r>
              <a:rPr lang="nn-NO" sz="3200" dirty="0">
                <a:solidFill>
                  <a:schemeClr val="tx1"/>
                </a:solidFill>
              </a:rPr>
              <a:t> and </a:t>
            </a:r>
            <a:r>
              <a:rPr lang="nn-NO" sz="3200" dirty="0" err="1">
                <a:solidFill>
                  <a:schemeClr val="tx1"/>
                </a:solidFill>
              </a:rPr>
              <a:t>answers</a:t>
            </a:r>
            <a:r>
              <a:rPr lang="nn-NO" sz="3200" dirty="0">
                <a:solidFill>
                  <a:schemeClr val="tx1"/>
                </a:solidFill>
              </a:rPr>
              <a:t> </a:t>
            </a:r>
            <a:r>
              <a:rPr lang="nn-NO" sz="3200" dirty="0" err="1">
                <a:solidFill>
                  <a:schemeClr val="tx1"/>
                </a:solidFill>
              </a:rPr>
              <a:t>here</a:t>
            </a:r>
            <a:endParaRPr lang="nb-NO" sz="3200" dirty="0">
              <a:solidFill>
                <a:schemeClr val="tx1"/>
              </a:solidFill>
            </a:endParaRPr>
          </a:p>
        </p:txBody>
      </p:sp>
      <p:pic>
        <p:nvPicPr>
          <p:cNvPr id="5" name="Bilde 4">
            <a:extLst>
              <a:ext uri="{FF2B5EF4-FFF2-40B4-BE49-F238E27FC236}">
                <a16:creationId xmlns:a16="http://schemas.microsoft.com/office/drawing/2014/main" id="{48746AC3-4A5B-4C70-A371-28F3CDD724AA}"/>
              </a:ext>
            </a:extLst>
          </p:cNvPr>
          <p:cNvPicPr>
            <a:picLocks noChangeAspect="1"/>
          </p:cNvPicPr>
          <p:nvPr/>
        </p:nvPicPr>
        <p:blipFill>
          <a:blip r:embed="rId3"/>
          <a:stretch>
            <a:fillRect/>
          </a:stretch>
        </p:blipFill>
        <p:spPr>
          <a:xfrm>
            <a:off x="2886589" y="2173453"/>
            <a:ext cx="7173866" cy="6571228"/>
          </a:xfrm>
          <a:prstGeom prst="rect">
            <a:avLst/>
          </a:prstGeom>
        </p:spPr>
      </p:pic>
      <p:sp>
        <p:nvSpPr>
          <p:cNvPr id="12" name="Ellipse 11">
            <a:extLst>
              <a:ext uri="{FF2B5EF4-FFF2-40B4-BE49-F238E27FC236}">
                <a16:creationId xmlns:a16="http://schemas.microsoft.com/office/drawing/2014/main" id="{7025123D-FF85-408E-AE3B-F60888AD3C9E}"/>
              </a:ext>
            </a:extLst>
          </p:cNvPr>
          <p:cNvSpPr/>
          <p:nvPr/>
        </p:nvSpPr>
        <p:spPr>
          <a:xfrm>
            <a:off x="7708561" y="3592672"/>
            <a:ext cx="1606537" cy="42261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Tree>
    <p:extLst>
      <p:ext uri="{BB962C8B-B14F-4D97-AF65-F5344CB8AC3E}">
        <p14:creationId xmlns:p14="http://schemas.microsoft.com/office/powerpoint/2010/main" val="2664447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74959" y="446319"/>
            <a:ext cx="14946440" cy="1523851"/>
          </a:xfrm>
        </p:spPr>
        <p:txBody>
          <a:bodyPr/>
          <a:lstStyle/>
          <a:p>
            <a:r>
              <a:rPr lang="nn-NO" dirty="0"/>
              <a:t>           </a:t>
            </a:r>
            <a:r>
              <a:rPr lang="nn-NO" dirty="0" err="1">
                <a:solidFill>
                  <a:schemeClr val="accent5"/>
                </a:solidFill>
              </a:rPr>
              <a:t>R</a:t>
            </a:r>
            <a:r>
              <a:rPr lang="nn-NO" dirty="0" err="1">
                <a:solidFill>
                  <a:schemeClr val="accent5"/>
                </a:solidFill>
                <a:hlinkClick r:id="rId4">
                  <a:extLst>
                    <a:ext uri="{A12FA001-AC4F-418D-AE19-62706E023703}">
                      <ahyp:hlinkClr xmlns:ahyp="http://schemas.microsoft.com/office/drawing/2018/hyperlinkcolor" val="tx"/>
                    </a:ext>
                  </a:extLst>
                </a:hlinkClick>
              </a:rPr>
              <a:t>eceive</a:t>
            </a:r>
            <a:r>
              <a:rPr lang="nn-NO" dirty="0">
                <a:solidFill>
                  <a:schemeClr val="accent5"/>
                </a:solidFill>
                <a:hlinkClick r:id="rId4">
                  <a:extLst>
                    <a:ext uri="{A12FA001-AC4F-418D-AE19-62706E023703}">
                      <ahyp:hlinkClr xmlns:ahyp="http://schemas.microsoft.com/office/drawing/2018/hyperlinkcolor" val="tx"/>
                    </a:ext>
                  </a:extLst>
                </a:hlinkClick>
              </a:rPr>
              <a:t> mail from public </a:t>
            </a:r>
            <a:r>
              <a:rPr lang="nn-NO" dirty="0" err="1">
                <a:solidFill>
                  <a:schemeClr val="accent5"/>
                </a:solidFill>
              </a:rPr>
              <a:t>authorities</a:t>
            </a:r>
            <a:r>
              <a:rPr lang="nn-NO" dirty="0">
                <a:solidFill>
                  <a:schemeClr val="accent5"/>
                </a:solidFill>
              </a:rPr>
              <a:t> </a:t>
            </a:r>
            <a:r>
              <a:rPr lang="nn-NO" dirty="0" err="1">
                <a:solidFill>
                  <a:schemeClr val="accent5"/>
                </a:solidFill>
              </a:rPr>
              <a:t>digitally</a:t>
            </a:r>
            <a:endParaRPr lang="nb-NO" dirty="0">
              <a:solidFill>
                <a:schemeClr val="accent5"/>
              </a:solidFill>
            </a:endParaRPr>
          </a:p>
        </p:txBody>
      </p:sp>
      <p:pic>
        <p:nvPicPr>
          <p:cNvPr id="4" name="TolO-RVkg80">
            <a:hlinkClick r:id="rId5"/>
          </p:cNvPr>
          <p:cNvPicPr>
            <a:picLocks noGrp="1" noRot="1" noChangeAspect="1"/>
          </p:cNvPicPr>
          <p:nvPr>
            <p:ph idx="1"/>
            <a:videoFile r:link="rId1"/>
          </p:nvPr>
        </p:nvPicPr>
        <p:blipFill rotWithShape="1">
          <a:blip r:embed="rId6"/>
          <a:srcRect t="12493" b="12542"/>
          <a:stretch/>
        </p:blipFill>
        <p:spPr>
          <a:xfrm>
            <a:off x="965886" y="2585424"/>
            <a:ext cx="14319834" cy="6191981"/>
          </a:xfrm>
          <a:prstGeom prst="rect">
            <a:avLst/>
          </a:prstGeom>
          <a:ln w="28575">
            <a:solidFill>
              <a:schemeClr val="tx1"/>
            </a:solidFill>
          </a:ln>
        </p:spPr>
      </p:pic>
    </p:spTree>
    <p:extLst>
      <p:ext uri="{BB962C8B-B14F-4D97-AF65-F5344CB8AC3E}">
        <p14:creationId xmlns:p14="http://schemas.microsoft.com/office/powerpoint/2010/main" val="4140534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429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566482" y="7894843"/>
            <a:ext cx="6086761" cy="969340"/>
          </a:xfrm>
        </p:spPr>
        <p:txBody>
          <a:bodyPr>
            <a:normAutofit fontScale="92500"/>
          </a:bodyPr>
          <a:lstStyle/>
          <a:p>
            <a:r>
              <a:rPr lang="nn-NO" b="0" dirty="0"/>
              <a:t>Digital </a:t>
            </a:r>
            <a:r>
              <a:rPr lang="nn-NO" b="0" dirty="0" err="1"/>
              <a:t>mailbox</a:t>
            </a:r>
            <a:r>
              <a:rPr lang="nn-NO" b="0" dirty="0"/>
              <a:t> is </a:t>
            </a:r>
            <a:r>
              <a:rPr lang="nn-NO" b="0" dirty="0" err="1"/>
              <a:t>similiar</a:t>
            </a:r>
            <a:r>
              <a:rPr lang="nn-NO" b="0" dirty="0"/>
              <a:t> to </a:t>
            </a:r>
            <a:r>
              <a:rPr lang="nn-NO" b="0" dirty="0" err="1"/>
              <a:t>the</a:t>
            </a:r>
            <a:r>
              <a:rPr lang="nn-NO" b="0" dirty="0"/>
              <a:t> </a:t>
            </a:r>
            <a:r>
              <a:rPr lang="nn-NO" b="0" dirty="0" err="1"/>
              <a:t>mailbox</a:t>
            </a:r>
            <a:r>
              <a:rPr lang="nn-NO" b="0" dirty="0"/>
              <a:t> </a:t>
            </a:r>
            <a:r>
              <a:rPr lang="nn-NO" b="0" dirty="0" err="1"/>
              <a:t>you</a:t>
            </a:r>
            <a:r>
              <a:rPr lang="nn-NO" b="0" dirty="0"/>
              <a:t> </a:t>
            </a:r>
            <a:r>
              <a:rPr lang="nn-NO" b="0" dirty="0" err="1"/>
              <a:t>get</a:t>
            </a:r>
            <a:r>
              <a:rPr lang="nn-NO" b="0" dirty="0"/>
              <a:t> post by </a:t>
            </a:r>
            <a:r>
              <a:rPr lang="nn-NO" b="0" dirty="0" err="1"/>
              <a:t>paper</a:t>
            </a:r>
            <a:endParaRPr lang="nn-NO" b="0" dirty="0"/>
          </a:p>
        </p:txBody>
      </p:sp>
      <p:sp>
        <p:nvSpPr>
          <p:cNvPr id="5" name="Plassholder for tekst 4"/>
          <p:cNvSpPr>
            <a:spLocks noGrp="1"/>
          </p:cNvSpPr>
          <p:nvPr>
            <p:ph type="body" sz="quarter" idx="3"/>
          </p:nvPr>
        </p:nvSpPr>
        <p:spPr>
          <a:xfrm>
            <a:off x="9177287" y="7898089"/>
            <a:ext cx="6086761" cy="966094"/>
          </a:xfrm>
        </p:spPr>
        <p:txBody>
          <a:bodyPr>
            <a:normAutofit fontScale="92500"/>
          </a:bodyPr>
          <a:lstStyle/>
          <a:p>
            <a:r>
              <a:rPr lang="nn-NO" b="0" dirty="0"/>
              <a:t>Digital </a:t>
            </a:r>
            <a:r>
              <a:rPr lang="nn-NO" b="0" dirty="0" err="1"/>
              <a:t>mailbox</a:t>
            </a:r>
            <a:r>
              <a:rPr lang="nn-NO" b="0" dirty="0"/>
              <a:t> is more </a:t>
            </a:r>
            <a:r>
              <a:rPr lang="nn-NO" b="0" dirty="0" err="1"/>
              <a:t>secure</a:t>
            </a:r>
            <a:r>
              <a:rPr lang="nn-NO" b="0" dirty="0"/>
              <a:t> </a:t>
            </a:r>
            <a:r>
              <a:rPr lang="nn-NO" b="0" dirty="0" err="1"/>
              <a:t>then</a:t>
            </a:r>
            <a:r>
              <a:rPr lang="nn-NO" b="0" dirty="0"/>
              <a:t> </a:t>
            </a:r>
            <a:r>
              <a:rPr lang="nn-NO" b="0" dirty="0" err="1"/>
              <a:t>the</a:t>
            </a:r>
            <a:r>
              <a:rPr lang="nn-NO" b="0" dirty="0"/>
              <a:t> </a:t>
            </a:r>
            <a:r>
              <a:rPr lang="nn-NO" b="0" dirty="0" err="1"/>
              <a:t>mailbox</a:t>
            </a:r>
            <a:r>
              <a:rPr lang="nn-NO" b="0" dirty="0"/>
              <a:t> </a:t>
            </a:r>
            <a:r>
              <a:rPr lang="nn-NO" b="0" dirty="0" err="1"/>
              <a:t>you</a:t>
            </a:r>
            <a:r>
              <a:rPr lang="nn-NO" b="0" dirty="0"/>
              <a:t> </a:t>
            </a:r>
            <a:r>
              <a:rPr lang="nn-NO" b="0" dirty="0" err="1"/>
              <a:t>get</a:t>
            </a:r>
            <a:r>
              <a:rPr lang="nn-NO" b="0" dirty="0"/>
              <a:t> post by papir in</a:t>
            </a:r>
          </a:p>
        </p:txBody>
      </p:sp>
      <p:pic>
        <p:nvPicPr>
          <p:cNvPr id="7" name="Plassholder for innhold 4"/>
          <p:cNvPicPr>
            <a:picLocks noGrp="1" noChangeAspect="1"/>
          </p:cNvPicPr>
          <p:nvPr>
            <p:ph sz="quarter" idx="4"/>
          </p:nvPr>
        </p:nvPicPr>
        <p:blipFill>
          <a:blip r:embed="rId3"/>
          <a:stretch>
            <a:fillRect/>
          </a:stretch>
        </p:blipFill>
        <p:spPr>
          <a:xfrm>
            <a:off x="9931292" y="3459190"/>
            <a:ext cx="4578753" cy="4194329"/>
          </a:xfrm>
          <a:prstGeom prst="rect">
            <a:avLst/>
          </a:prstGeom>
          <a:ln w="28575">
            <a:solidFill>
              <a:schemeClr val="tx1"/>
            </a:solidFill>
          </a:ln>
          <a:effectLst>
            <a:outerShdw blurRad="50800" dist="38100" dir="2700000" algn="tl" rotWithShape="0">
              <a:prstClr val="black">
                <a:alpha val="40000"/>
              </a:prstClr>
            </a:outerShdw>
          </a:effectLst>
        </p:spPr>
      </p:pic>
      <p:pic>
        <p:nvPicPr>
          <p:cNvPr id="8" name="Plassholder for innhold 7"/>
          <p:cNvPicPr>
            <a:picLocks noGrp="1" noChangeAspect="1"/>
          </p:cNvPicPr>
          <p:nvPr>
            <p:ph sz="half" idx="2"/>
          </p:nvPr>
        </p:nvPicPr>
        <p:blipFill>
          <a:blip r:embed="rId4"/>
          <a:stretch>
            <a:fillRect/>
          </a:stretch>
        </p:blipFill>
        <p:spPr>
          <a:xfrm>
            <a:off x="2320244" y="3459190"/>
            <a:ext cx="4579235" cy="4096408"/>
          </a:xfrm>
          <a:prstGeom prst="rect">
            <a:avLst/>
          </a:prstGeom>
          <a:ln w="28575">
            <a:solidFill>
              <a:schemeClr val="tx1"/>
            </a:solidFill>
          </a:ln>
          <a:effectLst>
            <a:outerShdw blurRad="50800" dist="38100" dir="2700000" algn="tl" rotWithShape="0">
              <a:prstClr val="black">
                <a:alpha val="40000"/>
              </a:prstClr>
            </a:outerShdw>
          </a:effectLst>
        </p:spPr>
      </p:pic>
      <p:sp>
        <p:nvSpPr>
          <p:cNvPr id="9" name="Tittel 1">
            <a:extLst>
              <a:ext uri="{FF2B5EF4-FFF2-40B4-BE49-F238E27FC236}">
                <a16:creationId xmlns:a16="http://schemas.microsoft.com/office/drawing/2014/main" id="{F9218BB2-2ABB-4D45-A266-9CA057AD663D}"/>
              </a:ext>
            </a:extLst>
          </p:cNvPr>
          <p:cNvSpPr txBox="1">
            <a:spLocks/>
          </p:cNvSpPr>
          <p:nvPr/>
        </p:nvSpPr>
        <p:spPr>
          <a:xfrm>
            <a:off x="2320247" y="3049148"/>
            <a:ext cx="13178834" cy="410042"/>
          </a:xfrm>
          <a:prstGeom prst="rect">
            <a:avLst/>
          </a:prstGeom>
        </p:spPr>
        <p:txBody>
          <a:bodyPr vert="horz" lIns="0" tIns="0" rIns="0" bIns="0" rtlCol="0" anchor="b" anchorCtr="0">
            <a:noAutofit/>
          </a:bodyPr>
          <a:lst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a:lstStyle>
          <a:p>
            <a:r>
              <a:rPr lang="nn-NO" dirty="0" err="1">
                <a:solidFill>
                  <a:schemeClr val="accent1"/>
                </a:solidFill>
              </a:rPr>
              <a:t>What</a:t>
            </a:r>
            <a:r>
              <a:rPr lang="nn-NO" dirty="0">
                <a:solidFill>
                  <a:schemeClr val="accent1"/>
                </a:solidFill>
              </a:rPr>
              <a:t> is a digital </a:t>
            </a:r>
            <a:r>
              <a:rPr lang="nn-NO" dirty="0" err="1">
                <a:solidFill>
                  <a:schemeClr val="accent1"/>
                </a:solidFill>
              </a:rPr>
              <a:t>mailbox</a:t>
            </a:r>
            <a:r>
              <a:rPr lang="nn-NO" dirty="0">
                <a:solidFill>
                  <a:schemeClr val="accent1"/>
                </a:solidFill>
              </a:rPr>
              <a:t>?</a:t>
            </a:r>
            <a:br>
              <a:rPr lang="nn-NO" sz="1866" dirty="0">
                <a:solidFill>
                  <a:schemeClr val="accent1"/>
                </a:solidFill>
              </a:rPr>
            </a:br>
            <a:br>
              <a:rPr lang="nn-NO" sz="1866" dirty="0">
                <a:solidFill>
                  <a:schemeClr val="accent1"/>
                </a:solidFill>
              </a:rPr>
            </a:br>
            <a:br>
              <a:rPr lang="nn-NO" sz="1866" dirty="0">
                <a:solidFill>
                  <a:schemeClr val="accent1"/>
                </a:solidFill>
              </a:rPr>
            </a:br>
            <a:r>
              <a:rPr lang="nn-NO" sz="1866" dirty="0">
                <a:solidFill>
                  <a:schemeClr val="accent1"/>
                </a:solidFill>
              </a:rPr>
              <a:t>- </a:t>
            </a:r>
            <a:r>
              <a:rPr lang="nb-NO" sz="3733" dirty="0"/>
              <a:t> </a:t>
            </a:r>
            <a:r>
              <a:rPr lang="en-US" sz="4000" b="0" i="0" dirty="0">
                <a:solidFill>
                  <a:srgbClr val="333333"/>
                </a:solidFill>
                <a:effectLst/>
                <a:latin typeface="Helvetica Neue"/>
              </a:rPr>
              <a:t>a secure online service that can receive and store mail.</a:t>
            </a:r>
            <a:br>
              <a:rPr lang="nb-NO" dirty="0"/>
            </a:br>
            <a:endParaRPr lang="nn-NO" dirty="0"/>
          </a:p>
        </p:txBody>
      </p:sp>
    </p:spTree>
    <p:extLst>
      <p:ext uri="{BB962C8B-B14F-4D97-AF65-F5344CB8AC3E}">
        <p14:creationId xmlns:p14="http://schemas.microsoft.com/office/powerpoint/2010/main" val="407337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14805" y="1432480"/>
            <a:ext cx="12295197" cy="692497"/>
          </a:xfrm>
        </p:spPr>
        <p:txBody>
          <a:bodyPr/>
          <a:lstStyle/>
          <a:p>
            <a:r>
              <a:rPr lang="nn-NO" dirty="0" err="1">
                <a:solidFill>
                  <a:schemeClr val="accent1"/>
                </a:solidFill>
              </a:rPr>
              <a:t>Why</a:t>
            </a:r>
            <a:r>
              <a:rPr lang="nn-NO" dirty="0">
                <a:solidFill>
                  <a:schemeClr val="accent1"/>
                </a:solidFill>
              </a:rPr>
              <a:t> digital </a:t>
            </a:r>
            <a:r>
              <a:rPr lang="nn-NO" dirty="0" err="1">
                <a:solidFill>
                  <a:schemeClr val="accent1"/>
                </a:solidFill>
              </a:rPr>
              <a:t>mailbox</a:t>
            </a:r>
            <a:r>
              <a:rPr lang="nn-NO" dirty="0">
                <a:solidFill>
                  <a:schemeClr val="accent1"/>
                </a:solidFill>
              </a:rPr>
              <a:t> is </a:t>
            </a:r>
            <a:r>
              <a:rPr lang="nn-NO" dirty="0" err="1">
                <a:solidFill>
                  <a:schemeClr val="accent1"/>
                </a:solidFill>
              </a:rPr>
              <a:t>recommanded</a:t>
            </a:r>
            <a:endParaRPr lang="nb-NO" dirty="0">
              <a:solidFill>
                <a:schemeClr val="accent1"/>
              </a:solidFill>
            </a:endParaRPr>
          </a:p>
        </p:txBody>
      </p:sp>
      <p:sp>
        <p:nvSpPr>
          <p:cNvPr id="3" name="Plassholder for innhold 2"/>
          <p:cNvSpPr>
            <a:spLocks noGrp="1"/>
          </p:cNvSpPr>
          <p:nvPr>
            <p:ph idx="1"/>
          </p:nvPr>
        </p:nvSpPr>
        <p:spPr>
          <a:xfrm>
            <a:off x="1715990" y="2525385"/>
            <a:ext cx="8635157" cy="6034028"/>
          </a:xfrm>
        </p:spPr>
        <p:txBody>
          <a:bodyPr>
            <a:normAutofit/>
          </a:bodyPr>
          <a:lstStyle/>
          <a:p>
            <a:r>
              <a:rPr lang="nn-NO" dirty="0" err="1"/>
              <a:t>You</a:t>
            </a:r>
            <a:r>
              <a:rPr lang="nn-NO" dirty="0"/>
              <a:t> </a:t>
            </a:r>
            <a:r>
              <a:rPr lang="nn-NO" dirty="0" err="1"/>
              <a:t>will</a:t>
            </a:r>
            <a:r>
              <a:rPr lang="nn-NO" dirty="0"/>
              <a:t> </a:t>
            </a:r>
            <a:r>
              <a:rPr lang="nn-NO" dirty="0" err="1"/>
              <a:t>receive</a:t>
            </a:r>
            <a:r>
              <a:rPr lang="nn-NO" dirty="0"/>
              <a:t> digital mail more </a:t>
            </a:r>
            <a:r>
              <a:rPr lang="nn-NO" dirty="0" err="1"/>
              <a:t>secure</a:t>
            </a:r>
            <a:endParaRPr lang="nn-NO" dirty="0"/>
          </a:p>
          <a:p>
            <a:r>
              <a:rPr lang="en-US" b="0" i="0" dirty="0">
                <a:solidFill>
                  <a:srgbClr val="333333"/>
                </a:solidFill>
                <a:effectLst/>
                <a:latin typeface="Helvetica Neue"/>
              </a:rPr>
              <a:t>A digital mailbox is a secure digital solution for receiving and storing important post from public and private agencies.</a:t>
            </a:r>
            <a:endParaRPr lang="nn-NO" dirty="0"/>
          </a:p>
          <a:p>
            <a:r>
              <a:rPr lang="nn-NO" dirty="0" err="1"/>
              <a:t>You</a:t>
            </a:r>
            <a:r>
              <a:rPr lang="nn-NO" dirty="0"/>
              <a:t> </a:t>
            </a:r>
            <a:r>
              <a:rPr lang="nn-NO" dirty="0" err="1"/>
              <a:t>will</a:t>
            </a:r>
            <a:r>
              <a:rPr lang="nn-NO" dirty="0"/>
              <a:t> </a:t>
            </a:r>
            <a:r>
              <a:rPr lang="nn-NO" dirty="0" err="1"/>
              <a:t>receive</a:t>
            </a:r>
            <a:r>
              <a:rPr lang="nn-NO" dirty="0"/>
              <a:t> post </a:t>
            </a:r>
            <a:r>
              <a:rPr lang="nn-NO" dirty="0" err="1"/>
              <a:t>where</a:t>
            </a:r>
            <a:r>
              <a:rPr lang="nn-NO" dirty="0"/>
              <a:t> </a:t>
            </a:r>
            <a:r>
              <a:rPr lang="nn-NO" dirty="0" err="1"/>
              <a:t>you</a:t>
            </a:r>
            <a:r>
              <a:rPr lang="nn-NO" dirty="0"/>
              <a:t> are.</a:t>
            </a:r>
          </a:p>
          <a:p>
            <a:r>
              <a:rPr lang="en-US" dirty="0"/>
              <a:t>You save the environment and help reduce public spending.</a:t>
            </a:r>
            <a:endParaRPr lang="nb-NO" dirty="0"/>
          </a:p>
        </p:txBody>
      </p:sp>
      <p:sp>
        <p:nvSpPr>
          <p:cNvPr id="4" name="Bildeforklaring formet som en ellipse 3"/>
          <p:cNvSpPr/>
          <p:nvPr/>
        </p:nvSpPr>
        <p:spPr>
          <a:xfrm>
            <a:off x="10863395" y="3122456"/>
            <a:ext cx="4839886" cy="4839886"/>
          </a:xfrm>
          <a:prstGeom prst="wedgeEllipseCallout">
            <a:avLst>
              <a:gd name="adj1" fmla="val -71169"/>
              <a:gd name="adj2" fmla="val -25219"/>
            </a:avLst>
          </a:prstGeom>
          <a:blipFill dpi="0" rotWithShape="1">
            <a:blip r:embed="rId3">
              <a:extLst>
                <a:ext uri="{28A0092B-C50C-407E-A947-70E740481C1C}">
                  <a14:useLocalDpi xmlns:a14="http://schemas.microsoft.com/office/drawing/2010/main" val="0"/>
                </a:ext>
              </a:extLst>
            </a:blip>
            <a:srcRect/>
            <a:stretch>
              <a:fillRect/>
            </a:stretch>
          </a:blipFill>
          <a:ln w="28575">
            <a:solidFill>
              <a:schemeClr val="tx1"/>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endParaRPr lang="nn-NO" sz="3018" dirty="0">
              <a:solidFill>
                <a:schemeClr val="tx1"/>
              </a:solidFill>
            </a:endParaRPr>
          </a:p>
        </p:txBody>
      </p:sp>
    </p:spTree>
    <p:extLst>
      <p:ext uri="{BB962C8B-B14F-4D97-AF65-F5344CB8AC3E}">
        <p14:creationId xmlns:p14="http://schemas.microsoft.com/office/powerpoint/2010/main" val="1401994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a:solidFill>
                  <a:schemeClr val="accent1"/>
                </a:solidFill>
              </a:rPr>
              <a:t>How to </a:t>
            </a:r>
            <a:r>
              <a:rPr lang="nn-NO" dirty="0" err="1">
                <a:solidFill>
                  <a:schemeClr val="accent1"/>
                </a:solidFill>
              </a:rPr>
              <a:t>get</a:t>
            </a:r>
            <a:r>
              <a:rPr lang="nn-NO" dirty="0">
                <a:solidFill>
                  <a:schemeClr val="accent1"/>
                </a:solidFill>
              </a:rPr>
              <a:t> a digital </a:t>
            </a:r>
            <a:r>
              <a:rPr lang="nn-NO" dirty="0" err="1">
                <a:solidFill>
                  <a:schemeClr val="accent1"/>
                </a:solidFill>
              </a:rPr>
              <a:t>mailbox</a:t>
            </a:r>
            <a:endParaRPr lang="nb-NO" dirty="0"/>
          </a:p>
        </p:txBody>
      </p:sp>
      <p:pic>
        <p:nvPicPr>
          <p:cNvPr id="4" name="Bilde 3">
            <a:extLst>
              <a:ext uri="{FF2B5EF4-FFF2-40B4-BE49-F238E27FC236}">
                <a16:creationId xmlns:a16="http://schemas.microsoft.com/office/drawing/2014/main" id="{2E975181-0053-4F3A-979A-3DF1DC9CA6CB}"/>
              </a:ext>
            </a:extLst>
          </p:cNvPr>
          <p:cNvPicPr>
            <a:picLocks noChangeAspect="1"/>
          </p:cNvPicPr>
          <p:nvPr/>
        </p:nvPicPr>
        <p:blipFill>
          <a:blip r:embed="rId3"/>
          <a:stretch>
            <a:fillRect/>
          </a:stretch>
        </p:blipFill>
        <p:spPr>
          <a:xfrm>
            <a:off x="7018486" y="2173453"/>
            <a:ext cx="8686978" cy="6016158"/>
          </a:xfrm>
          <a:prstGeom prst="rect">
            <a:avLst/>
          </a:prstGeom>
        </p:spPr>
      </p:pic>
      <p:sp>
        <p:nvSpPr>
          <p:cNvPr id="5" name="Bildeforklaring formet som en ellipse 4"/>
          <p:cNvSpPr/>
          <p:nvPr/>
        </p:nvSpPr>
        <p:spPr>
          <a:xfrm>
            <a:off x="2364232" y="2923303"/>
            <a:ext cx="4076302" cy="3949314"/>
          </a:xfrm>
          <a:prstGeom prst="wedgeEllipseCallout">
            <a:avLst>
              <a:gd name="adj1" fmla="val 70379"/>
              <a:gd name="adj2" fmla="val -41838"/>
            </a:avLst>
          </a:prstGeom>
          <a:solidFill>
            <a:schemeClr val="bg2"/>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dirty="0">
                <a:solidFill>
                  <a:schemeClr val="tx1"/>
                </a:solidFill>
              </a:rPr>
              <a:t>Go to  www.norge.no</a:t>
            </a:r>
            <a:endParaRPr lang="nb-NO" sz="3200" dirty="0">
              <a:solidFill>
                <a:schemeClr val="tx1"/>
              </a:solidFill>
            </a:endParaRPr>
          </a:p>
        </p:txBody>
      </p:sp>
    </p:spTree>
    <p:extLst>
      <p:ext uri="{BB962C8B-B14F-4D97-AF65-F5344CB8AC3E}">
        <p14:creationId xmlns:p14="http://schemas.microsoft.com/office/powerpoint/2010/main" val="2240201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07033" y="1104281"/>
            <a:ext cx="13287658" cy="692497"/>
          </a:xfrm>
        </p:spPr>
        <p:txBody>
          <a:bodyPr/>
          <a:lstStyle/>
          <a:p>
            <a:r>
              <a:rPr lang="nn-NO" dirty="0">
                <a:solidFill>
                  <a:schemeClr val="accent1"/>
                </a:solidFill>
              </a:rPr>
              <a:t>Go to digital </a:t>
            </a:r>
            <a:r>
              <a:rPr lang="nn-NO" dirty="0" err="1">
                <a:solidFill>
                  <a:schemeClr val="accent1"/>
                </a:solidFill>
              </a:rPr>
              <a:t>citizen</a:t>
            </a:r>
            <a:r>
              <a:rPr lang="nn-NO" dirty="0">
                <a:solidFill>
                  <a:schemeClr val="accent1"/>
                </a:solidFill>
              </a:rPr>
              <a:t> and </a:t>
            </a:r>
            <a:r>
              <a:rPr lang="nn-NO" dirty="0" err="1">
                <a:solidFill>
                  <a:schemeClr val="accent1"/>
                </a:solidFill>
              </a:rPr>
              <a:t>select</a:t>
            </a:r>
            <a:r>
              <a:rPr lang="nn-NO" dirty="0">
                <a:solidFill>
                  <a:schemeClr val="accent1"/>
                </a:solidFill>
              </a:rPr>
              <a:t> «Digital </a:t>
            </a:r>
            <a:r>
              <a:rPr lang="nn-NO" dirty="0" err="1">
                <a:solidFill>
                  <a:schemeClr val="accent1"/>
                </a:solidFill>
              </a:rPr>
              <a:t>mailbox</a:t>
            </a:r>
            <a:r>
              <a:rPr lang="nn-NO" dirty="0">
                <a:solidFill>
                  <a:schemeClr val="accent1"/>
                </a:solidFill>
              </a:rPr>
              <a:t>»</a:t>
            </a:r>
            <a:endParaRPr lang="nb-NO" dirty="0"/>
          </a:p>
        </p:txBody>
      </p:sp>
      <p:sp>
        <p:nvSpPr>
          <p:cNvPr id="4" name="Bildeforklaring formet som en ellipse 3"/>
          <p:cNvSpPr/>
          <p:nvPr/>
        </p:nvSpPr>
        <p:spPr>
          <a:xfrm>
            <a:off x="1554126" y="4513264"/>
            <a:ext cx="3527687" cy="2487709"/>
          </a:xfrm>
          <a:prstGeom prst="wedgeEllipseCallout">
            <a:avLst>
              <a:gd name="adj1" fmla="val 57229"/>
              <a:gd name="adj2" fmla="val 28907"/>
            </a:avLst>
          </a:prstGeom>
          <a:solidFill>
            <a:schemeClr val="bg2"/>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spc="-133" dirty="0" err="1">
                <a:solidFill>
                  <a:schemeClr val="tx1"/>
                </a:solidFill>
              </a:rPr>
              <a:t>Click</a:t>
            </a:r>
            <a:r>
              <a:rPr lang="nn-NO" sz="3200" spc="-133" dirty="0">
                <a:solidFill>
                  <a:schemeClr val="tx1"/>
                </a:solidFill>
              </a:rPr>
              <a:t> </a:t>
            </a:r>
            <a:r>
              <a:rPr lang="nn-NO" sz="3200" spc="-133" dirty="0" err="1">
                <a:solidFill>
                  <a:schemeClr val="tx1"/>
                </a:solidFill>
              </a:rPr>
              <a:t>on</a:t>
            </a:r>
            <a:r>
              <a:rPr lang="nn-NO" sz="3200" spc="-133" dirty="0">
                <a:solidFill>
                  <a:schemeClr val="tx1"/>
                </a:solidFill>
              </a:rPr>
              <a:t> one </a:t>
            </a:r>
            <a:r>
              <a:rPr lang="nn-NO" sz="3200" spc="-133" dirty="0" err="1">
                <a:solidFill>
                  <a:schemeClr val="tx1"/>
                </a:solidFill>
              </a:rPr>
              <a:t>of</a:t>
            </a:r>
            <a:r>
              <a:rPr lang="nn-NO" sz="3200" spc="-133" dirty="0">
                <a:solidFill>
                  <a:schemeClr val="tx1"/>
                </a:solidFill>
              </a:rPr>
              <a:t> </a:t>
            </a:r>
            <a:r>
              <a:rPr lang="nn-NO" sz="3200" spc="-133" dirty="0" err="1">
                <a:solidFill>
                  <a:schemeClr val="tx1"/>
                </a:solidFill>
              </a:rPr>
              <a:t>the</a:t>
            </a:r>
            <a:r>
              <a:rPr lang="nn-NO" sz="3200" spc="-133" dirty="0">
                <a:solidFill>
                  <a:schemeClr val="tx1"/>
                </a:solidFill>
              </a:rPr>
              <a:t> </a:t>
            </a:r>
            <a:r>
              <a:rPr lang="nn-NO" sz="3200" spc="-133" dirty="0" err="1">
                <a:solidFill>
                  <a:schemeClr val="tx1"/>
                </a:solidFill>
              </a:rPr>
              <a:t>alternatives</a:t>
            </a:r>
            <a:endParaRPr lang="nb-NO" sz="3200" spc="-133" dirty="0">
              <a:solidFill>
                <a:schemeClr val="tx1"/>
              </a:solidFill>
            </a:endParaRPr>
          </a:p>
        </p:txBody>
      </p:sp>
      <p:pic>
        <p:nvPicPr>
          <p:cNvPr id="14" name="Bilde 13">
            <a:extLst>
              <a:ext uri="{FF2B5EF4-FFF2-40B4-BE49-F238E27FC236}">
                <a16:creationId xmlns:a16="http://schemas.microsoft.com/office/drawing/2014/main" id="{A7462DF0-E33E-4EB5-862C-659C4E15C75C}"/>
              </a:ext>
            </a:extLst>
          </p:cNvPr>
          <p:cNvPicPr>
            <a:picLocks noChangeAspect="1"/>
          </p:cNvPicPr>
          <p:nvPr/>
        </p:nvPicPr>
        <p:blipFill>
          <a:blip r:embed="rId3"/>
          <a:stretch>
            <a:fillRect/>
          </a:stretch>
        </p:blipFill>
        <p:spPr>
          <a:xfrm>
            <a:off x="7045110" y="1796778"/>
            <a:ext cx="8254981" cy="7101059"/>
          </a:xfrm>
          <a:prstGeom prst="rect">
            <a:avLst/>
          </a:prstGeom>
        </p:spPr>
      </p:pic>
      <p:sp>
        <p:nvSpPr>
          <p:cNvPr id="10" name="Ellipse 9">
            <a:extLst>
              <a:ext uri="{FF2B5EF4-FFF2-40B4-BE49-F238E27FC236}">
                <a16:creationId xmlns:a16="http://schemas.microsoft.com/office/drawing/2014/main" id="{A94FE699-AD53-45CB-B76F-5DE03D8FE8C9}"/>
              </a:ext>
            </a:extLst>
          </p:cNvPr>
          <p:cNvSpPr/>
          <p:nvPr/>
        </p:nvSpPr>
        <p:spPr>
          <a:xfrm>
            <a:off x="12673894" y="3587277"/>
            <a:ext cx="1641595" cy="53346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13" name="Ellipse 12">
            <a:extLst>
              <a:ext uri="{FF2B5EF4-FFF2-40B4-BE49-F238E27FC236}">
                <a16:creationId xmlns:a16="http://schemas.microsoft.com/office/drawing/2014/main" id="{211985FF-9044-463C-AD3D-56C7722F23C8}"/>
              </a:ext>
            </a:extLst>
          </p:cNvPr>
          <p:cNvSpPr/>
          <p:nvPr/>
        </p:nvSpPr>
        <p:spPr>
          <a:xfrm>
            <a:off x="14533572" y="3320545"/>
            <a:ext cx="548435" cy="53346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11" name="Ellipse 10">
            <a:extLst>
              <a:ext uri="{FF2B5EF4-FFF2-40B4-BE49-F238E27FC236}">
                <a16:creationId xmlns:a16="http://schemas.microsoft.com/office/drawing/2014/main" id="{F280AD33-00CA-4503-8A3C-1D54EAFFE62E}"/>
              </a:ext>
            </a:extLst>
          </p:cNvPr>
          <p:cNvSpPr/>
          <p:nvPr/>
        </p:nvSpPr>
        <p:spPr>
          <a:xfrm>
            <a:off x="7347093" y="8230994"/>
            <a:ext cx="1925943" cy="533462"/>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12" name="Ellipse 11">
            <a:extLst>
              <a:ext uri="{FF2B5EF4-FFF2-40B4-BE49-F238E27FC236}">
                <a16:creationId xmlns:a16="http://schemas.microsoft.com/office/drawing/2014/main" id="{F644E94E-E4A4-480F-B998-F954991CC749}"/>
              </a:ext>
            </a:extLst>
          </p:cNvPr>
          <p:cNvSpPr/>
          <p:nvPr/>
        </p:nvSpPr>
        <p:spPr>
          <a:xfrm>
            <a:off x="7470252" y="6667708"/>
            <a:ext cx="1802783" cy="898504"/>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Tree>
    <p:extLst>
      <p:ext uri="{BB962C8B-B14F-4D97-AF65-F5344CB8AC3E}">
        <p14:creationId xmlns:p14="http://schemas.microsoft.com/office/powerpoint/2010/main" val="3115689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11174" y="1235675"/>
            <a:ext cx="14628971" cy="800994"/>
          </a:xfrm>
        </p:spPr>
        <p:txBody>
          <a:bodyPr/>
          <a:lstStyle/>
          <a:p>
            <a:r>
              <a:rPr lang="nn-NO" dirty="0">
                <a:solidFill>
                  <a:schemeClr val="accent1"/>
                </a:solidFill>
              </a:rPr>
              <a:t>Read </a:t>
            </a:r>
            <a:r>
              <a:rPr lang="nn-NO" dirty="0" err="1">
                <a:solidFill>
                  <a:schemeClr val="accent1"/>
                </a:solidFill>
              </a:rPr>
              <a:t>information</a:t>
            </a:r>
            <a:r>
              <a:rPr lang="nn-NO" dirty="0">
                <a:solidFill>
                  <a:schemeClr val="accent1"/>
                </a:solidFill>
              </a:rPr>
              <a:t> </a:t>
            </a:r>
            <a:r>
              <a:rPr lang="nn-NO" dirty="0" err="1">
                <a:solidFill>
                  <a:schemeClr val="accent1"/>
                </a:solidFill>
              </a:rPr>
              <a:t>about</a:t>
            </a:r>
            <a:r>
              <a:rPr lang="nn-NO" dirty="0">
                <a:solidFill>
                  <a:schemeClr val="accent1"/>
                </a:solidFill>
              </a:rPr>
              <a:t> digital </a:t>
            </a:r>
            <a:r>
              <a:rPr lang="nn-NO" dirty="0" err="1">
                <a:solidFill>
                  <a:schemeClr val="accent1"/>
                </a:solidFill>
              </a:rPr>
              <a:t>mailbox</a:t>
            </a:r>
            <a:endParaRPr lang="nb-NO" dirty="0">
              <a:solidFill>
                <a:schemeClr val="accent1"/>
              </a:solidFill>
            </a:endParaRPr>
          </a:p>
        </p:txBody>
      </p:sp>
      <p:sp>
        <p:nvSpPr>
          <p:cNvPr id="5" name="Bildeforklaring formet som en ellipse 4"/>
          <p:cNvSpPr/>
          <p:nvPr/>
        </p:nvSpPr>
        <p:spPr>
          <a:xfrm>
            <a:off x="596842" y="3060848"/>
            <a:ext cx="3428665" cy="2908016"/>
          </a:xfrm>
          <a:prstGeom prst="wedgeEllipseCallout">
            <a:avLst>
              <a:gd name="adj1" fmla="val 63639"/>
              <a:gd name="adj2" fmla="val 7234"/>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dirty="0">
                <a:solidFill>
                  <a:schemeClr val="tx1"/>
                </a:solidFill>
              </a:rPr>
              <a:t>Information </a:t>
            </a:r>
            <a:r>
              <a:rPr lang="nn-NO" sz="3200" dirty="0" err="1">
                <a:solidFill>
                  <a:schemeClr val="tx1"/>
                </a:solidFill>
              </a:rPr>
              <a:t>about</a:t>
            </a:r>
            <a:r>
              <a:rPr lang="nn-NO" sz="3200" dirty="0">
                <a:solidFill>
                  <a:schemeClr val="tx1"/>
                </a:solidFill>
              </a:rPr>
              <a:t> digital </a:t>
            </a:r>
            <a:r>
              <a:rPr lang="nn-NO" sz="3200" dirty="0" err="1">
                <a:solidFill>
                  <a:schemeClr val="tx1"/>
                </a:solidFill>
              </a:rPr>
              <a:t>mailbox</a:t>
            </a:r>
            <a:endParaRPr lang="nb-NO" sz="3200" dirty="0">
              <a:solidFill>
                <a:schemeClr val="tx1"/>
              </a:solidFill>
            </a:endParaRPr>
          </a:p>
        </p:txBody>
      </p:sp>
      <p:pic>
        <p:nvPicPr>
          <p:cNvPr id="4" name="Bilde 3">
            <a:extLst>
              <a:ext uri="{FF2B5EF4-FFF2-40B4-BE49-F238E27FC236}">
                <a16:creationId xmlns:a16="http://schemas.microsoft.com/office/drawing/2014/main" id="{8B524CC7-3E75-4F74-8D81-CDEE14D0C90C}"/>
              </a:ext>
            </a:extLst>
          </p:cNvPr>
          <p:cNvPicPr>
            <a:picLocks noChangeAspect="1"/>
          </p:cNvPicPr>
          <p:nvPr/>
        </p:nvPicPr>
        <p:blipFill>
          <a:blip r:embed="rId3"/>
          <a:stretch>
            <a:fillRect/>
          </a:stretch>
        </p:blipFill>
        <p:spPr>
          <a:xfrm>
            <a:off x="6451602" y="2368870"/>
            <a:ext cx="7228961" cy="6384703"/>
          </a:xfrm>
          <a:prstGeom prst="rect">
            <a:avLst/>
          </a:prstGeom>
        </p:spPr>
      </p:pic>
      <p:sp>
        <p:nvSpPr>
          <p:cNvPr id="7" name="Ellipse 6">
            <a:extLst>
              <a:ext uri="{FF2B5EF4-FFF2-40B4-BE49-F238E27FC236}">
                <a16:creationId xmlns:a16="http://schemas.microsoft.com/office/drawing/2014/main" id="{805E98E4-A81C-4121-8E97-48D449014D17}"/>
              </a:ext>
            </a:extLst>
          </p:cNvPr>
          <p:cNvSpPr/>
          <p:nvPr/>
        </p:nvSpPr>
        <p:spPr>
          <a:xfrm>
            <a:off x="11063416" y="4226011"/>
            <a:ext cx="1714101" cy="543213"/>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Tree>
    <p:extLst>
      <p:ext uri="{BB962C8B-B14F-4D97-AF65-F5344CB8AC3E}">
        <p14:creationId xmlns:p14="http://schemas.microsoft.com/office/powerpoint/2010/main" val="890889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82915" y="1265803"/>
            <a:ext cx="12295197" cy="692497"/>
          </a:xfrm>
        </p:spPr>
        <p:txBody>
          <a:bodyPr/>
          <a:lstStyle/>
          <a:p>
            <a:r>
              <a:rPr lang="nn-NO" dirty="0" err="1">
                <a:solidFill>
                  <a:schemeClr val="accent1"/>
                </a:solidFill>
              </a:rPr>
              <a:t>Choose</a:t>
            </a:r>
            <a:r>
              <a:rPr lang="nn-NO" dirty="0">
                <a:solidFill>
                  <a:schemeClr val="accent1"/>
                </a:solidFill>
              </a:rPr>
              <a:t> a digital </a:t>
            </a:r>
            <a:r>
              <a:rPr lang="nn-NO" dirty="0" err="1">
                <a:solidFill>
                  <a:schemeClr val="accent1"/>
                </a:solidFill>
              </a:rPr>
              <a:t>mailbox</a:t>
            </a:r>
            <a:endParaRPr lang="nb-NO" dirty="0"/>
          </a:p>
        </p:txBody>
      </p:sp>
      <p:pic>
        <p:nvPicPr>
          <p:cNvPr id="4" name="Bilde 3">
            <a:extLst>
              <a:ext uri="{FF2B5EF4-FFF2-40B4-BE49-F238E27FC236}">
                <a16:creationId xmlns:a16="http://schemas.microsoft.com/office/drawing/2014/main" id="{862D36EC-B1EC-4A57-9DE8-DBCE6E00C3B4}"/>
              </a:ext>
            </a:extLst>
          </p:cNvPr>
          <p:cNvPicPr>
            <a:picLocks noChangeAspect="1"/>
          </p:cNvPicPr>
          <p:nvPr/>
        </p:nvPicPr>
        <p:blipFill>
          <a:blip r:embed="rId3"/>
          <a:stretch>
            <a:fillRect/>
          </a:stretch>
        </p:blipFill>
        <p:spPr>
          <a:xfrm>
            <a:off x="4941301" y="2173453"/>
            <a:ext cx="8108750" cy="6472696"/>
          </a:xfrm>
          <a:prstGeom prst="rect">
            <a:avLst/>
          </a:prstGeom>
        </p:spPr>
      </p:pic>
      <p:sp>
        <p:nvSpPr>
          <p:cNvPr id="12" name="Ellipse 11">
            <a:extLst>
              <a:ext uri="{FF2B5EF4-FFF2-40B4-BE49-F238E27FC236}">
                <a16:creationId xmlns:a16="http://schemas.microsoft.com/office/drawing/2014/main" id="{BD2FF7CC-4F53-4840-844B-6EE2F7EA8C1F}"/>
              </a:ext>
            </a:extLst>
          </p:cNvPr>
          <p:cNvSpPr/>
          <p:nvPr/>
        </p:nvSpPr>
        <p:spPr>
          <a:xfrm>
            <a:off x="10422900" y="3843796"/>
            <a:ext cx="1482230" cy="728204"/>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9" name="Bildeforklaring formet som en ellipse 3">
            <a:extLst>
              <a:ext uri="{FF2B5EF4-FFF2-40B4-BE49-F238E27FC236}">
                <a16:creationId xmlns:a16="http://schemas.microsoft.com/office/drawing/2014/main" id="{F442E4A9-F210-4796-BF5D-271E55C8B322}"/>
              </a:ext>
            </a:extLst>
          </p:cNvPr>
          <p:cNvSpPr/>
          <p:nvPr/>
        </p:nvSpPr>
        <p:spPr>
          <a:xfrm>
            <a:off x="1300495" y="5927507"/>
            <a:ext cx="3234628" cy="1514243"/>
          </a:xfrm>
          <a:prstGeom prst="wedgeEllipseCallout">
            <a:avLst>
              <a:gd name="adj1" fmla="val 69638"/>
              <a:gd name="adj2" fmla="val 3244"/>
            </a:avLst>
          </a:prstGeom>
          <a:solidFill>
            <a:schemeClr val="bg2"/>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dirty="0" err="1">
                <a:solidFill>
                  <a:schemeClr val="tx1"/>
                </a:solidFill>
              </a:rPr>
              <a:t>Click</a:t>
            </a:r>
            <a:r>
              <a:rPr lang="nn-NO" sz="3200" dirty="0">
                <a:solidFill>
                  <a:schemeClr val="tx1"/>
                </a:solidFill>
              </a:rPr>
              <a:t> </a:t>
            </a:r>
            <a:r>
              <a:rPr lang="nn-NO" sz="3200" dirty="0" err="1">
                <a:solidFill>
                  <a:schemeClr val="tx1"/>
                </a:solidFill>
              </a:rPr>
              <a:t>on</a:t>
            </a:r>
            <a:r>
              <a:rPr lang="nn-NO" sz="3200" dirty="0">
                <a:solidFill>
                  <a:schemeClr val="tx1"/>
                </a:solidFill>
              </a:rPr>
              <a:t> Digipost</a:t>
            </a:r>
            <a:endParaRPr lang="nb-NO" sz="3200" dirty="0">
              <a:solidFill>
                <a:schemeClr val="tx1"/>
              </a:solidFill>
            </a:endParaRPr>
          </a:p>
        </p:txBody>
      </p:sp>
      <p:sp>
        <p:nvSpPr>
          <p:cNvPr id="11" name="Bildeforklaring formet som en ellipse 6">
            <a:extLst>
              <a:ext uri="{FF2B5EF4-FFF2-40B4-BE49-F238E27FC236}">
                <a16:creationId xmlns:a16="http://schemas.microsoft.com/office/drawing/2014/main" id="{25B6357E-C31C-43FD-AA14-DD1BBDB4C04C}"/>
              </a:ext>
            </a:extLst>
          </p:cNvPr>
          <p:cNvSpPr/>
          <p:nvPr/>
        </p:nvSpPr>
        <p:spPr>
          <a:xfrm>
            <a:off x="11164015" y="5927507"/>
            <a:ext cx="3234628" cy="1514243"/>
          </a:xfrm>
          <a:prstGeom prst="wedgeEllipseCallout">
            <a:avLst>
              <a:gd name="adj1" fmla="val -73741"/>
              <a:gd name="adj2" fmla="val 1651"/>
            </a:avLst>
          </a:prstGeom>
          <a:solidFill>
            <a:schemeClr val="bg2"/>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dirty="0" err="1">
                <a:solidFill>
                  <a:schemeClr val="tx1"/>
                </a:solidFill>
              </a:rPr>
              <a:t>Click</a:t>
            </a:r>
            <a:r>
              <a:rPr lang="nn-NO" sz="3200" dirty="0">
                <a:solidFill>
                  <a:schemeClr val="tx1"/>
                </a:solidFill>
              </a:rPr>
              <a:t> </a:t>
            </a:r>
            <a:r>
              <a:rPr lang="nn-NO" sz="3200" dirty="0" err="1">
                <a:solidFill>
                  <a:schemeClr val="tx1"/>
                </a:solidFill>
              </a:rPr>
              <a:t>on</a:t>
            </a:r>
            <a:r>
              <a:rPr lang="nn-NO" sz="3200" dirty="0">
                <a:solidFill>
                  <a:schemeClr val="tx1"/>
                </a:solidFill>
              </a:rPr>
              <a:t>   e-Boks</a:t>
            </a:r>
            <a:endParaRPr lang="nb-NO" sz="3200" dirty="0">
              <a:solidFill>
                <a:schemeClr val="tx1"/>
              </a:solidFill>
            </a:endParaRPr>
          </a:p>
        </p:txBody>
      </p:sp>
    </p:spTree>
    <p:extLst>
      <p:ext uri="{BB962C8B-B14F-4D97-AF65-F5344CB8AC3E}">
        <p14:creationId xmlns:p14="http://schemas.microsoft.com/office/powerpoint/2010/main" val="3284895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55385" y="1552725"/>
            <a:ext cx="5939509" cy="1135485"/>
          </a:xfrm>
        </p:spPr>
        <p:txBody>
          <a:bodyPr anchor="b">
            <a:normAutofit fontScale="90000"/>
          </a:bodyPr>
          <a:lstStyle/>
          <a:p>
            <a:r>
              <a:rPr lang="nn-NO" dirty="0" err="1"/>
              <a:t>Registration</a:t>
            </a:r>
            <a:r>
              <a:rPr lang="nn-NO" dirty="0"/>
              <a:t> at Digipost</a:t>
            </a:r>
            <a:endParaRPr lang="nb-NO" dirty="0"/>
          </a:p>
        </p:txBody>
      </p:sp>
      <p:pic>
        <p:nvPicPr>
          <p:cNvPr id="9" name="Bilde 8">
            <a:extLst>
              <a:ext uri="{FF2B5EF4-FFF2-40B4-BE49-F238E27FC236}">
                <a16:creationId xmlns:a16="http://schemas.microsoft.com/office/drawing/2014/main" id="{B47401BF-AA4C-4838-9B30-EA50C26CF47B}"/>
              </a:ext>
            </a:extLst>
          </p:cNvPr>
          <p:cNvPicPr>
            <a:picLocks noChangeAspect="1"/>
          </p:cNvPicPr>
          <p:nvPr/>
        </p:nvPicPr>
        <p:blipFill>
          <a:blip r:embed="rId3"/>
          <a:stretch>
            <a:fillRect/>
          </a:stretch>
        </p:blipFill>
        <p:spPr>
          <a:xfrm>
            <a:off x="8127206" y="1552725"/>
            <a:ext cx="6063983" cy="6367182"/>
          </a:xfrm>
          <a:prstGeom prst="rect">
            <a:avLst/>
          </a:prstGeom>
        </p:spPr>
      </p:pic>
    </p:spTree>
    <p:extLst>
      <p:ext uri="{BB962C8B-B14F-4D97-AF65-F5344CB8AC3E}">
        <p14:creationId xmlns:p14="http://schemas.microsoft.com/office/powerpoint/2010/main" val="3745801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68189" y="1259188"/>
            <a:ext cx="6501592" cy="1295273"/>
          </a:xfrm>
        </p:spPr>
        <p:txBody>
          <a:bodyPr/>
          <a:lstStyle/>
          <a:p>
            <a:r>
              <a:rPr lang="nn-NO" dirty="0" err="1">
                <a:solidFill>
                  <a:schemeClr val="accent1"/>
                </a:solidFill>
              </a:rPr>
              <a:t>Registration</a:t>
            </a:r>
            <a:r>
              <a:rPr lang="nn-NO" dirty="0">
                <a:solidFill>
                  <a:schemeClr val="accent1"/>
                </a:solidFill>
              </a:rPr>
              <a:t> at e-Boks</a:t>
            </a:r>
            <a:endParaRPr lang="nb-NO" dirty="0"/>
          </a:p>
        </p:txBody>
      </p:sp>
      <p:pic>
        <p:nvPicPr>
          <p:cNvPr id="4" name="Bilde 3">
            <a:extLst>
              <a:ext uri="{FF2B5EF4-FFF2-40B4-BE49-F238E27FC236}">
                <a16:creationId xmlns:a16="http://schemas.microsoft.com/office/drawing/2014/main" id="{BF740C79-D89E-4B88-869A-AECAFD0B7465}"/>
              </a:ext>
            </a:extLst>
          </p:cNvPr>
          <p:cNvPicPr>
            <a:picLocks noChangeAspect="1"/>
          </p:cNvPicPr>
          <p:nvPr/>
        </p:nvPicPr>
        <p:blipFill>
          <a:blip r:embed="rId3"/>
          <a:stretch>
            <a:fillRect/>
          </a:stretch>
        </p:blipFill>
        <p:spPr>
          <a:xfrm>
            <a:off x="7911773" y="1420065"/>
            <a:ext cx="5953125" cy="7343775"/>
          </a:xfrm>
          <a:prstGeom prst="rect">
            <a:avLst/>
          </a:prstGeom>
        </p:spPr>
      </p:pic>
    </p:spTree>
    <p:extLst>
      <p:ext uri="{BB962C8B-B14F-4D97-AF65-F5344CB8AC3E}">
        <p14:creationId xmlns:p14="http://schemas.microsoft.com/office/powerpoint/2010/main" val="2174064324"/>
      </p:ext>
    </p:extLst>
  </p:cSld>
  <p:clrMapOvr>
    <a:masterClrMapping/>
  </p:clrMapOvr>
</p:sld>
</file>

<file path=ppt/theme/theme1.xml><?xml version="1.0" encoding="utf-8"?>
<a:theme xmlns:a="http://schemas.openxmlformats.org/drawingml/2006/main" name="Digdir PPTmal">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F513D9EA-257E-4DB9-BFBF-9A5262E320A6}"/>
    </a:ext>
  </a:extLst>
</a:theme>
</file>

<file path=ppt/theme/theme2.xml><?xml version="1.0" encoding="utf-8"?>
<a:theme xmlns:a="http://schemas.openxmlformats.org/drawingml/2006/main" name="Overgang Introslides - Med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F8C07AF9-138E-458F-9801-2AB7D1CB6417}"/>
    </a:ext>
  </a:extLst>
</a:theme>
</file>

<file path=ppt/theme/theme3.xml><?xml version="1.0" encoding="utf-8"?>
<a:theme xmlns:a="http://schemas.openxmlformats.org/drawingml/2006/main" name="Overgang Introslides - Uten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4FA7598C-311E-4D41-AEEE-A0D0A96A8C8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483B77BC2D09C48AEAE6DE6282CE09C" ma:contentTypeVersion="9" ma:contentTypeDescription="Opprett et nytt dokument." ma:contentTypeScope="" ma:versionID="bbe1457cb002327553daac8b8b413da8">
  <xsd:schema xmlns:xsd="http://www.w3.org/2001/XMLSchema" xmlns:xs="http://www.w3.org/2001/XMLSchema" xmlns:p="http://schemas.microsoft.com/office/2006/metadata/properties" xmlns:ns2="5371e8e2-a9e8-46df-a91b-761db99c8728" targetNamespace="http://schemas.microsoft.com/office/2006/metadata/properties" ma:root="true" ma:fieldsID="0276851b276706558d5602044db0f754" ns2:_="">
    <xsd:import namespace="5371e8e2-a9e8-46df-a91b-761db99c872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1e8e2-a9e8-46df-a91b-761db99c87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95D21E2-AD64-4B7F-9E61-AFDED75D2410}"/>
</file>

<file path=customXml/itemProps2.xml><?xml version="1.0" encoding="utf-8"?>
<ds:datastoreItem xmlns:ds="http://schemas.openxmlformats.org/officeDocument/2006/customXml" ds:itemID="{EBC2ED60-0CA4-47A6-889D-2684201B18AD}"/>
</file>

<file path=customXml/itemProps3.xml><?xml version="1.0" encoding="utf-8"?>
<ds:datastoreItem xmlns:ds="http://schemas.openxmlformats.org/officeDocument/2006/customXml" ds:itemID="{FAE885D2-8AD2-4CE3-9544-D2DFA0439F1E}"/>
</file>

<file path=docProps/app.xml><?xml version="1.0" encoding="utf-8"?>
<Properties xmlns="http://schemas.openxmlformats.org/officeDocument/2006/extended-properties" xmlns:vt="http://schemas.openxmlformats.org/officeDocument/2006/docPropsVTypes">
  <Template>digdir_ppt_mal</Template>
  <TotalTime>4434</TotalTime>
  <Words>1255</Words>
  <Application>Microsoft Office PowerPoint</Application>
  <PresentationFormat>Egendefinert</PresentationFormat>
  <Paragraphs>103</Paragraphs>
  <Slides>12</Slides>
  <Notes>11</Notes>
  <HiddenSlides>0</HiddenSlides>
  <MMClips>1</MMClips>
  <ScaleCrop>false</ScaleCrop>
  <HeadingPairs>
    <vt:vector size="6" baseType="variant">
      <vt:variant>
        <vt:lpstr>Brukte skrifter</vt:lpstr>
      </vt:variant>
      <vt:variant>
        <vt:i4>3</vt:i4>
      </vt:variant>
      <vt:variant>
        <vt:lpstr>Tema</vt:lpstr>
      </vt:variant>
      <vt:variant>
        <vt:i4>3</vt:i4>
      </vt:variant>
      <vt:variant>
        <vt:lpstr>Lysbildetitler</vt:lpstr>
      </vt:variant>
      <vt:variant>
        <vt:i4>12</vt:i4>
      </vt:variant>
    </vt:vector>
  </HeadingPairs>
  <TitlesOfParts>
    <vt:vector size="18" baseType="lpstr">
      <vt:lpstr>Arial</vt:lpstr>
      <vt:lpstr>Calibri</vt:lpstr>
      <vt:lpstr>Helvetica Neue</vt:lpstr>
      <vt:lpstr>Digdir PPTmal</vt:lpstr>
      <vt:lpstr>Overgang Introslides - Med lyd</vt:lpstr>
      <vt:lpstr>Overgang Introslides - Uten lyd</vt:lpstr>
      <vt:lpstr>Choose a digital mailbox</vt:lpstr>
      <vt:lpstr>PowerPoint-presentasjon</vt:lpstr>
      <vt:lpstr>Why digital mailbox is recommanded</vt:lpstr>
      <vt:lpstr>How to get a digital mailbox</vt:lpstr>
      <vt:lpstr>Go to digital citizen and select «Digital mailbox»</vt:lpstr>
      <vt:lpstr>Read information about digital mailbox</vt:lpstr>
      <vt:lpstr>Choose a digital mailbox</vt:lpstr>
      <vt:lpstr>Registration at Digipost</vt:lpstr>
      <vt:lpstr>Registration at e-Boks</vt:lpstr>
      <vt:lpstr>More information about digital mailbox</vt:lpstr>
      <vt:lpstr>           Receive mail from public authorities digitally</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Velg digital postkasse på Norge.no</dc:title>
  <dc:creator>England, Norunn</dc:creator>
  <cp:lastModifiedBy>Myren, Helga Maj</cp:lastModifiedBy>
  <cp:revision>53</cp:revision>
  <dcterms:created xsi:type="dcterms:W3CDTF">2021-04-12T13:37:06Z</dcterms:created>
  <dcterms:modified xsi:type="dcterms:W3CDTF">2021-04-23T12:55:57Z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0x0101003483B77BC2D09C48AEAE6DE6282CE09C</vt:lpwstr>
  </property>
</Properties>
</file>