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4" r:id="rId5"/>
    <p:sldMasterId id="2147483738" r:id="rId6"/>
  </p:sldMasterIdLst>
  <p:notesMasterIdLst>
    <p:notesMasterId r:id="rId21"/>
  </p:notesMasterIdLst>
  <p:handoutMasterIdLst>
    <p:handoutMasterId r:id="rId22"/>
  </p:handoutMasterIdLst>
  <p:sldIdLst>
    <p:sldId id="280" r:id="rId7"/>
    <p:sldId id="272" r:id="rId8"/>
    <p:sldId id="273" r:id="rId9"/>
    <p:sldId id="274" r:id="rId10"/>
    <p:sldId id="275" r:id="rId11"/>
    <p:sldId id="276" r:id="rId12"/>
    <p:sldId id="277" r:id="rId13"/>
    <p:sldId id="278" r:id="rId14"/>
    <p:sldId id="279" r:id="rId15"/>
    <p:sldId id="299" r:id="rId16"/>
    <p:sldId id="281" r:id="rId17"/>
    <p:sldId id="300" r:id="rId18"/>
    <p:sldId id="283" r:id="rId19"/>
    <p:sldId id="269" r:id="rId20"/>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E77F6-6D33-4C07-9F29-E3A3B8EDBC20}" v="11" dt="2023-01-09T14:06:01.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60518" autoAdjust="0"/>
  </p:normalViewPr>
  <p:slideViewPr>
    <p:cSldViewPr snapToGrid="0">
      <p:cViewPr varScale="1">
        <p:scale>
          <a:sx n="33" d="100"/>
          <a:sy n="33" d="100"/>
        </p:scale>
        <p:origin x="1340" y="5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10.03.2023</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C7C6D-83B8-4A45-87E2-2193EC414577}" type="datetimeFigureOut">
              <a:rPr lang="nn-NO" smtClean="0"/>
              <a:t>10.03.2023</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3A050-636F-463D-9D03-275D58695AA6}" type="slidenum">
              <a:rPr lang="nn-NO" smtClean="0"/>
              <a:t>‹#›</a:t>
            </a:fld>
            <a:endParaRPr lang="nn-NO"/>
          </a:p>
        </p:txBody>
      </p:sp>
    </p:spTree>
    <p:extLst>
      <p:ext uri="{BB962C8B-B14F-4D97-AF65-F5344CB8AC3E}">
        <p14:creationId xmlns:p14="http://schemas.microsoft.com/office/powerpoint/2010/main" val="1747505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nn-NO" noProof="0" dirty="0"/>
              <a:t>Dette kurset er laget for de som vil </a:t>
            </a:r>
            <a:r>
              <a:rPr lang="nn-NO" baseline="0" noProof="0" dirty="0"/>
              <a:t>lære å sjekke eller oppdatere kontaktinformasjonen sin Kontakt- og reservasjonsregisteret.</a:t>
            </a:r>
          </a:p>
          <a:p>
            <a:pPr eaLnBrk="1" hangingPunct="1"/>
            <a:endParaRPr lang="nn-NO" baseline="0" noProof="0" dirty="0"/>
          </a:p>
          <a:p>
            <a:pPr eaLnBrk="1" hangingPunct="1"/>
            <a:r>
              <a:rPr lang="nn-NO" baseline="0" noProof="0" dirty="0"/>
              <a:t>De som </a:t>
            </a:r>
            <a:r>
              <a:rPr lang="nn-NO" b="1" baseline="0" noProof="0" dirty="0"/>
              <a:t>aldri har brukt </a:t>
            </a:r>
            <a:r>
              <a:rPr lang="nn-NO" baseline="0" noProof="0" dirty="0"/>
              <a:t>en elektronisk ID for </a:t>
            </a:r>
            <a:r>
              <a:rPr lang="nn-NO" baseline="0" noProof="0" dirty="0" err="1"/>
              <a:t>innlogging</a:t>
            </a:r>
            <a:r>
              <a:rPr lang="nn-NO" baseline="0" noProof="0" dirty="0"/>
              <a:t> til </a:t>
            </a:r>
            <a:r>
              <a:rPr lang="nn-NO" baseline="0" noProof="0" dirty="0" err="1"/>
              <a:t>offentlige</a:t>
            </a:r>
            <a:r>
              <a:rPr lang="nn-NO" baseline="0" noProof="0" dirty="0"/>
              <a:t> </a:t>
            </a:r>
            <a:r>
              <a:rPr lang="nn-NO" baseline="0" noProof="0" dirty="0" err="1"/>
              <a:t>tjenester</a:t>
            </a:r>
            <a:r>
              <a:rPr lang="nn-NO" baseline="0" noProof="0" dirty="0"/>
              <a:t>, </a:t>
            </a:r>
            <a:r>
              <a:rPr lang="nn-NO" b="1" baseline="0" noProof="0" dirty="0"/>
              <a:t>er </a:t>
            </a:r>
            <a:r>
              <a:rPr lang="nn-NO" b="1" baseline="0" noProof="0" dirty="0" err="1"/>
              <a:t>ikke</a:t>
            </a:r>
            <a:r>
              <a:rPr lang="nn-NO" b="1" baseline="0" noProof="0" dirty="0"/>
              <a:t> registrert </a:t>
            </a:r>
            <a:r>
              <a:rPr lang="nn-NO" baseline="0" noProof="0" dirty="0"/>
              <a:t>i kontaktregisteret. </a:t>
            </a:r>
          </a:p>
          <a:p>
            <a:pPr eaLnBrk="1" hangingPunct="1"/>
            <a:endParaRPr lang="nn-NO" noProof="0" dirty="0"/>
          </a:p>
          <a:p>
            <a:pPr marL="0" marR="0" indent="0" algn="l" defTabSz="457200" rtl="0" eaLnBrk="1" fontAlgn="base" latinLnBrk="0" hangingPunct="1">
              <a:lnSpc>
                <a:spcPct val="100000"/>
              </a:lnSpc>
              <a:spcBef>
                <a:spcPct val="30000"/>
              </a:spcBef>
              <a:spcAft>
                <a:spcPct val="0"/>
              </a:spcAft>
              <a:buClrTx/>
              <a:buSzTx/>
              <a:buFontTx/>
              <a:buNone/>
              <a:tabLst/>
              <a:defRPr/>
            </a:pPr>
            <a:r>
              <a:rPr lang="nn-NO" b="0" i="0" baseline="0" noProof="0" dirty="0"/>
              <a:t>Under teksten: ‘</a:t>
            </a:r>
            <a:r>
              <a:rPr lang="nn-NO" b="1" i="1" noProof="0" dirty="0"/>
              <a:t>Manus for </a:t>
            </a:r>
            <a:r>
              <a:rPr lang="nn-NO" b="1" i="1" noProof="0" dirty="0" err="1"/>
              <a:t>læreren</a:t>
            </a:r>
            <a:r>
              <a:rPr lang="nn-NO" b="1" i="1" baseline="0" noProof="0" dirty="0"/>
              <a:t>’. </a:t>
            </a:r>
            <a:r>
              <a:rPr lang="nn-NO" i="0" noProof="0" dirty="0"/>
              <a:t>Denne</a:t>
            </a:r>
            <a:r>
              <a:rPr lang="nn-NO" i="0" baseline="0" noProof="0" dirty="0"/>
              <a:t> informasjonen skal </a:t>
            </a:r>
            <a:r>
              <a:rPr lang="nn-NO" i="0" baseline="0" noProof="0" dirty="0" err="1"/>
              <a:t>læreren</a:t>
            </a:r>
            <a:r>
              <a:rPr lang="nn-NO" i="0" baseline="0" noProof="0" dirty="0"/>
              <a:t> bruke for å </a:t>
            </a:r>
            <a:r>
              <a:rPr lang="nn-NO" i="0" baseline="0" noProof="0" dirty="0" err="1"/>
              <a:t>tydeliggjøre</a:t>
            </a:r>
            <a:r>
              <a:rPr lang="nn-NO" i="0" baseline="0" noProof="0" dirty="0"/>
              <a:t> informasjonen i </a:t>
            </a:r>
            <a:r>
              <a:rPr lang="nn-NO" i="0" baseline="0" noProof="0" dirty="0" err="1"/>
              <a:t>lysbildene</a:t>
            </a:r>
            <a:r>
              <a:rPr lang="nn-NO" i="0" baseline="0" noProof="0" dirty="0"/>
              <a:t>.</a:t>
            </a:r>
            <a:endParaRPr lang="nn-NO" i="1" noProof="0" dirty="0"/>
          </a:p>
          <a:p>
            <a:pPr marL="0" marR="0" indent="0" algn="l" defTabSz="457200" rtl="0" eaLnBrk="1" fontAlgn="base" latinLnBrk="0" hangingPunct="1">
              <a:lnSpc>
                <a:spcPct val="100000"/>
              </a:lnSpc>
              <a:spcBef>
                <a:spcPct val="30000"/>
              </a:spcBef>
              <a:spcAft>
                <a:spcPct val="0"/>
              </a:spcAft>
              <a:buClrTx/>
              <a:buSzTx/>
              <a:buFontTx/>
              <a:buNone/>
              <a:tabLst/>
              <a:defRPr/>
            </a:pPr>
            <a:r>
              <a:rPr lang="nn-NO" b="0" i="0" baseline="0" noProof="0" dirty="0"/>
              <a:t>Under teksten: ‘</a:t>
            </a:r>
            <a:r>
              <a:rPr lang="nn-NO" b="1" i="1" baseline="0" noProof="0" dirty="0"/>
              <a:t>Bakgrunnsinformasjon til </a:t>
            </a:r>
            <a:r>
              <a:rPr lang="nn-NO" b="1" i="1" baseline="0" noProof="0" dirty="0" err="1"/>
              <a:t>læreren</a:t>
            </a:r>
            <a:r>
              <a:rPr lang="nn-NO" b="1" i="1" baseline="0" noProof="0" dirty="0"/>
              <a:t>’. </a:t>
            </a:r>
            <a:r>
              <a:rPr lang="nn-NO" i="0" noProof="0" dirty="0"/>
              <a:t>Dette</a:t>
            </a:r>
            <a:r>
              <a:rPr lang="nn-NO" i="0" baseline="0" noProof="0" dirty="0"/>
              <a:t> er KUN bakgrunnsinformasjon til læraren, dersom det kommer spørsmål, og for at lærer skal få </a:t>
            </a:r>
            <a:r>
              <a:rPr lang="nn-NO" i="0" baseline="0" noProof="0" dirty="0" err="1"/>
              <a:t>noe</a:t>
            </a:r>
            <a:r>
              <a:rPr lang="nn-NO" i="0" baseline="0" noProof="0" dirty="0"/>
              <a:t> </a:t>
            </a:r>
            <a:r>
              <a:rPr lang="nn-NO" i="0" baseline="0" noProof="0" dirty="0" err="1"/>
              <a:t>mer</a:t>
            </a:r>
            <a:r>
              <a:rPr lang="nn-NO" i="0" baseline="0" noProof="0" dirty="0"/>
              <a:t> kjennskap til elektronisk ID, ID-porten og kontakt- og reservasjonsregisteret. </a:t>
            </a:r>
          </a:p>
          <a:p>
            <a:pPr marL="0" marR="0" indent="0" algn="l" defTabSz="457200" rtl="0" eaLnBrk="1" fontAlgn="base" latinLnBrk="0" hangingPunct="1">
              <a:lnSpc>
                <a:spcPct val="100000"/>
              </a:lnSpc>
              <a:spcBef>
                <a:spcPct val="30000"/>
              </a:spcBef>
              <a:spcAft>
                <a:spcPct val="0"/>
              </a:spcAft>
              <a:buClrTx/>
              <a:buSzTx/>
              <a:buFontTx/>
              <a:buNone/>
              <a:tabLst/>
              <a:defRPr/>
            </a:pPr>
            <a:endParaRPr lang="nn-NO" i="0" baseline="0" noProof="0" dirty="0"/>
          </a:p>
          <a:p>
            <a:pPr marL="0" marR="0" indent="0" algn="l" defTabSz="457200" rtl="0" eaLnBrk="1" fontAlgn="base" latinLnBrk="0" hangingPunct="1">
              <a:lnSpc>
                <a:spcPct val="100000"/>
              </a:lnSpc>
              <a:spcBef>
                <a:spcPct val="30000"/>
              </a:spcBef>
              <a:spcAft>
                <a:spcPct val="0"/>
              </a:spcAft>
              <a:buClrTx/>
              <a:buSzTx/>
              <a:buFontTx/>
              <a:buNone/>
              <a:tabLst/>
              <a:defRPr/>
            </a:pPr>
            <a:r>
              <a:rPr lang="nn-NO" i="0" baseline="0" noProof="0" dirty="0"/>
              <a:t>Digdir har også </a:t>
            </a:r>
            <a:r>
              <a:rPr lang="nn-NO" i="0" baseline="0" noProof="0" dirty="0" err="1"/>
              <a:t>utarbeidet</a:t>
            </a:r>
            <a:r>
              <a:rPr lang="nn-NO" i="0" baseline="0" noProof="0" dirty="0"/>
              <a:t> egne kurs om å lære å skaffe seg elektronisk ID, lære å logge inn, lære å </a:t>
            </a:r>
            <a:r>
              <a:rPr lang="nn-NO" i="0" baseline="0" noProof="0" dirty="0" err="1"/>
              <a:t>velge</a:t>
            </a:r>
            <a:r>
              <a:rPr lang="nn-NO" i="0" baseline="0" noProof="0" dirty="0"/>
              <a:t> digital postkasse, lære å finne </a:t>
            </a:r>
            <a:r>
              <a:rPr lang="nn-NO" i="0" baseline="0" noProof="0" dirty="0" err="1"/>
              <a:t>offentlige</a:t>
            </a:r>
            <a:r>
              <a:rPr lang="nn-NO" i="0" baseline="0" noProof="0" dirty="0"/>
              <a:t> </a:t>
            </a:r>
            <a:r>
              <a:rPr lang="nn-NO" i="0" baseline="0" noProof="0" dirty="0" err="1"/>
              <a:t>tjenester</a:t>
            </a:r>
            <a:r>
              <a:rPr lang="nn-NO" i="0" baseline="0" noProof="0" dirty="0"/>
              <a:t> på Norge.no.</a:t>
            </a:r>
            <a:endParaRPr lang="nn-NO" i="1" baseline="0" noProof="0" dirty="0"/>
          </a:p>
          <a:p>
            <a:endParaRPr lang="nn-NO" dirty="0"/>
          </a:p>
        </p:txBody>
      </p:sp>
      <p:sp>
        <p:nvSpPr>
          <p:cNvPr id="4" name="Plassholder for lysbildenummer 3"/>
          <p:cNvSpPr>
            <a:spLocks noGrp="1"/>
          </p:cNvSpPr>
          <p:nvPr>
            <p:ph type="sldNum" sz="quarter" idx="5"/>
          </p:nvPr>
        </p:nvSpPr>
        <p:spPr/>
        <p:txBody>
          <a:bodyPr/>
          <a:lstStyle/>
          <a:p>
            <a:fld id="{C9A3A050-636F-463D-9D03-275D58695AA6}" type="slidenum">
              <a:rPr lang="nn-NO" smtClean="0"/>
              <a:t>1</a:t>
            </a:fld>
            <a:endParaRPr lang="nn-NO"/>
          </a:p>
        </p:txBody>
      </p:sp>
    </p:spTree>
    <p:extLst>
      <p:ext uri="{BB962C8B-B14F-4D97-AF65-F5344CB8AC3E}">
        <p14:creationId xmlns:p14="http://schemas.microsoft.com/office/powerpoint/2010/main" val="3952763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Kontroller at du har skrevet inn riktig mobilnummer begge steder.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Trykk </a:t>
            </a:r>
            <a:r>
              <a:rPr lang="nb-NO" dirty="0" err="1"/>
              <a:t>enter</a:t>
            </a:r>
            <a:r>
              <a:rPr lang="nb-NO" dirty="0"/>
              <a:t> på tastaturet eller klikk på «LAGRE» for å lagre til ditt mye nummer.</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10</a:t>
            </a:fld>
            <a:endParaRPr lang="nb-NO"/>
          </a:p>
        </p:txBody>
      </p:sp>
    </p:spTree>
    <p:extLst>
      <p:ext uri="{BB962C8B-B14F-4D97-AF65-F5344CB8AC3E}">
        <p14:creationId xmlns:p14="http://schemas.microsoft.com/office/powerpoint/2010/main" val="319575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Kontroller at du har skrevet inn riktig e-postadresse begge steder.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Trykk </a:t>
            </a:r>
            <a:r>
              <a:rPr lang="nb-NO" dirty="0" err="1"/>
              <a:t>enter</a:t>
            </a:r>
            <a:r>
              <a:rPr lang="nb-NO" dirty="0"/>
              <a:t> på tastaturet eller klikk på «LAGRE» for å lagre til din nye e-postadresse.</a:t>
            </a: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11</a:t>
            </a:fld>
            <a:endParaRPr lang="nb-NO"/>
          </a:p>
        </p:txBody>
      </p:sp>
    </p:spTree>
    <p:extLst>
      <p:ext uri="{BB962C8B-B14F-4D97-AF65-F5344CB8AC3E}">
        <p14:creationId xmlns:p14="http://schemas.microsoft.com/office/powerpoint/2010/main" val="208162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p>
          <a:p>
            <a:r>
              <a:rPr lang="nb-NO" dirty="0"/>
              <a:t>Dersom du hjelper andre med innlogging,</a:t>
            </a:r>
            <a:r>
              <a:rPr lang="nb-NO" baseline="0" dirty="0"/>
              <a:t> o</a:t>
            </a:r>
            <a:r>
              <a:rPr lang="nb-NO" dirty="0"/>
              <a:t>g har registrert flere personer med </a:t>
            </a:r>
            <a:r>
              <a:rPr lang="nb-NO" b="1" dirty="0"/>
              <a:t>DITT</a:t>
            </a:r>
            <a:r>
              <a:rPr lang="nb-NO" dirty="0"/>
              <a:t> mobilnummer eller din e-postadresse,</a:t>
            </a:r>
            <a:r>
              <a:rPr lang="nb-NO" baseline="0" dirty="0"/>
              <a:t> vil </a:t>
            </a:r>
            <a:r>
              <a:rPr lang="nb-NO" b="1" baseline="0" dirty="0"/>
              <a:t>DU</a:t>
            </a:r>
            <a:r>
              <a:rPr lang="nb-NO" baseline="0" dirty="0"/>
              <a:t> få melding, dersom noen av de andre endrer tilbake til sitt eget mobilnummer eller e-postadresse.</a:t>
            </a:r>
          </a:p>
          <a:p>
            <a:endParaRPr lang="nb-NO" dirty="0"/>
          </a:p>
          <a:p>
            <a:r>
              <a:rPr lang="nb-NO" dirty="0"/>
              <a:t>Siden offentlige virksomheter bruker mobilnummer og e-postadressene i kontaktregisteret for å varsle deg, oppfordrer</a:t>
            </a:r>
            <a:r>
              <a:rPr lang="nb-NO" baseline="0" dirty="0"/>
              <a:t> vi alle om å legge inn </a:t>
            </a:r>
            <a:r>
              <a:rPr lang="nb-NO" b="1" baseline="0" dirty="0"/>
              <a:t>sine</a:t>
            </a:r>
            <a:r>
              <a:rPr lang="nb-NO" baseline="0" dirty="0"/>
              <a:t> </a:t>
            </a:r>
            <a:r>
              <a:rPr lang="nb-NO" b="1" baseline="0" dirty="0"/>
              <a:t>egne</a:t>
            </a:r>
            <a:r>
              <a:rPr lang="nb-NO" baseline="0" dirty="0"/>
              <a:t> kontaktopplysninger.</a:t>
            </a: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12</a:t>
            </a:fld>
            <a:endParaRPr lang="nb-NO"/>
          </a:p>
        </p:txBody>
      </p:sp>
    </p:spTree>
    <p:extLst>
      <p:ext uri="{BB962C8B-B14F-4D97-AF65-F5344CB8AC3E}">
        <p14:creationId xmlns:p14="http://schemas.microsoft.com/office/powerpoint/2010/main" val="314785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finne hjelp for å endre kontaktopplysningene dine flere steder:</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komme til hjelpesidene for ID-porten nederst på nettsiden til Norge.no.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Også fra innloggingsbildet til ID-porten kan du klikke på teksten: «Hjelp til innlogging».</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Nettstedet for hjelp er: www.idporten.no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Brukerstøtte for innlogging hjelper deg, dersom du trenger hjelp til å endre kontaktinformasjonen din.</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lese selv på hjelpesidene, sende e-post eller åpne en nettprat med brukerstøtte fra hjelpesidene.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ringe brukerstøtte på 800 30 300 i </a:t>
            </a:r>
            <a:r>
              <a:rPr lang="nb-NO" i="0" baseline="0"/>
              <a:t>åpningstiden 09.00 – 15.00</a:t>
            </a:r>
            <a:r>
              <a:rPr lang="nb-NO" i="0" baseline="0" dirty="0"/>
              <a:t>.</a:t>
            </a: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13</a:t>
            </a:fld>
            <a:endParaRPr lang="nb-NO"/>
          </a:p>
        </p:txBody>
      </p:sp>
    </p:spTree>
    <p:extLst>
      <p:ext uri="{BB962C8B-B14F-4D97-AF65-F5344CB8AC3E}">
        <p14:creationId xmlns:p14="http://schemas.microsoft.com/office/powerpoint/2010/main" val="1305547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AB68894-158F-4911-AD44-E7968480947F}" type="slidenum">
              <a:rPr lang="nb-NO" smtClean="0"/>
              <a:t>14</a:t>
            </a:fld>
            <a:endParaRPr lang="nb-NO"/>
          </a:p>
        </p:txBody>
      </p:sp>
    </p:spTree>
    <p:extLst>
      <p:ext uri="{BB962C8B-B14F-4D97-AF65-F5344CB8AC3E}">
        <p14:creationId xmlns:p14="http://schemas.microsoft.com/office/powerpoint/2010/main" val="126460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dirty="0">
                <a:solidFill>
                  <a:schemeClr val="tx1"/>
                </a:solidFill>
                <a:effectLst/>
                <a:latin typeface="+mn-lt"/>
                <a:ea typeface="ＭＳ Ｐゴシック" pitchFamily="34" charset="-128"/>
                <a:cs typeface="+mn-cs"/>
              </a:rPr>
              <a:t>Kontakt- og reservasjonsregisteret, er et register over </a:t>
            </a:r>
            <a:r>
              <a:rPr lang="nn-NO" sz="1200" b="0" i="0" kern="1200" dirty="0" err="1">
                <a:solidFill>
                  <a:schemeClr val="tx1"/>
                </a:solidFill>
                <a:effectLst/>
                <a:latin typeface="+mn-lt"/>
                <a:ea typeface="ＭＳ Ｐゴシック" pitchFamily="34" charset="-128"/>
                <a:cs typeface="+mn-cs"/>
              </a:rPr>
              <a:t>innbyggernes</a:t>
            </a:r>
            <a:r>
              <a:rPr lang="nn-NO" sz="1200" b="0" i="0" kern="1200" dirty="0">
                <a:solidFill>
                  <a:schemeClr val="tx1"/>
                </a:solidFill>
                <a:effectLst/>
                <a:latin typeface="+mn-lt"/>
                <a:ea typeface="ＭＳ Ｐゴシック" pitchFamily="34" charset="-128"/>
                <a:cs typeface="+mn-cs"/>
              </a:rPr>
              <a:t> digitale kontaktinformasjon.</a:t>
            </a:r>
            <a:r>
              <a:rPr lang="nn-NO" sz="1200" b="0" i="0" kern="1200" baseline="0" dirty="0">
                <a:solidFill>
                  <a:schemeClr val="tx1"/>
                </a:solidFill>
                <a:effectLst/>
                <a:latin typeface="+mn-lt"/>
                <a:ea typeface="ＭＳ Ｐゴシック" pitchFamily="34" charset="-128"/>
                <a:cs typeface="+mn-cs"/>
              </a:rPr>
              <a:t> Digital kontaktinformasjon er mobilnummeret og e-</a:t>
            </a:r>
            <a:r>
              <a:rPr lang="nn-NO" sz="1200" b="0" i="0" kern="1200" baseline="0" dirty="0" err="1">
                <a:solidFill>
                  <a:schemeClr val="tx1"/>
                </a:solidFill>
                <a:effectLst/>
                <a:latin typeface="+mn-lt"/>
                <a:ea typeface="ＭＳ Ｐゴシック" pitchFamily="34" charset="-128"/>
                <a:cs typeface="+mn-cs"/>
              </a:rPr>
              <a:t>postadressen</a:t>
            </a:r>
            <a:r>
              <a:rPr lang="nn-NO" sz="1200" b="0" i="0" kern="1200" baseline="0" dirty="0">
                <a:solidFill>
                  <a:schemeClr val="tx1"/>
                </a:solidFill>
                <a:effectLst/>
                <a:latin typeface="+mn-lt"/>
                <a:ea typeface="ＭＳ Ｐゴシック" pitchFamily="34" charset="-128"/>
                <a:cs typeface="+mn-cs"/>
              </a:rPr>
              <a:t> din. </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200" b="0" i="0" kern="1200" baseline="0" dirty="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a:solidFill>
                  <a:schemeClr val="tx1"/>
                </a:solidFill>
                <a:effectLst/>
                <a:latin typeface="+mn-lt"/>
                <a:ea typeface="ＭＳ Ｐゴシック" pitchFamily="34" charset="-128"/>
                <a:cs typeface="+mn-cs"/>
              </a:rPr>
              <a:t>Når du logger inn med en elektronisk ID til en </a:t>
            </a:r>
            <a:r>
              <a:rPr lang="nn-NO" sz="1200" b="0" i="0" kern="1200" baseline="0" dirty="0" err="1">
                <a:solidFill>
                  <a:schemeClr val="tx1"/>
                </a:solidFill>
                <a:effectLst/>
                <a:latin typeface="+mn-lt"/>
                <a:ea typeface="ＭＳ Ｐゴシック" pitchFamily="34" charset="-128"/>
                <a:cs typeface="+mn-cs"/>
              </a:rPr>
              <a:t>offentlig</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tjeneste</a:t>
            </a:r>
            <a:r>
              <a:rPr lang="nn-NO" sz="1200" b="0" i="0" kern="1200" baseline="0" dirty="0">
                <a:solidFill>
                  <a:schemeClr val="tx1"/>
                </a:solidFill>
                <a:effectLst/>
                <a:latin typeface="+mn-lt"/>
                <a:ea typeface="ＭＳ Ｐゴシック" pitchFamily="34" charset="-128"/>
                <a:cs typeface="+mn-cs"/>
              </a:rPr>
              <a:t> første gang, kan du registrere din kontaktinformasjon.</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200" b="0" i="0" kern="1200" dirty="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dirty="0">
                <a:solidFill>
                  <a:schemeClr val="tx1"/>
                </a:solidFill>
                <a:effectLst/>
                <a:latin typeface="+mn-lt"/>
                <a:ea typeface="ＭＳ Ｐゴシック" pitchFamily="34" charset="-128"/>
                <a:cs typeface="+mn-cs"/>
              </a:rPr>
              <a:t>Det er </a:t>
            </a:r>
            <a:r>
              <a:rPr lang="nn-NO" sz="1200" b="0" i="0" kern="1200" dirty="0" err="1">
                <a:solidFill>
                  <a:schemeClr val="tx1"/>
                </a:solidFill>
                <a:effectLst/>
                <a:latin typeface="+mn-lt"/>
                <a:ea typeface="ＭＳ Ｐゴシック" pitchFamily="34" charset="-128"/>
                <a:cs typeface="+mn-cs"/>
              </a:rPr>
              <a:t>bare</a:t>
            </a:r>
            <a:r>
              <a:rPr lang="nn-NO" sz="1200" b="0" i="0" kern="1200" dirty="0">
                <a:solidFill>
                  <a:schemeClr val="tx1"/>
                </a:solidFill>
                <a:effectLst/>
                <a:latin typeface="+mn-lt"/>
                <a:ea typeface="ＭＳ Ｐゴシック" pitchFamily="34" charset="-128"/>
                <a:cs typeface="+mn-cs"/>
              </a:rPr>
              <a:t> </a:t>
            </a:r>
            <a:r>
              <a:rPr lang="nn-NO" sz="1200" b="0" i="0" kern="1200" dirty="0" err="1">
                <a:solidFill>
                  <a:schemeClr val="tx1"/>
                </a:solidFill>
                <a:effectLst/>
                <a:latin typeface="+mn-lt"/>
                <a:ea typeface="ＭＳ Ｐゴシック" pitchFamily="34" charset="-128"/>
                <a:cs typeface="+mn-cs"/>
              </a:rPr>
              <a:t>offentlige</a:t>
            </a:r>
            <a:r>
              <a:rPr lang="nn-NO" sz="1200" b="0" i="0" kern="1200" dirty="0">
                <a:solidFill>
                  <a:schemeClr val="tx1"/>
                </a:solidFill>
                <a:effectLst/>
                <a:latin typeface="+mn-lt"/>
                <a:ea typeface="ＭＳ Ｐゴシック" pitchFamily="34" charset="-128"/>
                <a:cs typeface="+mn-cs"/>
              </a:rPr>
              <a:t> </a:t>
            </a:r>
            <a:r>
              <a:rPr lang="nn-NO" sz="1200" b="0" i="0" kern="1200" dirty="0" err="1">
                <a:solidFill>
                  <a:schemeClr val="tx1"/>
                </a:solidFill>
                <a:effectLst/>
                <a:latin typeface="+mn-lt"/>
                <a:ea typeface="ＭＳ Ｐゴシック" pitchFamily="34" charset="-128"/>
                <a:cs typeface="+mn-cs"/>
              </a:rPr>
              <a:t>virksomheter</a:t>
            </a:r>
            <a:r>
              <a:rPr lang="nn-NO" sz="1200" b="0" i="0" kern="1200" dirty="0">
                <a:solidFill>
                  <a:schemeClr val="tx1"/>
                </a:solidFill>
                <a:effectLst/>
                <a:latin typeface="+mn-lt"/>
                <a:ea typeface="ＭＳ Ｐゴシック" pitchFamily="34" charset="-128"/>
                <a:cs typeface="+mn-cs"/>
              </a:rPr>
              <a:t> som kan bruke kontaktregisteret, kommunale eller </a:t>
            </a:r>
            <a:r>
              <a:rPr lang="nn-NO" sz="1200" b="0" i="0" kern="1200" dirty="0" err="1">
                <a:solidFill>
                  <a:schemeClr val="tx1"/>
                </a:solidFill>
                <a:effectLst/>
                <a:latin typeface="+mn-lt"/>
                <a:ea typeface="ＭＳ Ｐゴシック" pitchFamily="34" charset="-128"/>
                <a:cs typeface="+mn-cs"/>
              </a:rPr>
              <a:t>statlige</a:t>
            </a:r>
            <a:r>
              <a:rPr lang="nn-NO" sz="1200" b="0" i="0" kern="1200" dirty="0">
                <a:solidFill>
                  <a:schemeClr val="tx1"/>
                </a:solidFill>
                <a:effectLst/>
                <a:latin typeface="+mn-lt"/>
                <a:ea typeface="ＭＳ Ｐゴシック" pitchFamily="34" charset="-128"/>
                <a:cs typeface="+mn-cs"/>
              </a:rPr>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200" b="0" i="0" kern="1200" baseline="0" dirty="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err="1">
                <a:solidFill>
                  <a:schemeClr val="tx1"/>
                </a:solidFill>
                <a:effectLst/>
                <a:latin typeface="+mn-lt"/>
                <a:ea typeface="ＭＳ Ｐゴシック" pitchFamily="34" charset="-128"/>
                <a:cs typeface="+mn-cs"/>
              </a:rPr>
              <a:t>Noen</a:t>
            </a:r>
            <a:r>
              <a:rPr lang="nn-NO" sz="1200" b="0" i="0" kern="1200" baseline="0" dirty="0">
                <a:solidFill>
                  <a:schemeClr val="tx1"/>
                </a:solidFill>
                <a:effectLst/>
                <a:latin typeface="+mn-lt"/>
                <a:ea typeface="ＭＳ Ｐゴシック" pitchFamily="34" charset="-128"/>
                <a:cs typeface="+mn-cs"/>
              </a:rPr>
              <a:t> </a:t>
            </a:r>
            <a:r>
              <a:rPr lang="nn-NO" sz="1200" b="0" i="0" kern="1200" dirty="0" err="1">
                <a:solidFill>
                  <a:schemeClr val="tx1"/>
                </a:solidFill>
                <a:effectLst/>
                <a:latin typeface="+mn-lt"/>
                <a:ea typeface="ＭＳ Ｐゴシック" pitchFamily="34" charset="-128"/>
                <a:cs typeface="+mn-cs"/>
              </a:rPr>
              <a:t>virksomheter</a:t>
            </a:r>
            <a:r>
              <a:rPr lang="nn-NO" sz="1200" b="0" i="0" kern="1200" baseline="0" dirty="0">
                <a:solidFill>
                  <a:schemeClr val="tx1"/>
                </a:solidFill>
                <a:effectLst/>
                <a:latin typeface="+mn-lt"/>
                <a:ea typeface="ＭＳ Ｐゴシック" pitchFamily="34" charset="-128"/>
                <a:cs typeface="+mn-cs"/>
              </a:rPr>
              <a:t> bruker også egne registre når de </a:t>
            </a:r>
            <a:r>
              <a:rPr lang="nn-NO" sz="1200" b="0" i="0" kern="1200" baseline="0" dirty="0" err="1">
                <a:solidFill>
                  <a:schemeClr val="tx1"/>
                </a:solidFill>
                <a:effectLst/>
                <a:latin typeface="+mn-lt"/>
                <a:ea typeface="ＭＳ Ｐゴシック" pitchFamily="34" charset="-128"/>
                <a:cs typeface="+mn-cs"/>
              </a:rPr>
              <a:t>kontakter</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innbyggerene</a:t>
            </a:r>
            <a:r>
              <a:rPr lang="nn-NO" sz="1200" b="0" i="0" kern="1200" baseline="0" dirty="0">
                <a:solidFill>
                  <a:schemeClr val="tx1"/>
                </a:solidFill>
                <a:effectLst/>
                <a:latin typeface="+mn-lt"/>
                <a:ea typeface="ＭＳ Ｐゴシック" pitchFamily="34" charset="-128"/>
                <a:cs typeface="+mn-cs"/>
              </a:rPr>
              <a:t>. </a:t>
            </a:r>
          </a:p>
          <a:p>
            <a:endParaRPr lang="nb-NO" dirty="0"/>
          </a:p>
          <a:p>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Digdir forvalter det statlige kontakt- og reservasjonsregisteret. </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a:solidFill>
                  <a:schemeClr val="tx1"/>
                </a:solidFill>
                <a:effectLst/>
                <a:latin typeface="+mn-lt"/>
                <a:ea typeface="ＭＳ Ｐゴシック" pitchFamily="34" charset="-128"/>
                <a:cs typeface="+mn-cs"/>
              </a:rPr>
              <a:t>Du må være digital borger for å registrere kontaktinformasjon. Du kan reservere deg mot å få informasjon (brev) digitalt, og heller få </a:t>
            </a:r>
            <a:r>
              <a:rPr lang="nn-NO" sz="1200" b="0" i="0" kern="1200" baseline="0" dirty="0" err="1">
                <a:solidFill>
                  <a:schemeClr val="tx1"/>
                </a:solidFill>
                <a:effectLst/>
                <a:latin typeface="+mn-lt"/>
                <a:ea typeface="ＭＳ Ｐゴシック" pitchFamily="34" charset="-128"/>
                <a:cs typeface="+mn-cs"/>
              </a:rPr>
              <a:t>brevene</a:t>
            </a:r>
            <a:r>
              <a:rPr lang="nn-NO" sz="1200" b="0" i="0" kern="1200" baseline="0" dirty="0">
                <a:solidFill>
                  <a:schemeClr val="tx1"/>
                </a:solidFill>
                <a:effectLst/>
                <a:latin typeface="+mn-lt"/>
                <a:ea typeface="ＭＳ Ｐゴシック" pitchFamily="34" charset="-128"/>
                <a:cs typeface="+mn-cs"/>
              </a:rPr>
              <a:t> i din postkasse. Du kan likevel være digital og kan logge deg inn og </a:t>
            </a:r>
            <a:r>
              <a:rPr lang="nn-NO" sz="1200" b="0" i="0" kern="1200" baseline="0" dirty="0" err="1">
                <a:solidFill>
                  <a:schemeClr val="tx1"/>
                </a:solidFill>
                <a:effectLst/>
                <a:latin typeface="+mn-lt"/>
                <a:ea typeface="ＭＳ Ｐゴシック" pitchFamily="34" charset="-128"/>
                <a:cs typeface="+mn-cs"/>
              </a:rPr>
              <a:t>se</a:t>
            </a:r>
            <a:r>
              <a:rPr lang="nn-NO" sz="1200" b="0" i="0" kern="1200" baseline="0" dirty="0">
                <a:solidFill>
                  <a:schemeClr val="tx1"/>
                </a:solidFill>
                <a:effectLst/>
                <a:latin typeface="+mn-lt"/>
                <a:ea typeface="ＭＳ Ｐゴシック" pitchFamily="34" charset="-128"/>
                <a:cs typeface="+mn-cs"/>
              </a:rPr>
              <a:t> informasjon om deg </a:t>
            </a:r>
            <a:r>
              <a:rPr lang="nn-NO" sz="1200" b="0" i="0" kern="1200" baseline="0" dirty="0" err="1">
                <a:solidFill>
                  <a:schemeClr val="tx1"/>
                </a:solidFill>
                <a:effectLst/>
                <a:latin typeface="+mn-lt"/>
                <a:ea typeface="ＭＳ Ｐゴシック" pitchFamily="34" charset="-128"/>
                <a:cs typeface="+mn-cs"/>
              </a:rPr>
              <a:t>selv</a:t>
            </a:r>
            <a:r>
              <a:rPr lang="nn-NO" sz="1200" b="0" i="0" kern="1200" baseline="0" dirty="0">
                <a:solidFill>
                  <a:schemeClr val="tx1"/>
                </a:solidFill>
                <a:effectLst/>
                <a:latin typeface="+mn-lt"/>
                <a:ea typeface="ＭＳ Ｐゴシック" pitchFamily="34" charset="-128"/>
                <a:cs typeface="+mn-cs"/>
              </a:rPr>
              <a:t> og sende skjema og </a:t>
            </a:r>
            <a:r>
              <a:rPr lang="nn-NO" sz="1200" b="0" i="0" kern="1200" baseline="0" dirty="0" err="1">
                <a:solidFill>
                  <a:schemeClr val="tx1"/>
                </a:solidFill>
                <a:effectLst/>
                <a:latin typeface="+mn-lt"/>
                <a:ea typeface="ＭＳ Ｐゴシック" pitchFamily="34" charset="-128"/>
                <a:cs typeface="+mn-cs"/>
              </a:rPr>
              <a:t>lignende</a:t>
            </a:r>
            <a:r>
              <a:rPr lang="nn-NO" sz="1200" b="0" i="0" kern="1200" baseline="0" dirty="0">
                <a:solidFill>
                  <a:schemeClr val="tx1"/>
                </a:solidFill>
                <a:effectLst/>
                <a:latin typeface="+mn-lt"/>
                <a:ea typeface="ＭＳ Ｐゴシック" pitchFamily="34" charset="-128"/>
                <a:cs typeface="+mn-cs"/>
              </a:rPr>
              <a:t> til </a:t>
            </a:r>
            <a:r>
              <a:rPr lang="nn-NO" sz="1200" b="0" i="0" kern="1200" baseline="0" dirty="0" err="1">
                <a:solidFill>
                  <a:schemeClr val="tx1"/>
                </a:solidFill>
                <a:effectLst/>
                <a:latin typeface="+mn-lt"/>
                <a:ea typeface="ＭＳ Ｐゴシック" pitchFamily="34" charset="-128"/>
                <a:cs typeface="+mn-cs"/>
              </a:rPr>
              <a:t>offentlige</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virksomheter</a:t>
            </a:r>
            <a:r>
              <a:rPr lang="nn-NO" sz="1200" b="0" i="0" kern="1200" baseline="0" dirty="0">
                <a:solidFill>
                  <a:schemeClr val="tx1"/>
                </a:solidFill>
                <a:effectLst/>
                <a:latin typeface="+mn-lt"/>
                <a:ea typeface="ＭＳ Ｐゴシック" pitchFamily="34" charset="-128"/>
                <a:cs typeface="+mn-cs"/>
              </a:rPr>
              <a:t>.</a:t>
            </a: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a:solidFill>
                  <a:schemeClr val="tx1"/>
                </a:solidFill>
                <a:effectLst/>
                <a:latin typeface="+mn-lt"/>
                <a:ea typeface="ＭＳ Ｐゴシック" pitchFamily="34" charset="-128"/>
                <a:cs typeface="+mn-cs"/>
              </a:rPr>
              <a:t>Du vil også kunne få viktige </a:t>
            </a:r>
            <a:r>
              <a:rPr lang="nn-NO" sz="1200" b="0" i="0" kern="1200" baseline="0" dirty="0" err="1">
                <a:solidFill>
                  <a:schemeClr val="tx1"/>
                </a:solidFill>
                <a:effectLst/>
                <a:latin typeface="+mn-lt"/>
                <a:ea typeface="ＭＳ Ｐゴシック" pitchFamily="34" charset="-128"/>
                <a:cs typeface="+mn-cs"/>
              </a:rPr>
              <a:t>meldinger</a:t>
            </a:r>
            <a:r>
              <a:rPr lang="nn-NO" sz="1200" b="0" i="0" kern="1200" baseline="0" dirty="0">
                <a:solidFill>
                  <a:schemeClr val="tx1"/>
                </a:solidFill>
                <a:effectLst/>
                <a:latin typeface="+mn-lt"/>
                <a:ea typeface="ＭＳ Ｐゴシック" pitchFamily="34" charset="-128"/>
                <a:cs typeface="+mn-cs"/>
              </a:rPr>
              <a:t>  til din mobil eller e-postadresse </a:t>
            </a:r>
            <a:r>
              <a:rPr lang="nn-NO" sz="1200" b="0" i="0" kern="1200" baseline="0" dirty="0" err="1">
                <a:solidFill>
                  <a:schemeClr val="tx1"/>
                </a:solidFill>
                <a:effectLst/>
                <a:latin typeface="+mn-lt"/>
                <a:ea typeface="ＭＳ Ｐゴシック" pitchFamily="34" charset="-128"/>
                <a:cs typeface="+mn-cs"/>
              </a:rPr>
              <a:t>fra</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offentlige</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virksomheter</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selv</a:t>
            </a:r>
            <a:r>
              <a:rPr lang="nn-NO" sz="1200" b="0" i="0" kern="1200" baseline="0" dirty="0">
                <a:solidFill>
                  <a:schemeClr val="tx1"/>
                </a:solidFill>
                <a:effectLst/>
                <a:latin typeface="+mn-lt"/>
                <a:ea typeface="ＭＳ Ｐゴシック" pitchFamily="34" charset="-128"/>
                <a:cs typeface="+mn-cs"/>
              </a:rPr>
              <a:t> om du er reservert.</a:t>
            </a: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a:solidFill>
                  <a:schemeClr val="tx1"/>
                </a:solidFill>
                <a:effectLst/>
                <a:latin typeface="+mn-lt"/>
                <a:ea typeface="ＭＳ Ｐゴシック" pitchFamily="34" charset="-128"/>
                <a:cs typeface="+mn-cs"/>
              </a:rPr>
              <a:t>Alle offentlige </a:t>
            </a:r>
            <a:r>
              <a:rPr lang="nn-NO" sz="1200" b="0" i="0" kern="1200" dirty="0" err="1">
                <a:solidFill>
                  <a:schemeClr val="tx1"/>
                </a:solidFill>
                <a:effectLst/>
                <a:latin typeface="+mn-lt"/>
                <a:ea typeface="ＭＳ Ｐゴシック" pitchFamily="34" charset="-128"/>
                <a:cs typeface="+mn-cs"/>
              </a:rPr>
              <a:t>virksomheter</a:t>
            </a:r>
            <a:r>
              <a:rPr lang="nn-NO" sz="1200" b="0" i="0" kern="1200" baseline="0" dirty="0">
                <a:solidFill>
                  <a:schemeClr val="tx1"/>
                </a:solidFill>
                <a:effectLst/>
                <a:latin typeface="+mn-lt"/>
                <a:ea typeface="ＭＳ Ｐゴシック" pitchFamily="34" charset="-128"/>
                <a:cs typeface="+mn-cs"/>
              </a:rPr>
              <a:t> er pålagt å bruke kontaktregisteret frå 01.01.2016.</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a:t>
            </a:fld>
            <a:endParaRPr lang="nb-NO"/>
          </a:p>
        </p:txBody>
      </p:sp>
    </p:spTree>
    <p:extLst>
      <p:ext uri="{BB962C8B-B14F-4D97-AF65-F5344CB8AC3E}">
        <p14:creationId xmlns:p14="http://schemas.microsoft.com/office/powerpoint/2010/main" val="10688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For å se skattemeldingen din, bytte fastlege eller sjekke eiendommene dine på nettet, må du logge inn via ID-porten med en elektronisk ID som du har skaffet deg. Når du logger inn til en offentlig tjeneste før første gang, er det lurt å registrere mobilnummer og e-postadresse. Dette blir </a:t>
            </a:r>
            <a:r>
              <a:rPr lang="nb-NO" b="1" baseline="0" dirty="0"/>
              <a:t>din</a:t>
            </a:r>
            <a:r>
              <a:rPr lang="nb-NO" baseline="0" dirty="0"/>
              <a:t> kontaktinformasjon i kontaktregisteret.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Du legger altså selv inn informasjonen</a:t>
            </a:r>
            <a:r>
              <a:rPr lang="nb-NO" baseline="0" dirty="0"/>
              <a:t> som blir knyttet til ditt fødselsnummer i kontaktregisteret. </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Kontaktregisteret viser også</a:t>
            </a:r>
            <a:r>
              <a:rPr lang="nb-NO" baseline="0" dirty="0"/>
              <a:t> om du har valgt </a:t>
            </a:r>
            <a:r>
              <a:rPr lang="nb-NO" dirty="0"/>
              <a:t>digital postkasse for offentlig post, eller om du har reservert deg fra å ta imot digital post. Om</a:t>
            </a:r>
            <a:r>
              <a:rPr lang="nb-NO" baseline="0" dirty="0"/>
              <a:t> du er reservert kan du likevel logge inn til offentlige tjenester. Du kan også være registrert i kontakt- og reservasjonsregisteret om du er reservert.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3</a:t>
            </a:fld>
            <a:endParaRPr lang="nb-NO"/>
          </a:p>
        </p:txBody>
      </p:sp>
    </p:spTree>
    <p:extLst>
      <p:ext uri="{BB962C8B-B14F-4D97-AF65-F5344CB8AC3E}">
        <p14:creationId xmlns:p14="http://schemas.microsoft.com/office/powerpoint/2010/main" val="358991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Flere offentlige </a:t>
            </a:r>
            <a:r>
              <a:rPr lang="nn-NO" sz="1200" b="0" i="0" kern="1200" dirty="0" err="1">
                <a:solidFill>
                  <a:schemeClr val="tx1"/>
                </a:solidFill>
                <a:effectLst/>
                <a:latin typeface="+mn-lt"/>
                <a:ea typeface="ＭＳ Ｐゴシック" pitchFamily="34" charset="-128"/>
                <a:cs typeface="+mn-cs"/>
              </a:rPr>
              <a:t>virksomheter</a:t>
            </a:r>
            <a:r>
              <a:rPr lang="nb-NO" baseline="0" dirty="0"/>
              <a:t> ønsker å gi deg påminnelse om time du har fått. Mange glemmer å møte til oppsatt time, en påminnelse kort tid i forveien hjelper deg å huske timen din.</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Har du fått nytt mobilnummer eller ny e-post må du endre dette selv, ved å oppdatere kontaktinformasjonen din.</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Når du logger inn til en offentlig tjeneste med </a:t>
            </a:r>
            <a:r>
              <a:rPr lang="nb-NO" b="1" baseline="0" dirty="0" err="1"/>
              <a:t>MinID</a:t>
            </a:r>
            <a:r>
              <a:rPr lang="nb-NO" baseline="0" dirty="0"/>
              <a:t>, får du en kode fra Digdir. Du får koden til det mobilnummeret som er registrert på deg i kontakt- og reservasjonsregisteret.</a:t>
            </a:r>
            <a:endParaRPr lang="nb-NO" dirty="0"/>
          </a:p>
          <a:p>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Stat og kommune er pålagt å kontakte deg når det blir sendt viktige brev til din digitale postkasse, dersom du har valgt slik postkasse.</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For noen tjenester kan du gi fullmakt til andre som kan logge inn til dine opplysninger. Gir du fullmakt vet du hvem som kan se opplysninger om deg, eller utføre tjenester på vegne av deg.</a:t>
            </a: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4</a:t>
            </a:fld>
            <a:endParaRPr lang="nb-NO"/>
          </a:p>
        </p:txBody>
      </p:sp>
    </p:spTree>
    <p:extLst>
      <p:ext uri="{BB962C8B-B14F-4D97-AF65-F5344CB8AC3E}">
        <p14:creationId xmlns:p14="http://schemas.microsoft.com/office/powerpoint/2010/main" val="34397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pPr eaLnBrk="1" hangingPunct="1"/>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Dersom statlige eller kommunale virksomheter skal kontakte deg digitalt, må de nå deg på den e-postadressen eller det mobilnummeret du bruker.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Stat og kommune skal bare bruke kontaktregisteret.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Det er bare ett register eller ett sted du trenger å oppdatere dersom du får nytt mobilnummer eller ny e-postadresse.</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Du må logge inn via ID-porten for å endre kontaktopplysningene dine. Alle de elektroniske ID-ene i ID-porten kan benyttes for å endre kontaktopplysningene.</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indent="0">
              <a:buFont typeface="+mj-lt"/>
              <a:buNone/>
            </a:pPr>
            <a:endParaRPr lang="nb-NO" i="0" baseline="0" dirty="0"/>
          </a:p>
          <a:p>
            <a:r>
              <a:rPr lang="nb-NO" b="1" i="1" baseline="0" dirty="0"/>
              <a:t>Bakgrunnsinformasjon til </a:t>
            </a:r>
            <a:r>
              <a:rPr lang="nn-NO" b="1" i="1" noProof="0" dirty="0" err="1"/>
              <a:t>læreren</a:t>
            </a:r>
            <a:r>
              <a:rPr lang="nb-NO" b="1" i="1" baseline="0" dirty="0"/>
              <a:t>: </a:t>
            </a:r>
          </a:p>
          <a:p>
            <a:r>
              <a:rPr lang="nb-NO" baseline="0" dirty="0"/>
              <a:t>Det er innbygger selv som må endre kontaktinformasjonen. Dette på grunn av sikkerhet. Ingen kan ringe brukerstøtte og be om at kontaktinformasjonen skal endres.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Er </a:t>
            </a:r>
            <a:r>
              <a:rPr lang="en-US" b="1" dirty="0" err="1"/>
              <a:t>både</a:t>
            </a:r>
            <a:r>
              <a:rPr lang="en-US" dirty="0"/>
              <a:t> </a:t>
            </a:r>
            <a:r>
              <a:rPr lang="en-US" dirty="0" err="1"/>
              <a:t>mobil</a:t>
            </a:r>
            <a:r>
              <a:rPr lang="en-US" dirty="0"/>
              <a:t> </a:t>
            </a:r>
            <a:r>
              <a:rPr lang="en-US" dirty="0" err="1"/>
              <a:t>og</a:t>
            </a:r>
            <a:r>
              <a:rPr lang="en-US" dirty="0"/>
              <a:t> e-post </a:t>
            </a:r>
            <a:r>
              <a:rPr lang="en-US" dirty="0" err="1"/>
              <a:t>feil</a:t>
            </a:r>
            <a:r>
              <a:rPr lang="en-US" dirty="0"/>
              <a:t> </a:t>
            </a:r>
            <a:r>
              <a:rPr lang="en-US" dirty="0" err="1"/>
              <a:t>i</a:t>
            </a:r>
            <a:r>
              <a:rPr lang="en-US" dirty="0"/>
              <a:t> </a:t>
            </a:r>
            <a:r>
              <a:rPr lang="en-US" dirty="0" err="1"/>
              <a:t>kontakt</a:t>
            </a:r>
            <a:r>
              <a:rPr lang="en-US" dirty="0"/>
              <a:t>-</a:t>
            </a:r>
            <a:r>
              <a:rPr lang="en-US" baseline="0" dirty="0"/>
              <a:t> </a:t>
            </a:r>
            <a:r>
              <a:rPr lang="en-US" baseline="0" dirty="0" err="1"/>
              <a:t>og</a:t>
            </a:r>
            <a:r>
              <a:rPr lang="en-US" baseline="0" dirty="0"/>
              <a:t> </a:t>
            </a:r>
            <a:r>
              <a:rPr lang="en-US" baseline="0" dirty="0" err="1"/>
              <a:t>reservasjonsregisteret</a:t>
            </a:r>
            <a:r>
              <a:rPr lang="en-US" baseline="0" dirty="0"/>
              <a:t>, </a:t>
            </a:r>
            <a:r>
              <a:rPr lang="en-US" baseline="0" dirty="0" err="1"/>
              <a:t>kan</a:t>
            </a:r>
            <a:r>
              <a:rPr lang="en-US" baseline="0" dirty="0"/>
              <a:t> du </a:t>
            </a:r>
            <a:r>
              <a:rPr lang="en-US" baseline="0" dirty="0" err="1"/>
              <a:t>endre</a:t>
            </a:r>
            <a:r>
              <a:rPr lang="en-US" baseline="0" dirty="0"/>
              <a:t> det med alle ID-</a:t>
            </a:r>
            <a:r>
              <a:rPr lang="en-US" baseline="0" dirty="0" err="1"/>
              <a:t>ene</a:t>
            </a:r>
            <a:r>
              <a:rPr lang="en-US" baseline="0" dirty="0"/>
              <a:t> </a:t>
            </a:r>
            <a:r>
              <a:rPr lang="en-US" baseline="0" dirty="0" err="1"/>
              <a:t>unntatt</a:t>
            </a:r>
            <a:r>
              <a:rPr lang="en-US" baseline="0" dirty="0"/>
              <a:t> </a:t>
            </a:r>
            <a:r>
              <a:rPr lang="en-US" baseline="0" dirty="0" err="1"/>
              <a:t>MinID</a:t>
            </a:r>
            <a:r>
              <a:rPr lang="en-US" baseline="0" dirty="0"/>
              <a:t>. </a:t>
            </a:r>
            <a:r>
              <a:rPr lang="en-US" baseline="0" dirty="0" err="1"/>
              <a:t>Har</a:t>
            </a:r>
            <a:r>
              <a:rPr lang="en-US" baseline="0" dirty="0"/>
              <a:t> du bare </a:t>
            </a:r>
            <a:r>
              <a:rPr lang="en-US" baseline="0" dirty="0" err="1"/>
              <a:t>MinID</a:t>
            </a:r>
            <a:r>
              <a:rPr lang="en-US" baseline="0" dirty="0"/>
              <a:t>, </a:t>
            </a:r>
            <a:r>
              <a:rPr lang="en-US" baseline="0" dirty="0" err="1"/>
              <a:t>må</a:t>
            </a:r>
            <a:r>
              <a:rPr lang="en-US" baseline="0" dirty="0"/>
              <a:t> du </a:t>
            </a:r>
            <a:r>
              <a:rPr lang="en-US" baseline="0" dirty="0" err="1"/>
              <a:t>ringe</a:t>
            </a:r>
            <a:r>
              <a:rPr lang="en-US" baseline="0" dirty="0"/>
              <a:t> </a:t>
            </a:r>
            <a:r>
              <a:rPr lang="en-US" baseline="0" dirty="0" err="1"/>
              <a:t>brukerstøtte</a:t>
            </a:r>
            <a:r>
              <a:rPr lang="en-US" baseline="0" dirty="0"/>
              <a:t> </a:t>
            </a:r>
            <a:r>
              <a:rPr lang="en-US" baseline="0" dirty="0" err="1"/>
              <a:t>på</a:t>
            </a:r>
            <a:r>
              <a:rPr lang="en-US" baseline="0" dirty="0"/>
              <a:t> 800 30 300.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indent="0">
              <a:buFont typeface="+mj-lt"/>
              <a:buNone/>
            </a:pPr>
            <a:r>
              <a:rPr lang="nb-NO" i="0" baseline="0" dirty="0"/>
              <a:t>Ulike måter å komme til kontaktinformasjonen din på. Der kan du endre opplysningene:</a:t>
            </a:r>
          </a:p>
          <a:p>
            <a:pPr marL="228600" indent="-228600">
              <a:buFont typeface="Arial" panose="020B0604020202020204" pitchFamily="34" charset="0"/>
              <a:buChar char="•"/>
            </a:pPr>
            <a:r>
              <a:rPr lang="nb-NO" i="0" baseline="0" dirty="0"/>
              <a:t>Fra www.noreg.no – «Oppdater kontaktinformasjonen din».</a:t>
            </a:r>
          </a:p>
          <a:p>
            <a:pPr marL="228600" indent="-228600">
              <a:buFont typeface="Arial" panose="020B0604020202020204" pitchFamily="34" charset="0"/>
              <a:buChar char="•"/>
            </a:pPr>
            <a:r>
              <a:rPr lang="nb-NO" i="0" baseline="0" dirty="0"/>
              <a:t>Når du trykker «Glemt passord?» ved innlogging med </a:t>
            </a:r>
            <a:r>
              <a:rPr lang="nb-NO" i="0" baseline="0" dirty="0" err="1"/>
              <a:t>MinID</a:t>
            </a:r>
            <a:r>
              <a:rPr lang="nb-NO" i="0" baseline="0"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indent="0">
              <a:buFont typeface="+mj-lt"/>
              <a:buNone/>
            </a:pPr>
            <a:endParaRPr lang="nb-NO" i="0" baseline="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5</a:t>
            </a:fld>
            <a:endParaRPr lang="nb-NO"/>
          </a:p>
        </p:txBody>
      </p:sp>
    </p:spTree>
    <p:extLst>
      <p:ext uri="{BB962C8B-B14F-4D97-AF65-F5344CB8AC3E}">
        <p14:creationId xmlns:p14="http://schemas.microsoft.com/office/powerpoint/2010/main" val="4214948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sjekke eller oppdatere kontaktinformasjonen din ved å logge inn fra en av lenkene her.</a:t>
            </a: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På www.norge.no kan du og lese mer om kontakt- og reservasjonsregisteret.</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6</a:t>
            </a:fld>
            <a:endParaRPr lang="nb-NO"/>
          </a:p>
        </p:txBody>
      </p:sp>
    </p:spTree>
    <p:extLst>
      <p:ext uri="{BB962C8B-B14F-4D97-AF65-F5344CB8AC3E}">
        <p14:creationId xmlns:p14="http://schemas.microsoft.com/office/powerpoint/2010/main" val="313901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0" i="0" baseline="0" dirty="0"/>
              <a:t>Informasjonsside om hvorfor det er viktig at kontaktinformasjonen din er riktig.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0" i="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0" i="0" dirty="0" err="1"/>
              <a:t>Trenger</a:t>
            </a:r>
            <a:r>
              <a:rPr lang="en-US" b="0" i="0" dirty="0"/>
              <a:t> du å </a:t>
            </a:r>
            <a:r>
              <a:rPr lang="en-US" b="0" i="0" dirty="0" err="1"/>
              <a:t>oppdatere</a:t>
            </a:r>
            <a:r>
              <a:rPr lang="en-US" b="0" i="0" dirty="0"/>
              <a:t> </a:t>
            </a:r>
            <a:r>
              <a:rPr lang="en-US" b="0" i="0" dirty="0" err="1"/>
              <a:t>kontaktinformasjonen</a:t>
            </a:r>
            <a:r>
              <a:rPr lang="en-US" b="0" i="0" dirty="0"/>
              <a:t> din, </a:t>
            </a:r>
            <a:r>
              <a:rPr lang="en-US" b="0" i="0" dirty="0" err="1"/>
              <a:t>klikk</a:t>
            </a:r>
            <a:r>
              <a:rPr lang="en-US" b="0" i="0" dirty="0"/>
              <a:t> </a:t>
            </a:r>
            <a:r>
              <a:rPr lang="en-US" b="0" i="0" dirty="0" err="1"/>
              <a:t>på</a:t>
            </a:r>
            <a:r>
              <a:rPr lang="en-US" b="0" i="0" dirty="0"/>
              <a:t> den </a:t>
            </a:r>
            <a:r>
              <a:rPr lang="en-US" b="0" i="0" dirty="0" err="1"/>
              <a:t>oransje</a:t>
            </a:r>
            <a:r>
              <a:rPr lang="en-US" b="0" i="0" dirty="0"/>
              <a:t> </a:t>
            </a:r>
            <a:r>
              <a:rPr lang="en-US" b="0" i="0" dirty="0" err="1"/>
              <a:t>lenken</a:t>
            </a:r>
            <a:r>
              <a:rPr lang="en-US" b="0" i="0"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0" i="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0" i="0" baseline="0" dirty="0"/>
              <a:t>Se: «Påminning om legetime og lignende». Viktig å ha sin egen kontaktinformasjon!</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0" i="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b="0" i="0" baseline="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7</a:t>
            </a:fld>
            <a:endParaRPr lang="nb-NO"/>
          </a:p>
        </p:txBody>
      </p:sp>
    </p:spTree>
    <p:extLst>
      <p:ext uri="{BB962C8B-B14F-4D97-AF65-F5344CB8AC3E}">
        <p14:creationId xmlns:p14="http://schemas.microsoft.com/office/powerpoint/2010/main" val="4065786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r>
              <a:rPr lang="nb-NO" dirty="0"/>
              <a:t>Her velger du en</a:t>
            </a:r>
            <a:r>
              <a:rPr lang="nb-NO" baseline="0" dirty="0"/>
              <a:t> elektronisk ID som du har. Du logger inn på vanlig måte og kan endre mobilnummeret eller e-postadressen din.</a:t>
            </a:r>
          </a:p>
          <a:p>
            <a:endParaRPr lang="nb-NO" dirty="0"/>
          </a:p>
          <a:p>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For innlogginger, se egne kurs.</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Bruker du </a:t>
            </a:r>
            <a:r>
              <a:rPr lang="nb-NO" baseline="0" dirty="0" err="1"/>
              <a:t>MinID</a:t>
            </a:r>
            <a:r>
              <a:rPr lang="nb-NO" baseline="0" dirty="0"/>
              <a:t> og har fått nytt mobilnummer, må du erstatte kode til mobil med å bruke kode på PIN-kodebrevet. Klikk på: «</a:t>
            </a:r>
            <a:r>
              <a:rPr lang="nb-NO" b="0" i="0" baseline="0" dirty="0"/>
              <a:t>Bruk kode fra PIN-kodebrevet».</a:t>
            </a: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Innlogging via ID-porten er lik hver gang for de ulike ID-ene i ID-porten.</a:t>
            </a:r>
          </a:p>
          <a:p>
            <a:endParaRPr lang="nb-NO" b="0" i="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8</a:t>
            </a:fld>
            <a:endParaRPr lang="nb-NO"/>
          </a:p>
        </p:txBody>
      </p:sp>
    </p:spTree>
    <p:extLst>
      <p:ext uri="{BB962C8B-B14F-4D97-AF65-F5344CB8AC3E}">
        <p14:creationId xmlns:p14="http://schemas.microsoft.com/office/powerpoint/2010/main" val="42742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mn-ea"/>
                <a:cs typeface="+mn-cs"/>
              </a:rPr>
              <a:t>Du har logget inn til din kontaktinformasjon som det offentlige kan kontakte deg på.</a:t>
            </a:r>
            <a:r>
              <a:rPr lang="nb-NO" sz="1200" kern="1200" baseline="0" dirty="0">
                <a:solidFill>
                  <a:schemeClr val="tx1"/>
                </a:solidFill>
                <a:effectLst/>
                <a:latin typeface="+mn-lt"/>
                <a:ea typeface="+mn-ea"/>
                <a:cs typeface="+mn-cs"/>
              </a:rPr>
              <a:t> </a:t>
            </a:r>
            <a:r>
              <a:rPr lang="nb-NO" dirty="0"/>
              <a:t>Er mobilnummeret eller e-postadressen</a:t>
            </a:r>
            <a:r>
              <a:rPr lang="nb-NO" baseline="0" dirty="0"/>
              <a:t> feil, </a:t>
            </a:r>
            <a:r>
              <a:rPr lang="nb-NO" dirty="0"/>
              <a:t>trykk på blyanten og skriv</a:t>
            </a:r>
            <a:r>
              <a:rPr lang="nb-NO" baseline="0" dirty="0"/>
              <a:t> inn det riktige mobilnummeret ditt og e-postadressen din.</a:t>
            </a: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9</a:t>
            </a:fld>
            <a:endParaRPr lang="nb-NO"/>
          </a:p>
        </p:txBody>
      </p:sp>
    </p:spTree>
    <p:extLst>
      <p:ext uri="{BB962C8B-B14F-4D97-AF65-F5344CB8AC3E}">
        <p14:creationId xmlns:p14="http://schemas.microsoft.com/office/powerpoint/2010/main" val="2912960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på ikonet for å legge til et bilde</a:t>
            </a:r>
            <a:endParaRPr lang="nb-NO" dirty="0"/>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endParaRPr lang="nb-NO" dirty="0"/>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www.norge.no/"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C20A48-9FA4-4C14-A361-E46B3567FA82}"/>
              </a:ext>
            </a:extLst>
          </p:cNvPr>
          <p:cNvSpPr>
            <a:spLocks noGrp="1" noRot="1" noMove="1" noResize="1" noEditPoints="1" noAdjustHandles="1" noChangeArrowheads="1" noChangeShapeType="1"/>
          </p:cNvSpPr>
          <p:nvPr>
            <p:ph type="ctrTitle"/>
          </p:nvPr>
        </p:nvSpPr>
        <p:spPr>
          <a:xfrm>
            <a:off x="3543300" y="5286155"/>
            <a:ext cx="12584824" cy="1530351"/>
          </a:xfrm>
        </p:spPr>
        <p:txBody>
          <a:bodyPr>
            <a:normAutofit/>
          </a:bodyPr>
          <a:lstStyle/>
          <a:p>
            <a:r>
              <a:rPr lang="nb-NO" dirty="0">
                <a:solidFill>
                  <a:schemeClr val="bg1"/>
                </a:solidFill>
                <a:latin typeface="Arial" charset="0"/>
                <a:cs typeface="Arial" charset="0"/>
              </a:rPr>
              <a:t>Lær å oppdatere kontaktinformasjonen din i Kontakt- og reservasjonsregisteret</a:t>
            </a:r>
            <a:endParaRPr lang="nb-NO" dirty="0"/>
          </a:p>
        </p:txBody>
      </p:sp>
      <p:sp>
        <p:nvSpPr>
          <p:cNvPr id="7" name="Bildeforklaring formet som en ellipse 4" descr="Bilde frå Norge.no der du kan oppdatere kontaktinformasjonen din.">
            <a:extLst>
              <a:ext uri="{FF2B5EF4-FFF2-40B4-BE49-F238E27FC236}">
                <a16:creationId xmlns:a16="http://schemas.microsoft.com/office/drawing/2014/main" id="{9D6F6387-9478-4EF2-B4C9-18DA0723D261}"/>
              </a:ext>
            </a:extLst>
          </p:cNvPr>
          <p:cNvSpPr>
            <a:spLocks noGrp="1" noRot="1" noMove="1" noResize="1" noEditPoints="1" noAdjustHandles="1" noChangeArrowheads="1" noChangeShapeType="1"/>
          </p:cNvSpPr>
          <p:nvPr/>
        </p:nvSpPr>
        <p:spPr>
          <a:xfrm rot="10800000" flipH="1" flipV="1">
            <a:off x="891038" y="1953628"/>
            <a:ext cx="2980423" cy="2551849"/>
          </a:xfrm>
          <a:prstGeom prst="wedgeEllipseCallout">
            <a:avLst>
              <a:gd name="adj1" fmla="val 55244"/>
              <a:gd name="adj2" fmla="val 53061"/>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tx1"/>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endParaRPr lang="nn-NO" sz="2666" dirty="0">
              <a:solidFill>
                <a:schemeClr val="bg1"/>
              </a:solidFill>
            </a:endParaRPr>
          </a:p>
          <a:p>
            <a:endParaRPr lang="nn-NO" sz="2666" dirty="0">
              <a:solidFill>
                <a:schemeClr val="bg1"/>
              </a:solidFill>
            </a:endParaRPr>
          </a:p>
        </p:txBody>
      </p:sp>
    </p:spTree>
    <p:extLst>
      <p:ext uri="{BB962C8B-B14F-4D97-AF65-F5344CB8AC3E}">
        <p14:creationId xmlns:p14="http://schemas.microsoft.com/office/powerpoint/2010/main" val="292505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2295766" y="1609005"/>
            <a:ext cx="5541518" cy="1354303"/>
          </a:xfrm>
        </p:spPr>
        <p:txBody>
          <a:bodyPr/>
          <a:lstStyle/>
          <a:p>
            <a:r>
              <a:rPr lang="nb-NO" dirty="0">
                <a:solidFill>
                  <a:schemeClr val="accent1"/>
                </a:solidFill>
              </a:rPr>
              <a:t>Skriv inn ditt eget</a:t>
            </a:r>
            <a:br>
              <a:rPr lang="nb-NO" dirty="0">
                <a:solidFill>
                  <a:schemeClr val="accent1"/>
                </a:solidFill>
              </a:rPr>
            </a:br>
            <a:r>
              <a:rPr lang="nb-NO" dirty="0">
                <a:solidFill>
                  <a:schemeClr val="accent1"/>
                </a:solidFill>
              </a:rPr>
              <a:t>mobilnummer</a:t>
            </a:r>
          </a:p>
        </p:txBody>
      </p:sp>
      <p:pic>
        <p:nvPicPr>
          <p:cNvPr id="4" name="Bilde 3" descr="Bilde etter du har trykket blyant for å endre mobilnummer">
            <a:extLst>
              <a:ext uri="{FF2B5EF4-FFF2-40B4-BE49-F238E27FC236}">
                <a16:creationId xmlns:a16="http://schemas.microsoft.com/office/drawing/2014/main" id="{3838E357-02ED-A00E-D148-15B44C9A1206}"/>
              </a:ext>
            </a:extLst>
          </p:cNvPr>
          <p:cNvPicPr>
            <a:picLocks noGrp="1" noRot="1" noChangeAspect="1" noMove="1" noResize="1" noEditPoints="1" noAdjustHandles="1" noChangeArrowheads="1" noChangeShapeType="1" noCrop="1"/>
          </p:cNvPicPr>
          <p:nvPr/>
        </p:nvPicPr>
        <p:blipFill>
          <a:blip r:embed="rId3"/>
          <a:stretch>
            <a:fillRect/>
          </a:stretch>
        </p:blipFill>
        <p:spPr>
          <a:xfrm>
            <a:off x="7947321" y="2020826"/>
            <a:ext cx="4706007" cy="5725324"/>
          </a:xfrm>
          <a:prstGeom prst="rect">
            <a:avLst/>
          </a:prstGeom>
          <a:ln w="12700">
            <a:solidFill>
              <a:schemeClr val="tx1"/>
            </a:solidFill>
          </a:ln>
        </p:spPr>
      </p:pic>
      <p:sp>
        <p:nvSpPr>
          <p:cNvPr id="7" name="Ellipse 6" descr="Rød ring rundt mobilnummeret du har endret">
            <a:extLst>
              <a:ext uri="{FF2B5EF4-FFF2-40B4-BE49-F238E27FC236}">
                <a16:creationId xmlns:a16="http://schemas.microsoft.com/office/drawing/2014/main" id="{1941815F-C765-52B5-1300-413F9CEDF62E}"/>
              </a:ext>
            </a:extLst>
          </p:cNvPr>
          <p:cNvSpPr>
            <a:spLocks noGrp="1" noRot="1" noMove="1" noResize="1" noEditPoints="1" noAdjustHandles="1" noChangeArrowheads="1" noChangeShapeType="1"/>
          </p:cNvSpPr>
          <p:nvPr/>
        </p:nvSpPr>
        <p:spPr>
          <a:xfrm>
            <a:off x="7947321" y="3988401"/>
            <a:ext cx="1695450" cy="49546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2" name="Ellipse 11" descr="Rød ring rundt der du gjentar mobilnummeret du har endret">
            <a:extLst>
              <a:ext uri="{FF2B5EF4-FFF2-40B4-BE49-F238E27FC236}">
                <a16:creationId xmlns:a16="http://schemas.microsoft.com/office/drawing/2014/main" id="{D32148AA-7182-A442-275A-DB4478AD8E14}"/>
              </a:ext>
            </a:extLst>
          </p:cNvPr>
          <p:cNvSpPr>
            <a:spLocks noGrp="1" noRot="1" noMove="1" noResize="1" noEditPoints="1" noAdjustHandles="1" noChangeArrowheads="1" noChangeShapeType="1"/>
          </p:cNvSpPr>
          <p:nvPr/>
        </p:nvSpPr>
        <p:spPr>
          <a:xfrm>
            <a:off x="7947321" y="5047240"/>
            <a:ext cx="1695450" cy="49546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9" name="Bildeforklaring formet som en ellipse 8" descr="Snakkeboble med teksten: Gjenta mobilnummeret og klikk LAGRE"/>
          <p:cNvSpPr>
            <a:spLocks noGrp="1" noRot="1" noMove="1" noResize="1" noEditPoints="1" noAdjustHandles="1" noChangeArrowheads="1" noChangeShapeType="1"/>
          </p:cNvSpPr>
          <p:nvPr/>
        </p:nvSpPr>
        <p:spPr>
          <a:xfrm>
            <a:off x="2748779" y="3904663"/>
            <a:ext cx="3209247" cy="2744611"/>
          </a:xfrm>
          <a:prstGeom prst="wedgeEllipseCallout">
            <a:avLst>
              <a:gd name="adj1" fmla="val 72152"/>
              <a:gd name="adj2" fmla="val -7907"/>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200" dirty="0">
              <a:solidFill>
                <a:schemeClr val="tx1"/>
              </a:solidFill>
              <a:latin typeface="Arial" panose="020B0604020202020204" pitchFamily="34" charset="0"/>
              <a:cs typeface="Arial" panose="020B0604020202020204" pitchFamily="34" charset="0"/>
            </a:endParaRPr>
          </a:p>
        </p:txBody>
      </p:sp>
      <p:sp>
        <p:nvSpPr>
          <p:cNvPr id="6" name="TekstSylinder 5">
            <a:extLst>
              <a:ext uri="{FF2B5EF4-FFF2-40B4-BE49-F238E27FC236}">
                <a16:creationId xmlns:a16="http://schemas.microsoft.com/office/drawing/2014/main" id="{F879B45A-F3A9-497D-929C-7151B12DE9E3}"/>
              </a:ext>
            </a:extLst>
          </p:cNvPr>
          <p:cNvSpPr txBox="1">
            <a:spLocks noGrp="1" noRot="1" noMove="1" noResize="1" noEditPoints="1" noAdjustHandles="1" noChangeArrowheads="1" noChangeShapeType="1"/>
          </p:cNvSpPr>
          <p:nvPr/>
        </p:nvSpPr>
        <p:spPr>
          <a:xfrm>
            <a:off x="3175707" y="4277929"/>
            <a:ext cx="3003101" cy="2062103"/>
          </a:xfrm>
          <a:prstGeom prst="rect">
            <a:avLst/>
          </a:prstGeom>
          <a:noFill/>
        </p:spPr>
        <p:txBody>
          <a:bodyPr wrap="square" rtlCol="0">
            <a:spAutoFit/>
          </a:bodyPr>
          <a:lstStyle/>
          <a:p>
            <a:r>
              <a:rPr lang="nn-NO" sz="3200" dirty="0">
                <a:latin typeface="Arial" panose="020B0604020202020204" pitchFamily="34" charset="0"/>
                <a:cs typeface="Arial" panose="020B0604020202020204" pitchFamily="34" charset="0"/>
              </a:rPr>
              <a:t>Gjenta mobilnummeret og klikk LAGRE</a:t>
            </a:r>
            <a:endParaRPr lang="nb-NO" sz="3018" dirty="0"/>
          </a:p>
        </p:txBody>
      </p:sp>
      <p:sp>
        <p:nvSpPr>
          <p:cNvPr id="13" name="Ellipse 12" descr="Rød ring rundt lagreknappen">
            <a:extLst>
              <a:ext uri="{FF2B5EF4-FFF2-40B4-BE49-F238E27FC236}">
                <a16:creationId xmlns:a16="http://schemas.microsoft.com/office/drawing/2014/main" id="{441CDF3F-AF27-5C14-F8D0-D5B4316A3387}"/>
              </a:ext>
            </a:extLst>
          </p:cNvPr>
          <p:cNvSpPr>
            <a:spLocks noGrp="1" noRot="1" noMove="1" noResize="1" noEditPoints="1" noAdjustHandles="1" noChangeArrowheads="1" noChangeShapeType="1"/>
          </p:cNvSpPr>
          <p:nvPr/>
        </p:nvSpPr>
        <p:spPr>
          <a:xfrm>
            <a:off x="10261600" y="5689599"/>
            <a:ext cx="2391728" cy="97767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577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2326133" y="1905000"/>
            <a:ext cx="4722368" cy="1354303"/>
          </a:xfrm>
        </p:spPr>
        <p:txBody>
          <a:bodyPr/>
          <a:lstStyle/>
          <a:p>
            <a:r>
              <a:rPr lang="nb-NO" dirty="0">
                <a:solidFill>
                  <a:schemeClr val="accent1"/>
                </a:solidFill>
              </a:rPr>
              <a:t>Skriv inn e-post-</a:t>
            </a:r>
            <a:br>
              <a:rPr lang="nb-NO" dirty="0">
                <a:solidFill>
                  <a:schemeClr val="accent1"/>
                </a:solidFill>
              </a:rPr>
            </a:br>
            <a:r>
              <a:rPr lang="nb-NO" dirty="0">
                <a:solidFill>
                  <a:schemeClr val="accent1"/>
                </a:solidFill>
              </a:rPr>
              <a:t>adressen din</a:t>
            </a:r>
            <a:endParaRPr lang="nb-NO" dirty="0"/>
          </a:p>
        </p:txBody>
      </p:sp>
      <p:pic>
        <p:nvPicPr>
          <p:cNvPr id="4" name="Bilde 3" descr="Bilde etter du har trykket blyant for å endre e-postadressen din">
            <a:extLst>
              <a:ext uri="{FF2B5EF4-FFF2-40B4-BE49-F238E27FC236}">
                <a16:creationId xmlns:a16="http://schemas.microsoft.com/office/drawing/2014/main" id="{391F375E-20FE-1B14-5233-BBD1B0F7B411}"/>
              </a:ext>
            </a:extLst>
          </p:cNvPr>
          <p:cNvPicPr>
            <a:picLocks noGrp="1" noRot="1" noChangeAspect="1" noMove="1" noResize="1" noEditPoints="1" noAdjustHandles="1" noChangeArrowheads="1" noChangeShapeType="1" noCrop="1"/>
          </p:cNvPicPr>
          <p:nvPr/>
        </p:nvPicPr>
        <p:blipFill>
          <a:blip r:embed="rId3"/>
          <a:stretch>
            <a:fillRect/>
          </a:stretch>
        </p:blipFill>
        <p:spPr>
          <a:xfrm>
            <a:off x="8673820" y="2214233"/>
            <a:ext cx="4734586" cy="4715533"/>
          </a:xfrm>
          <a:prstGeom prst="rect">
            <a:avLst/>
          </a:prstGeom>
          <a:ln w="12700">
            <a:solidFill>
              <a:schemeClr val="tx1"/>
            </a:solidFill>
          </a:ln>
        </p:spPr>
      </p:pic>
      <p:sp>
        <p:nvSpPr>
          <p:cNvPr id="6" name="Ellipse 5" descr="Rød ring rundt e-postadressen du har endret">
            <a:extLst>
              <a:ext uri="{FF2B5EF4-FFF2-40B4-BE49-F238E27FC236}">
                <a16:creationId xmlns:a16="http://schemas.microsoft.com/office/drawing/2014/main" id="{ABD83136-2BC5-1F09-E6B3-863FE579794C}"/>
              </a:ext>
            </a:extLst>
          </p:cNvPr>
          <p:cNvSpPr>
            <a:spLocks noGrp="1" noRot="1" noMove="1" noResize="1" noEditPoints="1" noAdjustHandles="1" noChangeArrowheads="1" noChangeShapeType="1"/>
          </p:cNvSpPr>
          <p:nvPr/>
        </p:nvSpPr>
        <p:spPr>
          <a:xfrm>
            <a:off x="8906664" y="4123902"/>
            <a:ext cx="2113960" cy="65063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7" name="Ellipse 6" descr="Rød ring rundt der du gjentar e-postadressen du har endret">
            <a:extLst>
              <a:ext uri="{FF2B5EF4-FFF2-40B4-BE49-F238E27FC236}">
                <a16:creationId xmlns:a16="http://schemas.microsoft.com/office/drawing/2014/main" id="{BD938F90-B648-AA4C-44F6-DD53205271A1}"/>
              </a:ext>
            </a:extLst>
          </p:cNvPr>
          <p:cNvSpPr>
            <a:spLocks noGrp="1" noRot="1" noMove="1" noResize="1" noEditPoints="1" noAdjustHandles="1" noChangeArrowheads="1" noChangeShapeType="1"/>
          </p:cNvSpPr>
          <p:nvPr/>
        </p:nvSpPr>
        <p:spPr>
          <a:xfrm>
            <a:off x="8906664" y="5154953"/>
            <a:ext cx="2113960" cy="65063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9" name="Bildeforklaring formet som en ellipse 8" descr="Snakkeboble med teksten: Gjenta e-postadressen og klikk LAGRE"/>
          <p:cNvSpPr>
            <a:spLocks noGrp="1" noRot="1" noMove="1" noResize="1" noEditPoints="1" noAdjustHandles="1" noChangeArrowheads="1" noChangeShapeType="1"/>
          </p:cNvSpPr>
          <p:nvPr/>
        </p:nvSpPr>
        <p:spPr>
          <a:xfrm>
            <a:off x="3787226" y="4076700"/>
            <a:ext cx="3261275" cy="2807141"/>
          </a:xfrm>
          <a:prstGeom prst="wedgeEllipseCallout">
            <a:avLst>
              <a:gd name="adj1" fmla="val 72875"/>
              <a:gd name="adj2" fmla="val -7621"/>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200" dirty="0">
              <a:solidFill>
                <a:schemeClr val="tx1"/>
              </a:solidFill>
              <a:latin typeface="Arial" panose="020B0604020202020204" pitchFamily="34" charset="0"/>
              <a:cs typeface="Arial" panose="020B0604020202020204" pitchFamily="34" charset="0"/>
            </a:endParaRPr>
          </a:p>
        </p:txBody>
      </p:sp>
      <p:sp>
        <p:nvSpPr>
          <p:cNvPr id="11" name="TekstSylinder 10">
            <a:extLst>
              <a:ext uri="{FF2B5EF4-FFF2-40B4-BE49-F238E27FC236}">
                <a16:creationId xmlns:a16="http://schemas.microsoft.com/office/drawing/2014/main" id="{0E88A4F5-8271-4E2E-A264-6BB1F59FB0C3}"/>
              </a:ext>
            </a:extLst>
          </p:cNvPr>
          <p:cNvSpPr txBox="1">
            <a:spLocks noGrp="1" noRot="1" noMove="1" noResize="1" noEditPoints="1" noAdjustHandles="1" noChangeArrowheads="1" noChangeShapeType="1"/>
          </p:cNvSpPr>
          <p:nvPr/>
        </p:nvSpPr>
        <p:spPr>
          <a:xfrm>
            <a:off x="4318707" y="4449218"/>
            <a:ext cx="3003101" cy="2062103"/>
          </a:xfrm>
          <a:prstGeom prst="rect">
            <a:avLst/>
          </a:prstGeom>
          <a:noFill/>
        </p:spPr>
        <p:txBody>
          <a:bodyPr wrap="square" rtlCol="0">
            <a:spAutoFit/>
          </a:bodyPr>
          <a:lstStyle/>
          <a:p>
            <a:r>
              <a:rPr lang="nn-NO" sz="3200" dirty="0">
                <a:latin typeface="Arial" panose="020B0604020202020204" pitchFamily="34" charset="0"/>
                <a:cs typeface="Arial" panose="020B0604020202020204" pitchFamily="34" charset="0"/>
              </a:rPr>
              <a:t>Gjenta e-</a:t>
            </a:r>
            <a:r>
              <a:rPr lang="nn-NO" sz="3200" dirty="0" err="1">
                <a:latin typeface="Arial" panose="020B0604020202020204" pitchFamily="34" charset="0"/>
                <a:cs typeface="Arial" panose="020B0604020202020204" pitchFamily="34" charset="0"/>
              </a:rPr>
              <a:t>postadressen</a:t>
            </a:r>
            <a:endParaRPr lang="nn-NO" sz="3200" dirty="0">
              <a:latin typeface="Arial" panose="020B0604020202020204" pitchFamily="34" charset="0"/>
              <a:cs typeface="Arial" panose="020B0604020202020204" pitchFamily="34" charset="0"/>
            </a:endParaRPr>
          </a:p>
          <a:p>
            <a:r>
              <a:rPr lang="nn-NO" sz="3200" dirty="0">
                <a:latin typeface="Arial" panose="020B0604020202020204" pitchFamily="34" charset="0"/>
                <a:cs typeface="Arial" panose="020B0604020202020204" pitchFamily="34" charset="0"/>
              </a:rPr>
              <a:t>og klikk LAGRE</a:t>
            </a:r>
            <a:endParaRPr lang="nb-NO" sz="3018" dirty="0"/>
          </a:p>
        </p:txBody>
      </p:sp>
      <p:sp>
        <p:nvSpPr>
          <p:cNvPr id="13" name="Ellipse 12" descr="Rød ring rundt lagreknappen du skal trykke på">
            <a:extLst>
              <a:ext uri="{FF2B5EF4-FFF2-40B4-BE49-F238E27FC236}">
                <a16:creationId xmlns:a16="http://schemas.microsoft.com/office/drawing/2014/main" id="{CFB5D18E-72EB-3A4B-E13E-D5B7EEB27D2F}"/>
              </a:ext>
            </a:extLst>
          </p:cNvPr>
          <p:cNvSpPr>
            <a:spLocks noGrp="1" noRot="1" noMove="1" noResize="1" noEditPoints="1" noAdjustHandles="1" noChangeArrowheads="1" noChangeShapeType="1"/>
          </p:cNvSpPr>
          <p:nvPr/>
        </p:nvSpPr>
        <p:spPr>
          <a:xfrm>
            <a:off x="11020623" y="5974080"/>
            <a:ext cx="2387783" cy="71012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3647432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1802268" y="1600200"/>
            <a:ext cx="6284468" cy="1405563"/>
          </a:xfrm>
        </p:spPr>
        <p:txBody>
          <a:bodyPr/>
          <a:lstStyle/>
          <a:p>
            <a:r>
              <a:rPr lang="nn-NO" dirty="0">
                <a:solidFill>
                  <a:schemeClr val="accent1"/>
                </a:solidFill>
              </a:rPr>
              <a:t>«Du har oppdatert </a:t>
            </a:r>
            <a:br>
              <a:rPr lang="nn-NO" dirty="0">
                <a:solidFill>
                  <a:schemeClr val="accent1"/>
                </a:solidFill>
              </a:rPr>
            </a:br>
            <a:r>
              <a:rPr lang="nn-NO" dirty="0">
                <a:solidFill>
                  <a:schemeClr val="accent1"/>
                </a:solidFill>
              </a:rPr>
              <a:t>kontaktinformasjonen»</a:t>
            </a:r>
            <a:endParaRPr lang="nb-NO" dirty="0"/>
          </a:p>
        </p:txBody>
      </p:sp>
      <p:sp>
        <p:nvSpPr>
          <p:cNvPr id="3" name="Plassholder for innhold 2"/>
          <p:cNvSpPr>
            <a:spLocks noGrp="1" noRot="1" noMove="1" noResize="1" noEditPoints="1" noAdjustHandles="1" noChangeArrowheads="1" noChangeShapeType="1"/>
          </p:cNvSpPr>
          <p:nvPr>
            <p:ph idx="1"/>
          </p:nvPr>
        </p:nvSpPr>
        <p:spPr>
          <a:xfrm>
            <a:off x="1802268" y="4152900"/>
            <a:ext cx="5951082" cy="2468496"/>
          </a:xfrm>
        </p:spPr>
        <p:txBody>
          <a:bodyPr>
            <a:normAutofit fontScale="25000" lnSpcReduction="20000"/>
          </a:bodyPr>
          <a:lstStyle/>
          <a:p>
            <a:pPr marL="0" indent="0">
              <a:buNone/>
            </a:pPr>
            <a:r>
              <a:rPr lang="nb-NO" sz="12800" dirty="0">
                <a:latin typeface="Arial" panose="020B0604020202020204" pitchFamily="34" charset="0"/>
                <a:cs typeface="Arial" panose="020B0604020202020204" pitchFamily="34" charset="0"/>
              </a:rPr>
              <a:t>Når du endrer mobil eller-e-postadressen din i kontakt-registeret, får du melding på SMS fra Digdir om at du har endret kontaktinformasjonen din.</a:t>
            </a:r>
          </a:p>
          <a:p>
            <a:pPr marL="0" indent="0">
              <a:buNone/>
            </a:pPr>
            <a:r>
              <a:rPr lang="nb-NO" dirty="0"/>
              <a:t> </a:t>
            </a:r>
          </a:p>
        </p:txBody>
      </p:sp>
      <p:sp>
        <p:nvSpPr>
          <p:cNvPr id="13" name="Snakkeboble: oval 12" descr="Snakkeboble med bilde inni">
            <a:extLst>
              <a:ext uri="{FF2B5EF4-FFF2-40B4-BE49-F238E27FC236}">
                <a16:creationId xmlns:a16="http://schemas.microsoft.com/office/drawing/2014/main" id="{4F57B59F-7221-4E64-913D-88C44004CD20}"/>
              </a:ext>
            </a:extLst>
          </p:cNvPr>
          <p:cNvSpPr>
            <a:spLocks noGrp="1" noRot="1" noMove="1" noResize="1" noEditPoints="1" noAdjustHandles="1" noChangeArrowheads="1" noChangeShapeType="1"/>
          </p:cNvSpPr>
          <p:nvPr/>
        </p:nvSpPr>
        <p:spPr>
          <a:xfrm>
            <a:off x="8706879" y="1600200"/>
            <a:ext cx="6284468" cy="5618747"/>
          </a:xfrm>
          <a:prstGeom prst="wedgeEllipseCallout">
            <a:avLst>
              <a:gd name="adj1" fmla="val -60654"/>
              <a:gd name="adj2" fmla="val 29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pic>
        <p:nvPicPr>
          <p:cNvPr id="12" name="Bilde 11" descr="Bilde som viser SMS-meldingen du får når du oppdaterer kontaktinformasjonen din">
            <a:extLst>
              <a:ext uri="{FF2B5EF4-FFF2-40B4-BE49-F238E27FC236}">
                <a16:creationId xmlns:a16="http://schemas.microsoft.com/office/drawing/2014/main" id="{F2548900-DD60-4E86-BF48-7CB04DE9A37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585780">
            <a:off x="10106527" y="2334126"/>
            <a:ext cx="3756370" cy="4287270"/>
          </a:xfrm>
          <a:prstGeom prst="rect">
            <a:avLst/>
          </a:prstGeom>
          <a:ln w="28575">
            <a:solidFill>
              <a:schemeClr val="tx1"/>
            </a:solidFill>
          </a:ln>
        </p:spPr>
      </p:pic>
    </p:spTree>
    <p:extLst>
      <p:ext uri="{BB962C8B-B14F-4D97-AF65-F5344CB8AC3E}">
        <p14:creationId xmlns:p14="http://schemas.microsoft.com/office/powerpoint/2010/main" val="2576343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p:txBody>
          <a:bodyPr/>
          <a:lstStyle/>
          <a:p>
            <a:r>
              <a:rPr lang="nn-NO" dirty="0">
                <a:solidFill>
                  <a:schemeClr val="accent1"/>
                </a:solidFill>
              </a:rPr>
              <a:t>Du finner hjelp til </a:t>
            </a:r>
            <a:r>
              <a:rPr lang="nn-NO" dirty="0" err="1">
                <a:solidFill>
                  <a:schemeClr val="accent1"/>
                </a:solidFill>
              </a:rPr>
              <a:t>innlogging</a:t>
            </a:r>
            <a:r>
              <a:rPr lang="nn-NO" dirty="0">
                <a:solidFill>
                  <a:schemeClr val="accent1"/>
                </a:solidFill>
              </a:rPr>
              <a:t> på Norge.no</a:t>
            </a:r>
          </a:p>
        </p:txBody>
      </p:sp>
      <p:pic>
        <p:nvPicPr>
          <p:cNvPr id="7" name="Bilde 6" descr="Bilde av nederste del av nettstedet Norge.no">
            <a:extLst>
              <a:ext uri="{FF2B5EF4-FFF2-40B4-BE49-F238E27FC236}">
                <a16:creationId xmlns:a16="http://schemas.microsoft.com/office/drawing/2014/main" id="{4F86155A-C900-4E92-89D5-658430248AD9}"/>
              </a:ext>
            </a:extLst>
          </p:cNvPr>
          <p:cNvPicPr>
            <a:picLocks noGrp="1" noRot="1" noChangeAspect="1" noMove="1" noResize="1" noEditPoints="1" noAdjustHandles="1" noChangeArrowheads="1" noChangeShapeType="1" noCrop="1"/>
          </p:cNvPicPr>
          <p:nvPr/>
        </p:nvPicPr>
        <p:blipFill>
          <a:blip r:embed="rId3"/>
          <a:stretch>
            <a:fillRect/>
          </a:stretch>
        </p:blipFill>
        <p:spPr>
          <a:xfrm>
            <a:off x="5398134" y="2440539"/>
            <a:ext cx="8175662" cy="6703461"/>
          </a:xfrm>
          <a:prstGeom prst="rect">
            <a:avLst/>
          </a:prstGeom>
          <a:ln w="28575">
            <a:solidFill>
              <a:schemeClr val="tx1"/>
            </a:solidFill>
          </a:ln>
        </p:spPr>
      </p:pic>
      <p:sp>
        <p:nvSpPr>
          <p:cNvPr id="8" name="Bildeforklaring formet som en ellipse 5" descr="Snakkeboble som peker  mot hjelpesidene til Digdir med tekseten: Brukerstøtte og hjelp for innlogging">
            <a:extLst>
              <a:ext uri="{FF2B5EF4-FFF2-40B4-BE49-F238E27FC236}">
                <a16:creationId xmlns:a16="http://schemas.microsoft.com/office/drawing/2014/main" id="{6A5DA1E1-0EDB-4908-9B24-3740D104CD2A}"/>
              </a:ext>
            </a:extLst>
          </p:cNvPr>
          <p:cNvSpPr>
            <a:spLocks noGrp="1" noRot="1" noMove="1" noResize="1" noEditPoints="1" noAdjustHandles="1" noChangeArrowheads="1" noChangeShapeType="1"/>
          </p:cNvSpPr>
          <p:nvPr/>
        </p:nvSpPr>
        <p:spPr>
          <a:xfrm>
            <a:off x="2680617" y="5968147"/>
            <a:ext cx="3597627" cy="2646835"/>
          </a:xfrm>
          <a:prstGeom prst="wedgeEllipseCallout">
            <a:avLst>
              <a:gd name="adj1" fmla="val 74980"/>
              <a:gd name="adj2" fmla="val 34465"/>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solidFill>
                  <a:schemeClr val="tx1"/>
                </a:solidFill>
                <a:latin typeface="Arial" panose="020B0604020202020204" pitchFamily="34" charset="0"/>
                <a:cs typeface="Arial" panose="020B0604020202020204" pitchFamily="34" charset="0"/>
              </a:rPr>
              <a:t>Brukerstøtte og hjelp for innlogging</a:t>
            </a:r>
          </a:p>
        </p:txBody>
      </p:sp>
    </p:spTree>
    <p:extLst>
      <p:ext uri="{BB962C8B-B14F-4D97-AF65-F5344CB8AC3E}">
        <p14:creationId xmlns:p14="http://schemas.microsoft.com/office/powerpoint/2010/main" val="3862748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3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1047326" y="1513000"/>
            <a:ext cx="12295197" cy="692497"/>
          </a:xfrm>
        </p:spPr>
        <p:txBody>
          <a:bodyPr/>
          <a:lstStyle/>
          <a:p>
            <a:r>
              <a:rPr lang="nn-NO" dirty="0" err="1">
                <a:solidFill>
                  <a:schemeClr val="accent1"/>
                </a:solidFill>
              </a:rPr>
              <a:t>Hva</a:t>
            </a:r>
            <a:r>
              <a:rPr lang="nn-NO" dirty="0">
                <a:solidFill>
                  <a:schemeClr val="accent1"/>
                </a:solidFill>
              </a:rPr>
              <a:t> er «kontakt- og reservasjonsregisteret»?</a:t>
            </a:r>
            <a:endParaRPr lang="nb-NO" dirty="0"/>
          </a:p>
        </p:txBody>
      </p:sp>
      <p:sp>
        <p:nvSpPr>
          <p:cNvPr id="3" name="Plassholder for innhold 2"/>
          <p:cNvSpPr>
            <a:spLocks noGrp="1" noRot="1" noMove="1" noResize="1" noEditPoints="1" noAdjustHandles="1" noChangeArrowheads="1" noChangeShapeType="1"/>
          </p:cNvSpPr>
          <p:nvPr>
            <p:ph idx="1"/>
          </p:nvPr>
        </p:nvSpPr>
        <p:spPr>
          <a:xfrm>
            <a:off x="1390237" y="1859249"/>
            <a:ext cx="7066704" cy="6034028"/>
          </a:xfrm>
        </p:spPr>
        <p:txBody>
          <a:bodyPr/>
          <a:lstStyle/>
          <a:p>
            <a:endParaRPr lang="nb-NO" dirty="0"/>
          </a:p>
          <a:p>
            <a:r>
              <a:rPr lang="nb-NO" dirty="0"/>
              <a:t>Register som stat og kommune må bruke når de skal melde noe til deg</a:t>
            </a:r>
          </a:p>
          <a:p>
            <a:endParaRPr lang="nb-NO" dirty="0"/>
          </a:p>
          <a:p>
            <a:r>
              <a:rPr lang="nb-NO" dirty="0"/>
              <a:t>Register med kontakt-informasjonen din</a:t>
            </a:r>
          </a:p>
        </p:txBody>
      </p:sp>
      <p:sp>
        <p:nvSpPr>
          <p:cNvPr id="4" name="Bildeforklaring formet som en ellipse 3" descr="Bildet viser elektronisk brev du har fått."/>
          <p:cNvSpPr>
            <a:spLocks noGrp="1" noRot="1" noMove="1" noResize="1" noEditPoints="1" noAdjustHandles="1" noChangeArrowheads="1" noChangeShapeType="1"/>
          </p:cNvSpPr>
          <p:nvPr/>
        </p:nvSpPr>
        <p:spPr>
          <a:xfrm>
            <a:off x="9059488" y="2133839"/>
            <a:ext cx="5759438" cy="5759438"/>
          </a:xfrm>
          <a:prstGeom prst="wedgeEllipseCallout">
            <a:avLst>
              <a:gd name="adj1" fmla="val -74052"/>
              <a:gd name="adj2" fmla="val -4049"/>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1">
                <a:lumMod val="7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solidFill>
                <a:schemeClr val="tx1"/>
              </a:solidFill>
            </a:endParaRPr>
          </a:p>
        </p:txBody>
      </p:sp>
    </p:spTree>
    <p:extLst>
      <p:ext uri="{BB962C8B-B14F-4D97-AF65-F5344CB8AC3E}">
        <p14:creationId xmlns:p14="http://schemas.microsoft.com/office/powerpoint/2010/main" val="2793624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1333835" y="1250723"/>
            <a:ext cx="11722179" cy="1033207"/>
          </a:xfrm>
        </p:spPr>
        <p:txBody>
          <a:bodyPr/>
          <a:lstStyle/>
          <a:p>
            <a:r>
              <a:rPr lang="nn-NO" dirty="0" err="1">
                <a:solidFill>
                  <a:schemeClr val="accent1"/>
                </a:solidFill>
              </a:rPr>
              <a:t>Hva</a:t>
            </a:r>
            <a:r>
              <a:rPr lang="nn-NO" dirty="0">
                <a:solidFill>
                  <a:schemeClr val="accent1"/>
                </a:solidFill>
              </a:rPr>
              <a:t> er «kontaktinformasjonen din»?</a:t>
            </a:r>
          </a:p>
        </p:txBody>
      </p:sp>
      <p:sp>
        <p:nvSpPr>
          <p:cNvPr id="3" name="Plassholder for innhold 2"/>
          <p:cNvSpPr>
            <a:spLocks noGrp="1" noRot="1" noMove="1" noResize="1" noEditPoints="1" noAdjustHandles="1" noChangeArrowheads="1" noChangeShapeType="1"/>
          </p:cNvSpPr>
          <p:nvPr>
            <p:ph idx="1"/>
          </p:nvPr>
        </p:nvSpPr>
        <p:spPr>
          <a:xfrm>
            <a:off x="812720" y="2133840"/>
            <a:ext cx="7669128" cy="6034028"/>
          </a:xfrm>
        </p:spPr>
        <p:txBody>
          <a:bodyPr>
            <a:normAutofit/>
          </a:bodyPr>
          <a:lstStyle/>
          <a:p>
            <a:pPr marL="0" lvl="1" indent="0">
              <a:buNone/>
            </a:pPr>
            <a:endParaRPr lang="nn-NO" sz="3733" dirty="0">
              <a:latin typeface="Arial" charset="0"/>
              <a:cs typeface="Arial" charset="0"/>
            </a:endParaRPr>
          </a:p>
          <a:p>
            <a:pPr marL="609539" lvl="1" indent="-609539"/>
            <a:r>
              <a:rPr lang="nn-NO" sz="3733" dirty="0">
                <a:latin typeface="Arial" charset="0"/>
                <a:cs typeface="Arial" charset="0"/>
              </a:rPr>
              <a:t>Mobiltelefonnummeret ditt</a:t>
            </a:r>
          </a:p>
          <a:p>
            <a:pPr marL="609539" lvl="1" indent="-609539"/>
            <a:endParaRPr lang="nn-NO" sz="3733" b="1" dirty="0">
              <a:latin typeface="Arial" charset="0"/>
              <a:cs typeface="Arial" charset="0"/>
            </a:endParaRPr>
          </a:p>
          <a:p>
            <a:pPr marL="609539" lvl="1" indent="-609539"/>
            <a:r>
              <a:rPr lang="nn-NO" sz="3733" dirty="0">
                <a:latin typeface="Arial" charset="0"/>
                <a:cs typeface="Arial" charset="0"/>
              </a:rPr>
              <a:t>E-</a:t>
            </a:r>
            <a:r>
              <a:rPr lang="nn-NO" sz="3733" dirty="0" err="1">
                <a:latin typeface="Arial" charset="0"/>
                <a:cs typeface="Arial" charset="0"/>
              </a:rPr>
              <a:t>postadressen</a:t>
            </a:r>
            <a:r>
              <a:rPr lang="nn-NO" sz="3733" dirty="0">
                <a:latin typeface="Arial" charset="0"/>
                <a:cs typeface="Arial" charset="0"/>
              </a:rPr>
              <a:t> din</a:t>
            </a:r>
          </a:p>
          <a:p>
            <a:pPr marL="609539" lvl="1" indent="-609539"/>
            <a:endParaRPr lang="nn-NO" sz="3733" dirty="0">
              <a:latin typeface="Arial" charset="0"/>
              <a:cs typeface="Arial" charset="0"/>
            </a:endParaRPr>
          </a:p>
          <a:p>
            <a:pPr marL="609539" lvl="1" indent="-609539"/>
            <a:r>
              <a:rPr lang="nn-NO" sz="3733" dirty="0" err="1">
                <a:latin typeface="Arial" charset="0"/>
                <a:cs typeface="Arial" charset="0"/>
              </a:rPr>
              <a:t>Hvilken</a:t>
            </a:r>
            <a:r>
              <a:rPr lang="nn-NO" sz="3733" dirty="0">
                <a:latin typeface="Arial" charset="0"/>
                <a:cs typeface="Arial" charset="0"/>
              </a:rPr>
              <a:t> målform du ønsker</a:t>
            </a:r>
          </a:p>
          <a:p>
            <a:pPr marL="609539" lvl="1" indent="-609539"/>
            <a:endParaRPr lang="nn-NO" sz="3733" dirty="0">
              <a:latin typeface="Arial" charset="0"/>
              <a:cs typeface="Arial" charset="0"/>
            </a:endParaRPr>
          </a:p>
          <a:p>
            <a:pPr marL="609539" lvl="1" indent="-609539"/>
            <a:r>
              <a:rPr lang="nn-NO" sz="3733" dirty="0">
                <a:latin typeface="Arial" charset="0"/>
                <a:cs typeface="Arial" charset="0"/>
              </a:rPr>
              <a:t>Om du har digital postkasse eller er reservert mot </a:t>
            </a:r>
            <a:r>
              <a:rPr lang="nn-NO" sz="3733" dirty="0" err="1">
                <a:latin typeface="Arial" charset="0"/>
                <a:cs typeface="Arial" charset="0"/>
              </a:rPr>
              <a:t>offentlig</a:t>
            </a:r>
            <a:r>
              <a:rPr lang="nn-NO" sz="3733" dirty="0">
                <a:latin typeface="Arial" charset="0"/>
                <a:cs typeface="Arial" charset="0"/>
              </a:rPr>
              <a:t> post</a:t>
            </a:r>
          </a:p>
          <a:p>
            <a:pPr marL="0" lvl="1" indent="0">
              <a:buNone/>
            </a:pPr>
            <a:endParaRPr lang="nn-NO" sz="3733" dirty="0">
              <a:latin typeface="Arial" charset="0"/>
              <a:cs typeface="Arial" charset="0"/>
            </a:endParaRPr>
          </a:p>
          <a:p>
            <a:pPr marL="0" lvl="1" indent="0">
              <a:buNone/>
            </a:pPr>
            <a:endParaRPr lang="nn-NO" sz="3733" b="1" dirty="0">
              <a:latin typeface="Arial" charset="0"/>
              <a:cs typeface="Arial" charset="0"/>
            </a:endParaRPr>
          </a:p>
          <a:p>
            <a:pPr marL="0" indent="0">
              <a:buNone/>
            </a:pPr>
            <a:endParaRPr lang="nn-NO" dirty="0"/>
          </a:p>
        </p:txBody>
      </p:sp>
      <p:sp>
        <p:nvSpPr>
          <p:cNvPr id="5" name="Bildeforklaring formet som en ellipse 4" descr="Bilde av viktig elektronisk melding du har fått på e-post."/>
          <p:cNvSpPr>
            <a:spLocks noGrp="1" noRot="1" noMove="1" noResize="1" noEditPoints="1" noAdjustHandles="1" noChangeArrowheads="1" noChangeShapeType="1"/>
          </p:cNvSpPr>
          <p:nvPr/>
        </p:nvSpPr>
        <p:spPr>
          <a:xfrm>
            <a:off x="9059488" y="2365470"/>
            <a:ext cx="5759438" cy="5759438"/>
          </a:xfrm>
          <a:prstGeom prst="wedgeEllipseCallout">
            <a:avLst>
              <a:gd name="adj1" fmla="val -74052"/>
              <a:gd name="adj2" fmla="val -4049"/>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accent1">
                <a:lumMod val="7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solidFill>
                <a:schemeClr val="tx1"/>
              </a:solidFill>
            </a:endParaRPr>
          </a:p>
        </p:txBody>
      </p:sp>
    </p:spTree>
    <p:extLst>
      <p:ext uri="{BB962C8B-B14F-4D97-AF65-F5344CB8AC3E}">
        <p14:creationId xmlns:p14="http://schemas.microsoft.com/office/powerpoint/2010/main" val="2229809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1800225" y="1587697"/>
            <a:ext cx="12295197" cy="692497"/>
          </a:xfrm>
        </p:spPr>
        <p:txBody>
          <a:bodyPr/>
          <a:lstStyle/>
          <a:p>
            <a:r>
              <a:rPr lang="nn-NO" dirty="0" err="1">
                <a:solidFill>
                  <a:schemeClr val="accent1"/>
                </a:solidFill>
              </a:rPr>
              <a:t>Hvorfor</a:t>
            </a:r>
            <a:r>
              <a:rPr lang="nn-NO" dirty="0">
                <a:solidFill>
                  <a:schemeClr val="accent1"/>
                </a:solidFill>
              </a:rPr>
              <a:t> </a:t>
            </a:r>
            <a:r>
              <a:rPr lang="nn-NO" dirty="0" err="1">
                <a:solidFill>
                  <a:schemeClr val="accent1"/>
                </a:solidFill>
              </a:rPr>
              <a:t>kontakter</a:t>
            </a:r>
            <a:r>
              <a:rPr lang="nn-NO" dirty="0">
                <a:solidFill>
                  <a:schemeClr val="accent1"/>
                </a:solidFill>
              </a:rPr>
              <a:t> stat og kommune deg?</a:t>
            </a:r>
            <a:endParaRPr lang="nb-NO" dirty="0"/>
          </a:p>
        </p:txBody>
      </p:sp>
      <p:sp>
        <p:nvSpPr>
          <p:cNvPr id="3" name="Plassholder for innhold 2"/>
          <p:cNvSpPr>
            <a:spLocks noGrp="1" noRot="1" noMove="1" noResize="1" noEditPoints="1" noAdjustHandles="1" noChangeArrowheads="1" noChangeShapeType="1"/>
          </p:cNvSpPr>
          <p:nvPr>
            <p:ph idx="1"/>
          </p:nvPr>
        </p:nvSpPr>
        <p:spPr>
          <a:xfrm>
            <a:off x="6079074" y="2024248"/>
            <a:ext cx="6918036" cy="6034028"/>
          </a:xfrm>
        </p:spPr>
        <p:txBody>
          <a:bodyPr/>
          <a:lstStyle/>
          <a:p>
            <a:pPr marL="0" indent="0" eaLnBrk="0" hangingPunct="0">
              <a:spcBef>
                <a:spcPct val="30000"/>
              </a:spcBef>
              <a:buNone/>
              <a:defRPr/>
            </a:pPr>
            <a:endParaRPr lang="nb-NO" dirty="0"/>
          </a:p>
          <a:p>
            <a:pPr marL="228577" indent="-228577" eaLnBrk="0" hangingPunct="0">
              <a:spcBef>
                <a:spcPct val="30000"/>
              </a:spcBef>
              <a:defRPr/>
            </a:pPr>
            <a:r>
              <a:rPr lang="nb-NO" dirty="0"/>
              <a:t>legetime</a:t>
            </a:r>
          </a:p>
          <a:p>
            <a:pPr marL="228577" indent="-228577" eaLnBrk="0" hangingPunct="0">
              <a:spcBef>
                <a:spcPct val="30000"/>
              </a:spcBef>
              <a:defRPr/>
            </a:pPr>
            <a:r>
              <a:rPr lang="nb-NO" dirty="0"/>
              <a:t>time på sykehus</a:t>
            </a:r>
          </a:p>
          <a:p>
            <a:pPr marL="228577" indent="-228577" eaLnBrk="0" hangingPunct="0">
              <a:spcBef>
                <a:spcPct val="30000"/>
              </a:spcBef>
              <a:defRPr/>
            </a:pPr>
            <a:r>
              <a:rPr lang="nb-NO" dirty="0"/>
              <a:t>å koke vannet</a:t>
            </a:r>
          </a:p>
          <a:p>
            <a:pPr marL="228577" indent="-228577" eaLnBrk="0" hangingPunct="0">
              <a:spcBef>
                <a:spcPct val="30000"/>
              </a:spcBef>
              <a:defRPr/>
            </a:pPr>
            <a:r>
              <a:rPr lang="nb-NO" dirty="0"/>
              <a:t>brev i din offentlige digitale postkasse</a:t>
            </a:r>
          </a:p>
          <a:p>
            <a:pPr marL="228577" indent="-228577" eaLnBrk="0" hangingPunct="0">
              <a:spcBef>
                <a:spcPct val="30000"/>
              </a:spcBef>
              <a:defRPr/>
            </a:pPr>
            <a:r>
              <a:rPr lang="nb-NO" dirty="0"/>
              <a:t>kode for innlogging med </a:t>
            </a:r>
            <a:r>
              <a:rPr lang="nb-NO" dirty="0" err="1"/>
              <a:t>MinID</a:t>
            </a:r>
            <a:r>
              <a:rPr lang="nb-NO" dirty="0"/>
              <a:t>  m.m.</a:t>
            </a:r>
          </a:p>
          <a:p>
            <a:endParaRPr lang="nb-NO" dirty="0"/>
          </a:p>
        </p:txBody>
      </p:sp>
      <p:sp>
        <p:nvSpPr>
          <p:cNvPr id="4" name="Bildeforklaring formet som en ellipse 3" descr="Snakkeboble med teksten: Du kan få melding om:&#10;"/>
          <p:cNvSpPr>
            <a:spLocks noGrp="1" noRot="1" noMove="1" noResize="1" noEditPoints="1" noAdjustHandles="1" noChangeArrowheads="1" noChangeShapeType="1"/>
          </p:cNvSpPr>
          <p:nvPr/>
        </p:nvSpPr>
        <p:spPr>
          <a:xfrm>
            <a:off x="1510570" y="2897579"/>
            <a:ext cx="3120573" cy="2915373"/>
          </a:xfrm>
          <a:prstGeom prst="wedgeEllipseCallout">
            <a:avLst>
              <a:gd name="adj1" fmla="val 69634"/>
              <a:gd name="adj2" fmla="val -9569"/>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200" dirty="0">
              <a:solidFill>
                <a:schemeClr val="tx1"/>
              </a:solidFill>
              <a:latin typeface="Arial" panose="020B0604020202020204" pitchFamily="34" charset="0"/>
              <a:cs typeface="Arial" panose="020B0604020202020204" pitchFamily="34" charset="0"/>
            </a:endParaRPr>
          </a:p>
        </p:txBody>
      </p:sp>
      <p:sp>
        <p:nvSpPr>
          <p:cNvPr id="5" name="TekstSylinder 4"/>
          <p:cNvSpPr txBox="1">
            <a:spLocks noGrp="1" noRot="1" noMove="1" noResize="1" noEditPoints="1" noAdjustHandles="1" noChangeArrowheads="1" noChangeShapeType="1"/>
          </p:cNvSpPr>
          <p:nvPr/>
        </p:nvSpPr>
        <p:spPr>
          <a:xfrm>
            <a:off x="2013430" y="3816656"/>
            <a:ext cx="2487745" cy="1077218"/>
          </a:xfrm>
          <a:prstGeom prst="rect">
            <a:avLst/>
          </a:prstGeom>
          <a:noFill/>
        </p:spPr>
        <p:txBody>
          <a:bodyPr wrap="square" rtlCol="0">
            <a:spAutoFit/>
          </a:bodyPr>
          <a:lstStyle/>
          <a:p>
            <a:pPr eaLnBrk="0" hangingPunct="0">
              <a:spcBef>
                <a:spcPct val="30000"/>
              </a:spcBef>
              <a:defRPr/>
            </a:pPr>
            <a:r>
              <a:rPr lang="nb-NO" sz="3200" dirty="0"/>
              <a:t>Du kan få melding om:</a:t>
            </a:r>
          </a:p>
        </p:txBody>
      </p:sp>
    </p:spTree>
    <p:extLst>
      <p:ext uri="{BB962C8B-B14F-4D97-AF65-F5344CB8AC3E}">
        <p14:creationId xmlns:p14="http://schemas.microsoft.com/office/powerpoint/2010/main" val="1924353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1800225" y="1441342"/>
            <a:ext cx="12295197" cy="692497"/>
          </a:xfrm>
        </p:spPr>
        <p:txBody>
          <a:bodyPr/>
          <a:lstStyle/>
          <a:p>
            <a:r>
              <a:rPr lang="nn-NO" dirty="0">
                <a:solidFill>
                  <a:schemeClr val="accent1"/>
                </a:solidFill>
              </a:rPr>
              <a:t>Du må ha riktig kontaktinformasjon</a:t>
            </a:r>
          </a:p>
        </p:txBody>
      </p:sp>
      <p:sp>
        <p:nvSpPr>
          <p:cNvPr id="3" name="Plassholder for innhold 2"/>
          <p:cNvSpPr>
            <a:spLocks noGrp="1" noRot="1" noMove="1" noResize="1" noEditPoints="1" noAdjustHandles="1" noChangeArrowheads="1" noChangeShapeType="1"/>
          </p:cNvSpPr>
          <p:nvPr>
            <p:ph idx="1"/>
          </p:nvPr>
        </p:nvSpPr>
        <p:spPr>
          <a:xfrm>
            <a:off x="1800225" y="1441342"/>
            <a:ext cx="5986483" cy="6034028"/>
          </a:xfrm>
        </p:spPr>
        <p:txBody>
          <a:bodyPr>
            <a:normAutofit/>
          </a:bodyPr>
          <a:lstStyle/>
          <a:p>
            <a:pPr marL="0" indent="0">
              <a:buNone/>
            </a:pPr>
            <a:endParaRPr lang="nn-NO" dirty="0"/>
          </a:p>
          <a:p>
            <a:pPr marL="0" indent="0">
              <a:buNone/>
            </a:pPr>
            <a:endParaRPr lang="nn-NO" dirty="0"/>
          </a:p>
          <a:p>
            <a:pPr marL="0" indent="0">
              <a:buNone/>
            </a:pPr>
            <a:r>
              <a:rPr lang="nn-NO" dirty="0"/>
              <a:t>Sjekk om din e-postadresse og ditt mobilnummer er riktig</a:t>
            </a:r>
          </a:p>
          <a:p>
            <a:pPr marL="0" indent="0">
              <a:buNone/>
            </a:pPr>
            <a:r>
              <a:rPr lang="nn-NO" dirty="0"/>
              <a:t>Gå til </a:t>
            </a:r>
            <a:r>
              <a:rPr lang="nn-NO" dirty="0">
                <a:hlinkClick r:id="rId3"/>
              </a:rPr>
              <a:t>www.norge.no</a:t>
            </a:r>
            <a:endParaRPr lang="nn-NO" dirty="0"/>
          </a:p>
          <a:p>
            <a:pPr marL="0" indent="0">
              <a:buNone/>
            </a:pPr>
            <a:r>
              <a:rPr lang="nn-NO" dirty="0" err="1"/>
              <a:t>Velg</a:t>
            </a:r>
            <a:r>
              <a:rPr lang="nn-NO" dirty="0"/>
              <a:t> «Oppdater kontaktinformasjon»</a:t>
            </a:r>
          </a:p>
          <a:p>
            <a:pPr marL="0" indent="0">
              <a:buNone/>
            </a:pPr>
            <a:endParaRPr lang="nn-NO" dirty="0"/>
          </a:p>
          <a:p>
            <a:pPr marL="0" indent="0">
              <a:buNone/>
            </a:pPr>
            <a:endParaRPr lang="nn-NO" dirty="0"/>
          </a:p>
          <a:p>
            <a:endParaRPr lang="nn-NO" dirty="0"/>
          </a:p>
        </p:txBody>
      </p:sp>
      <p:sp>
        <p:nvSpPr>
          <p:cNvPr id="5" name="Bildeforklaring formet som en ellipse 4" descr="Bilde fra nettbrett som viser at du er på nettstedet Norge.no og&quot; Oppdater kontaktinformasjon&quot;."/>
          <p:cNvSpPr>
            <a:spLocks noGrp="1" noRot="1" noMove="1" noResize="1" noEditPoints="1" noAdjustHandles="1" noChangeArrowheads="1" noChangeShapeType="1"/>
          </p:cNvSpPr>
          <p:nvPr/>
        </p:nvSpPr>
        <p:spPr>
          <a:xfrm>
            <a:off x="9080375" y="2133839"/>
            <a:ext cx="5759438" cy="5759438"/>
          </a:xfrm>
          <a:prstGeom prst="wedgeEllipseCallout">
            <a:avLst>
              <a:gd name="adj1" fmla="val -71570"/>
              <a:gd name="adj2" fmla="val 20995"/>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146801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p:txBody>
          <a:bodyPr/>
          <a:lstStyle/>
          <a:p>
            <a:r>
              <a:rPr lang="nn-NO" dirty="0">
                <a:solidFill>
                  <a:schemeClr val="accent1"/>
                </a:solidFill>
              </a:rPr>
              <a:t>Oppdater kontaktinformasjonen din</a:t>
            </a:r>
          </a:p>
        </p:txBody>
      </p:sp>
      <p:pic>
        <p:nvPicPr>
          <p:cNvPr id="3" name="Bilde 2" descr="Bilde av nettstedet Norge.no."/>
          <p:cNvPicPr>
            <a:picLocks noGrp="1" noRot="1" noChangeAspect="1" noMove="1" noResize="1" noEditPoints="1" noAdjustHandles="1" noChangeArrowheads="1" noChangeShapeType="1" noCrop="1"/>
          </p:cNvPicPr>
          <p:nvPr/>
        </p:nvPicPr>
        <p:blipFill>
          <a:blip r:embed="rId3"/>
          <a:stretch>
            <a:fillRect/>
          </a:stretch>
        </p:blipFill>
        <p:spPr>
          <a:xfrm>
            <a:off x="2364232" y="2687776"/>
            <a:ext cx="10751746" cy="5169108"/>
          </a:xfrm>
          <a:prstGeom prst="rect">
            <a:avLst/>
          </a:prstGeom>
          <a:ln w="28575">
            <a:solidFill>
              <a:schemeClr val="accent1">
                <a:lumMod val="75000"/>
              </a:schemeClr>
            </a:solidFill>
          </a:ln>
        </p:spPr>
      </p:pic>
      <p:sp>
        <p:nvSpPr>
          <p:cNvPr id="11" name="Bildeforklaring formet som en ellipse 10" descr="Snakkeboble med teksten: Klikk på en av lenkene.&#10;"/>
          <p:cNvSpPr>
            <a:spLocks noGrp="1" noRot="1" noMove="1" noResize="1" noEditPoints="1" noAdjustHandles="1" noChangeArrowheads="1" noChangeShapeType="1"/>
          </p:cNvSpPr>
          <p:nvPr/>
        </p:nvSpPr>
        <p:spPr>
          <a:xfrm>
            <a:off x="2147881" y="5112607"/>
            <a:ext cx="2790064" cy="2796418"/>
          </a:xfrm>
          <a:prstGeom prst="wedgeEllipseCallout">
            <a:avLst>
              <a:gd name="adj1" fmla="val 102126"/>
              <a:gd name="adj2" fmla="val 2316"/>
            </a:avLst>
          </a:prstGeom>
          <a:solidFill>
            <a:schemeClr val="bg2">
              <a:lumMod val="90000"/>
            </a:schemeClr>
          </a:solidFill>
          <a:ln>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latin typeface="Arial" panose="020B0604020202020204" pitchFamily="34" charset="0"/>
                <a:cs typeface="Arial" panose="020B0604020202020204" pitchFamily="34" charset="0"/>
              </a:rPr>
              <a:t>Klikk på en av lenkene</a:t>
            </a:r>
            <a:endParaRPr lang="nb-NO" sz="3200" dirty="0">
              <a:solidFill>
                <a:schemeClr val="tx1"/>
              </a:solidFill>
              <a:latin typeface="Arial" panose="020B0604020202020204" pitchFamily="34" charset="0"/>
              <a:cs typeface="Arial" panose="020B0604020202020204" pitchFamily="34" charset="0"/>
            </a:endParaRPr>
          </a:p>
        </p:txBody>
      </p:sp>
      <p:sp>
        <p:nvSpPr>
          <p:cNvPr id="10" name="Ellipse 9" descr="Rød ring rundt lenke for å oppdatere kontaktinformasjon."/>
          <p:cNvSpPr>
            <a:spLocks noGrp="1" noRot="1" noMove="1" noResize="1" noEditPoints="1" noAdjustHandles="1" noChangeArrowheads="1" noChangeShapeType="1"/>
          </p:cNvSpPr>
          <p:nvPr/>
        </p:nvSpPr>
        <p:spPr>
          <a:xfrm>
            <a:off x="6607844" y="5812158"/>
            <a:ext cx="1948015" cy="69865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sp>
        <p:nvSpPr>
          <p:cNvPr id="7" name="Ellipse 6" descr="Rød ring rundt lenke for å oppdatere kontaktinformasjon.">
            <a:extLst>
              <a:ext uri="{FF2B5EF4-FFF2-40B4-BE49-F238E27FC236}">
                <a16:creationId xmlns:a16="http://schemas.microsoft.com/office/drawing/2014/main" id="{2D9FC9BC-6A33-4331-8563-56772F7F8130}"/>
              </a:ext>
            </a:extLst>
          </p:cNvPr>
          <p:cNvSpPr>
            <a:spLocks noGrp="1" noRot="1" noMove="1" noResize="1" noEditPoints="1" noAdjustHandles="1" noChangeArrowheads="1" noChangeShapeType="1"/>
          </p:cNvSpPr>
          <p:nvPr/>
        </p:nvSpPr>
        <p:spPr>
          <a:xfrm>
            <a:off x="6607844" y="6675810"/>
            <a:ext cx="1948015" cy="69865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spTree>
    <p:extLst>
      <p:ext uri="{BB962C8B-B14F-4D97-AF65-F5344CB8AC3E}">
        <p14:creationId xmlns:p14="http://schemas.microsoft.com/office/powerpoint/2010/main" val="2620339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812721" y="366595"/>
            <a:ext cx="15441692" cy="2925245"/>
          </a:xfrm>
        </p:spPr>
        <p:txBody>
          <a:bodyPr>
            <a:normAutofit fontScale="90000"/>
          </a:bodyPr>
          <a:lstStyle/>
          <a:p>
            <a:pPr algn="ctr"/>
            <a:br>
              <a:rPr lang="nn-NO" sz="5333" dirty="0">
                <a:solidFill>
                  <a:schemeClr val="accent1"/>
                </a:solidFill>
              </a:rPr>
            </a:br>
            <a:br>
              <a:rPr lang="nn-NO" sz="5333" dirty="0">
                <a:solidFill>
                  <a:schemeClr val="accent1"/>
                </a:solidFill>
              </a:rPr>
            </a:br>
            <a:br>
              <a:rPr lang="nn-NO" sz="5333" dirty="0">
                <a:solidFill>
                  <a:schemeClr val="accent1"/>
                </a:solidFill>
              </a:rPr>
            </a:br>
            <a:r>
              <a:rPr lang="nn-NO" sz="5333" dirty="0">
                <a:solidFill>
                  <a:schemeClr val="accent1"/>
                </a:solidFill>
              </a:rPr>
              <a:t>Klikk på «Oppdater kontaktinformasjonen din»</a:t>
            </a:r>
            <a:br>
              <a:rPr lang="nn-NO" sz="5333" dirty="0">
                <a:latin typeface="Arial" charset="0"/>
                <a:cs typeface="Arial" charset="0"/>
              </a:rPr>
            </a:br>
            <a:br>
              <a:rPr lang="nb-NO" sz="5333" dirty="0">
                <a:latin typeface="Arial" panose="020B0604020202020204" pitchFamily="34" charset="0"/>
                <a:cs typeface="Arial" panose="020B0604020202020204" pitchFamily="34" charset="0"/>
              </a:rPr>
            </a:br>
            <a:endParaRPr lang="nb-NO" sz="5066" dirty="0"/>
          </a:p>
        </p:txBody>
      </p:sp>
      <p:sp>
        <p:nvSpPr>
          <p:cNvPr id="6" name="Bildeforklaring formet som en ellipse 5" descr="Snakkeboble med teksten: Orange lenke"/>
          <p:cNvSpPr>
            <a:spLocks noGrp="1" noRot="1" noMove="1" noResize="1" noEditPoints="1" noAdjustHandles="1" noChangeArrowheads="1" noChangeShapeType="1"/>
          </p:cNvSpPr>
          <p:nvPr/>
        </p:nvSpPr>
        <p:spPr>
          <a:xfrm>
            <a:off x="1793587" y="5476467"/>
            <a:ext cx="2553659" cy="1886856"/>
          </a:xfrm>
          <a:prstGeom prst="wedgeEllipseCallout">
            <a:avLst>
              <a:gd name="adj1" fmla="val 70106"/>
              <a:gd name="adj2" fmla="val -48"/>
            </a:avLst>
          </a:prstGeom>
          <a:solidFill>
            <a:schemeClr val="bg2">
              <a:lumMod val="90000"/>
            </a:schemeClr>
          </a:solidFill>
          <a:ln>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latin typeface="Arial" panose="020B0604020202020204" pitchFamily="34" charset="0"/>
                <a:cs typeface="Arial" panose="020B0604020202020204" pitchFamily="34" charset="0"/>
              </a:rPr>
              <a:t>Orange lenke</a:t>
            </a:r>
            <a:endParaRPr lang="nb-NO" sz="3200" dirty="0">
              <a:solidFill>
                <a:schemeClr val="tx1"/>
              </a:solidFill>
              <a:latin typeface="Arial" panose="020B0604020202020204" pitchFamily="34" charset="0"/>
              <a:cs typeface="Arial" panose="020B0604020202020204" pitchFamily="34" charset="0"/>
            </a:endParaRPr>
          </a:p>
        </p:txBody>
      </p:sp>
      <p:pic>
        <p:nvPicPr>
          <p:cNvPr id="4" name="Bilde 3" descr="Bilde av nettsiden Oppdater kontaktinformasjon på Norge.no"/>
          <p:cNvPicPr>
            <a:picLocks noGrp="1" noRot="1" noChangeAspect="1" noMove="1" noResize="1" noEditPoints="1" noAdjustHandles="1" noChangeArrowheads="1" noChangeShapeType="1" noCrop="1"/>
          </p:cNvPicPr>
          <p:nvPr/>
        </p:nvPicPr>
        <p:blipFill>
          <a:blip r:embed="rId3"/>
          <a:stretch>
            <a:fillRect/>
          </a:stretch>
        </p:blipFill>
        <p:spPr>
          <a:xfrm>
            <a:off x="5734049" y="2374956"/>
            <a:ext cx="7044011" cy="6769044"/>
          </a:xfrm>
          <a:prstGeom prst="rect">
            <a:avLst/>
          </a:prstGeom>
          <a:ln>
            <a:solidFill>
              <a:schemeClr val="accent1">
                <a:lumMod val="75000"/>
              </a:schemeClr>
            </a:solidFill>
          </a:ln>
        </p:spPr>
      </p:pic>
    </p:spTree>
    <p:extLst>
      <p:ext uri="{BB962C8B-B14F-4D97-AF65-F5344CB8AC3E}">
        <p14:creationId xmlns:p14="http://schemas.microsoft.com/office/powerpoint/2010/main" val="3562152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1446583" y="1614306"/>
            <a:ext cx="6859217" cy="692497"/>
          </a:xfrm>
        </p:spPr>
        <p:txBody>
          <a:bodyPr/>
          <a:lstStyle/>
          <a:p>
            <a:r>
              <a:rPr lang="nn-NO" dirty="0">
                <a:solidFill>
                  <a:schemeClr val="accent1"/>
                </a:solidFill>
              </a:rPr>
              <a:t>  Du kommer til ID-porten</a:t>
            </a:r>
            <a:endParaRPr lang="nb-NO" dirty="0"/>
          </a:p>
        </p:txBody>
      </p:sp>
      <p:sp>
        <p:nvSpPr>
          <p:cNvPr id="7" name="Bildeforklaring formet som en ellipse 3" descr="Snakkeboble med teksten: Velg en av de elektroniske ID-ene som du har&#10;">
            <a:extLst>
              <a:ext uri="{FF2B5EF4-FFF2-40B4-BE49-F238E27FC236}">
                <a16:creationId xmlns:a16="http://schemas.microsoft.com/office/drawing/2014/main" id="{69030D22-6B46-4C95-B54C-066721B43442}"/>
              </a:ext>
            </a:extLst>
          </p:cNvPr>
          <p:cNvSpPr>
            <a:spLocks noGrp="1" noRot="1" noMove="1" noResize="1" noEditPoints="1" noAdjustHandles="1" noChangeArrowheads="1" noChangeShapeType="1"/>
          </p:cNvSpPr>
          <p:nvPr/>
        </p:nvSpPr>
        <p:spPr>
          <a:xfrm>
            <a:off x="1638300" y="4076700"/>
            <a:ext cx="4152900" cy="3924299"/>
          </a:xfrm>
          <a:prstGeom prst="wedgeEllipseCallout">
            <a:avLst>
              <a:gd name="adj1" fmla="val 69634"/>
              <a:gd name="adj2" fmla="val -9569"/>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200" dirty="0">
              <a:solidFill>
                <a:schemeClr val="tx1"/>
              </a:solidFill>
              <a:latin typeface="Arial" panose="020B0604020202020204" pitchFamily="34" charset="0"/>
              <a:cs typeface="Arial" panose="020B0604020202020204" pitchFamily="34" charset="0"/>
            </a:endParaRPr>
          </a:p>
        </p:txBody>
      </p:sp>
      <p:sp>
        <p:nvSpPr>
          <p:cNvPr id="9" name="TekstSylinder 8">
            <a:extLst>
              <a:ext uri="{FF2B5EF4-FFF2-40B4-BE49-F238E27FC236}">
                <a16:creationId xmlns:a16="http://schemas.microsoft.com/office/drawing/2014/main" id="{4B8FFDBF-2E4A-4E20-9871-D11718DC892F}"/>
              </a:ext>
            </a:extLst>
          </p:cNvPr>
          <p:cNvSpPr txBox="1">
            <a:spLocks noGrp="1" noRot="1" noMove="1" noResize="1" noEditPoints="1" noAdjustHandles="1" noChangeArrowheads="1" noChangeShapeType="1"/>
          </p:cNvSpPr>
          <p:nvPr/>
        </p:nvSpPr>
        <p:spPr>
          <a:xfrm>
            <a:off x="1967865" y="4857330"/>
            <a:ext cx="4890135" cy="2390141"/>
          </a:xfrm>
          <a:prstGeom prst="rect">
            <a:avLst/>
          </a:prstGeom>
          <a:noFill/>
        </p:spPr>
        <p:txBody>
          <a:bodyPr wrap="square" rtlCol="0">
            <a:spAutoFit/>
          </a:bodyPr>
          <a:lstStyle/>
          <a:p>
            <a:r>
              <a:rPr lang="nb-NO" sz="3733" dirty="0"/>
              <a:t>Velg en av de elektroniske ID-ene som du har</a:t>
            </a:r>
          </a:p>
          <a:p>
            <a:pPr marL="457154" indent="-457154">
              <a:buFont typeface="Arial" panose="020B0604020202020204" pitchFamily="34" charset="0"/>
              <a:buChar char="•"/>
            </a:pPr>
            <a:endParaRPr lang="nb-NO" sz="3733" dirty="0"/>
          </a:p>
        </p:txBody>
      </p:sp>
      <p:pic>
        <p:nvPicPr>
          <p:cNvPr id="5" name="Bilde 4" descr="Bilde av ID-porten.">
            <a:extLst>
              <a:ext uri="{FF2B5EF4-FFF2-40B4-BE49-F238E27FC236}">
                <a16:creationId xmlns:a16="http://schemas.microsoft.com/office/drawing/2014/main" id="{68DE0787-6C67-6599-234F-C9292561276D}"/>
              </a:ext>
            </a:extLst>
          </p:cNvPr>
          <p:cNvPicPr>
            <a:picLocks noGrp="1" noRot="1" noChangeAspect="1" noMove="1" noResize="1" noEditPoints="1" noAdjustHandles="1" noChangeArrowheads="1" noChangeShapeType="1" noCrop="1"/>
          </p:cNvPicPr>
          <p:nvPr/>
        </p:nvPicPr>
        <p:blipFill>
          <a:blip r:embed="rId3"/>
          <a:stretch>
            <a:fillRect/>
          </a:stretch>
        </p:blipFill>
        <p:spPr>
          <a:xfrm>
            <a:off x="7923360" y="3176161"/>
            <a:ext cx="4715533" cy="4353533"/>
          </a:xfrm>
          <a:prstGeom prst="rect">
            <a:avLst/>
          </a:prstGeom>
          <a:ln w="12700">
            <a:solidFill>
              <a:schemeClr val="tx1"/>
            </a:solidFill>
          </a:ln>
        </p:spPr>
      </p:pic>
    </p:spTree>
    <p:extLst>
      <p:ext uri="{BB962C8B-B14F-4D97-AF65-F5344CB8AC3E}">
        <p14:creationId xmlns:p14="http://schemas.microsoft.com/office/powerpoint/2010/main" val="1012825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noRot="1" noMove="1" noResize="1" noEditPoints="1" noAdjustHandles="1" noChangeArrowheads="1" noChangeShapeType="1"/>
          </p:cNvSpPr>
          <p:nvPr>
            <p:ph type="title"/>
          </p:nvPr>
        </p:nvSpPr>
        <p:spPr>
          <a:xfrm>
            <a:off x="1830832" y="1419949"/>
            <a:ext cx="12295197" cy="692497"/>
          </a:xfrm>
        </p:spPr>
        <p:txBody>
          <a:bodyPr>
            <a:normAutofit fontScale="90000"/>
          </a:bodyPr>
          <a:lstStyle/>
          <a:p>
            <a:r>
              <a:rPr lang="nb-NO" sz="5199" dirty="0">
                <a:solidFill>
                  <a:schemeClr val="accent1"/>
                </a:solidFill>
              </a:rPr>
              <a:t>Her oppdaterer du kontaktinformasjonen din</a:t>
            </a:r>
            <a:endParaRPr lang="nb-NO" sz="5199" dirty="0"/>
          </a:p>
        </p:txBody>
      </p:sp>
      <p:pic>
        <p:nvPicPr>
          <p:cNvPr id="4" name="Bilde 3" descr="Bilde der du ser og kan endre dine kontaktopplysninger.">
            <a:extLst>
              <a:ext uri="{FF2B5EF4-FFF2-40B4-BE49-F238E27FC236}">
                <a16:creationId xmlns:a16="http://schemas.microsoft.com/office/drawing/2014/main" id="{F0B6DF7A-2AAC-A817-F326-3DA3EF0A811B}"/>
              </a:ext>
            </a:extLst>
          </p:cNvPr>
          <p:cNvPicPr>
            <a:picLocks noGrp="1" noRot="1" noChangeAspect="1" noMove="1" noResize="1" noEditPoints="1" noAdjustHandles="1" noChangeArrowheads="1" noChangeShapeType="1" noCrop="1"/>
          </p:cNvPicPr>
          <p:nvPr/>
        </p:nvPicPr>
        <p:blipFill>
          <a:blip r:embed="rId3"/>
          <a:stretch>
            <a:fillRect/>
          </a:stretch>
        </p:blipFill>
        <p:spPr>
          <a:xfrm>
            <a:off x="7167381" y="2666564"/>
            <a:ext cx="4696480" cy="6249272"/>
          </a:xfrm>
          <a:prstGeom prst="rect">
            <a:avLst/>
          </a:prstGeom>
          <a:ln w="12700">
            <a:solidFill>
              <a:schemeClr val="tx1"/>
            </a:solidFill>
          </a:ln>
        </p:spPr>
      </p:pic>
      <p:sp>
        <p:nvSpPr>
          <p:cNvPr id="5" name="Plassholder for innhold 4"/>
          <p:cNvSpPr>
            <a:spLocks noGrp="1" noRot="1" noMove="1" noResize="1" noEditPoints="1" noAdjustHandles="1" noChangeArrowheads="1" noChangeShapeType="1"/>
          </p:cNvSpPr>
          <p:nvPr>
            <p:ph idx="1"/>
          </p:nvPr>
        </p:nvSpPr>
        <p:spPr>
          <a:xfrm>
            <a:off x="1214408" y="3016893"/>
            <a:ext cx="5252905" cy="4800122"/>
          </a:xfrm>
        </p:spPr>
        <p:txBody>
          <a:bodyPr>
            <a:normAutofit fontScale="92500" lnSpcReduction="10000"/>
          </a:bodyPr>
          <a:lstStyle/>
          <a:p>
            <a:pPr marL="685731" indent="-685731">
              <a:buClr>
                <a:schemeClr val="accent1">
                  <a:lumMod val="60000"/>
                  <a:lumOff val="40000"/>
                </a:schemeClr>
              </a:buClr>
              <a:buFont typeface="+mj-lt"/>
              <a:buAutoNum type="arabicPeriod"/>
            </a:pPr>
            <a:r>
              <a:rPr lang="nb-NO" dirty="0"/>
              <a:t>Klikk på blyanten om du må endre</a:t>
            </a:r>
          </a:p>
          <a:p>
            <a:pPr marL="685731" indent="-685731">
              <a:buClr>
                <a:schemeClr val="accent1">
                  <a:lumMod val="60000"/>
                  <a:lumOff val="40000"/>
                </a:schemeClr>
              </a:buClr>
              <a:buFont typeface="+mj-lt"/>
              <a:buAutoNum type="arabicPeriod"/>
            </a:pPr>
            <a:r>
              <a:rPr lang="nb-NO" dirty="0"/>
              <a:t>Skriv inn riktig mobilnummer eller                            e-postadresse</a:t>
            </a:r>
          </a:p>
          <a:p>
            <a:pPr marL="685731" indent="-685731">
              <a:buClr>
                <a:schemeClr val="accent1">
                  <a:lumMod val="60000"/>
                  <a:lumOff val="40000"/>
                </a:schemeClr>
              </a:buClr>
              <a:buFont typeface="+mj-lt"/>
              <a:buAutoNum type="arabicPeriod"/>
            </a:pPr>
            <a:r>
              <a:rPr lang="nb-NO" dirty="0"/>
              <a:t>Klikk på: Lagre </a:t>
            </a:r>
          </a:p>
          <a:p>
            <a:pPr marL="685731" indent="-685731">
              <a:buClr>
                <a:schemeClr val="accent1">
                  <a:lumMod val="60000"/>
                  <a:lumOff val="40000"/>
                </a:schemeClr>
              </a:buClr>
              <a:buFont typeface="+mj-lt"/>
              <a:buAutoNum type="arabicPeriod"/>
            </a:pPr>
            <a:r>
              <a:rPr lang="nb-NO" dirty="0"/>
              <a:t>Klikk til slutt på      Avslutt og logg ut</a:t>
            </a:r>
          </a:p>
        </p:txBody>
      </p:sp>
      <p:sp>
        <p:nvSpPr>
          <p:cNvPr id="7" name="Ellipse 6" descr="Rød ring rundt ditt mobilnummer">
            <a:extLst>
              <a:ext uri="{FF2B5EF4-FFF2-40B4-BE49-F238E27FC236}">
                <a16:creationId xmlns:a16="http://schemas.microsoft.com/office/drawing/2014/main" id="{5ABF9221-A862-0C55-F3BB-A5D8559FF536}"/>
              </a:ext>
            </a:extLst>
          </p:cNvPr>
          <p:cNvSpPr>
            <a:spLocks noGrp="1" noRot="1" noMove="1" noResize="1" noEditPoints="1" noAdjustHandles="1" noChangeArrowheads="1" noChangeShapeType="1"/>
          </p:cNvSpPr>
          <p:nvPr/>
        </p:nvSpPr>
        <p:spPr>
          <a:xfrm>
            <a:off x="7327518" y="4663856"/>
            <a:ext cx="1288161" cy="51774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8" name="Ellipse 7" descr="Rød ring rundt dine-postadresse">
            <a:extLst>
              <a:ext uri="{FF2B5EF4-FFF2-40B4-BE49-F238E27FC236}">
                <a16:creationId xmlns:a16="http://schemas.microsoft.com/office/drawing/2014/main" id="{546DBFAB-0019-DBD3-B7CD-8146E63A2772}"/>
              </a:ext>
            </a:extLst>
          </p:cNvPr>
          <p:cNvSpPr>
            <a:spLocks noGrp="1" noRot="1" noMove="1" noResize="1" noEditPoints="1" noAdjustHandles="1" noChangeArrowheads="1" noChangeShapeType="1"/>
          </p:cNvSpPr>
          <p:nvPr/>
        </p:nvSpPr>
        <p:spPr>
          <a:xfrm>
            <a:off x="7327518" y="5471792"/>
            <a:ext cx="1958722" cy="66484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dirty="0"/>
          </a:p>
        </p:txBody>
      </p:sp>
      <p:sp>
        <p:nvSpPr>
          <p:cNvPr id="16" name="Bildeforklaring formet som en ellipse 15" descr="Snakkeboble peker der du kan endre med teksten: Klikk på blyant for å endre&#10;"/>
          <p:cNvSpPr>
            <a:spLocks noGrp="1" noRot="1" noMove="1" noResize="1" noEditPoints="1" noAdjustHandles="1" noChangeArrowheads="1" noChangeShapeType="1"/>
          </p:cNvSpPr>
          <p:nvPr/>
        </p:nvSpPr>
        <p:spPr>
          <a:xfrm>
            <a:off x="12724067" y="4572000"/>
            <a:ext cx="3124200" cy="2809935"/>
          </a:xfrm>
          <a:prstGeom prst="wedgeEllipseCallout">
            <a:avLst>
              <a:gd name="adj1" fmla="val -79486"/>
              <a:gd name="adj2" fmla="val -5470"/>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latin typeface="Arial" panose="020B0604020202020204" pitchFamily="34" charset="0"/>
                <a:cs typeface="Arial" panose="020B0604020202020204" pitchFamily="34" charset="0"/>
              </a:rPr>
              <a:t>Klikk på blyant for å endre</a:t>
            </a:r>
            <a:endParaRPr lang="nb-NO" sz="3200" dirty="0">
              <a:solidFill>
                <a:schemeClr val="tx1"/>
              </a:solidFill>
              <a:latin typeface="Arial" panose="020B0604020202020204" pitchFamily="34" charset="0"/>
              <a:cs typeface="Arial" panose="020B0604020202020204" pitchFamily="34" charset="0"/>
            </a:endParaRPr>
          </a:p>
        </p:txBody>
      </p:sp>
      <p:sp>
        <p:nvSpPr>
          <p:cNvPr id="9" name="Ellipse 8" descr="Rød ring rundt knapp med tekst: Avslutt og logg ut">
            <a:extLst>
              <a:ext uri="{FF2B5EF4-FFF2-40B4-BE49-F238E27FC236}">
                <a16:creationId xmlns:a16="http://schemas.microsoft.com/office/drawing/2014/main" id="{A15CB69D-A511-41EF-9DAF-86F41F670241}"/>
              </a:ext>
            </a:extLst>
          </p:cNvPr>
          <p:cNvSpPr>
            <a:spLocks noGrp="1" noRot="1" noMove="1" noResize="1" noEditPoints="1" noAdjustHandles="1" noChangeArrowheads="1" noChangeShapeType="1"/>
          </p:cNvSpPr>
          <p:nvPr/>
        </p:nvSpPr>
        <p:spPr>
          <a:xfrm>
            <a:off x="9286240" y="8006080"/>
            <a:ext cx="2702746" cy="93823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4083351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8C07AF9-138E-458F-9801-2AB7D1CB6417}"/>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4FA7598C-311E-4D41-AEEE-A0D0A96A8C8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71e8e2-a9e8-46df-a91b-761db99c8728">
      <Terms xmlns="http://schemas.microsoft.com/office/infopath/2007/PartnerControls"/>
    </lcf76f155ced4ddcb4097134ff3c332f>
    <TaxCatchAll xmlns="7bfd8652-9f54-45a4-9684-efa1596a61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483B77BC2D09C48AEAE6DE6282CE09C" ma:contentTypeVersion="16" ma:contentTypeDescription="Opprett et nytt dokument." ma:contentTypeScope="" ma:versionID="a0404ff9f57ce6ed9cf4e24809ad1cba">
  <xsd:schema xmlns:xsd="http://www.w3.org/2001/XMLSchema" xmlns:xs="http://www.w3.org/2001/XMLSchema" xmlns:p="http://schemas.microsoft.com/office/2006/metadata/properties" xmlns:ns2="5371e8e2-a9e8-46df-a91b-761db99c8728" xmlns:ns3="7bfd8652-9f54-45a4-9684-efa1596a6182" targetNamespace="http://schemas.microsoft.com/office/2006/metadata/properties" ma:root="true" ma:fieldsID="5315b215e3c93afa6798de4189504c93" ns2:_="" ns3:_="">
    <xsd:import namespace="5371e8e2-a9e8-46df-a91b-761db99c8728"/>
    <xsd:import namespace="7bfd8652-9f54-45a4-9684-efa1596a618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1e8e2-a9e8-46df-a91b-761db99c8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e6d7e6c2-7970-46fd-9f9e-11a9ab25f9ac"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fd8652-9f54-45a4-9684-efa1596a618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0b5ead9-4e0e-44ec-b4ee-f78a45ddf27a}" ma:internalName="TaxCatchAll" ma:showField="CatchAllData" ma:web="7bfd8652-9f54-45a4-9684-efa1596a618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A839D1-E4EB-4031-ABF0-8870F5F2F16E}">
  <ds:schemaRefs>
    <ds:schemaRef ds:uri="http://schemas.microsoft.com/office/2006/metadata/properties"/>
    <ds:schemaRef ds:uri="http://schemas.microsoft.com/office/infopath/2007/PartnerControls"/>
    <ds:schemaRef ds:uri="5371e8e2-a9e8-46df-a91b-761db99c8728"/>
    <ds:schemaRef ds:uri="7bfd8652-9f54-45a4-9684-efa1596a6182"/>
  </ds:schemaRefs>
</ds:datastoreItem>
</file>

<file path=customXml/itemProps2.xml><?xml version="1.0" encoding="utf-8"?>
<ds:datastoreItem xmlns:ds="http://schemas.openxmlformats.org/officeDocument/2006/customXml" ds:itemID="{CD5F3A3E-AA0B-42F4-BDDB-BA79DEE7F5B5}">
  <ds:schemaRefs>
    <ds:schemaRef ds:uri="http://schemas.microsoft.com/sharepoint/v3/contenttype/forms"/>
  </ds:schemaRefs>
</ds:datastoreItem>
</file>

<file path=customXml/itemProps3.xml><?xml version="1.0" encoding="utf-8"?>
<ds:datastoreItem xmlns:ds="http://schemas.openxmlformats.org/officeDocument/2006/customXml" ds:itemID="{488C0E55-3BD9-4353-A605-D25EDA2941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1e8e2-a9e8-46df-a91b-761db99c8728"/>
    <ds:schemaRef ds:uri="7bfd8652-9f54-45a4-9684-efa1596a6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digdir_ppt_mal</Template>
  <TotalTime>6035</TotalTime>
  <Words>1512</Words>
  <Application>Microsoft Office PowerPoint</Application>
  <PresentationFormat>Egendefinert</PresentationFormat>
  <Paragraphs>163</Paragraphs>
  <Slides>14</Slides>
  <Notes>14</Notes>
  <HiddenSlides>0</HiddenSlides>
  <MMClips>0</MMClips>
  <ScaleCrop>false</ScaleCrop>
  <HeadingPairs>
    <vt:vector size="6" baseType="variant">
      <vt:variant>
        <vt:lpstr>Brukte skrifter</vt:lpstr>
      </vt:variant>
      <vt:variant>
        <vt:i4>2</vt:i4>
      </vt:variant>
      <vt:variant>
        <vt:lpstr>Tema</vt:lpstr>
      </vt:variant>
      <vt:variant>
        <vt:i4>3</vt:i4>
      </vt:variant>
      <vt:variant>
        <vt:lpstr>Lysbildetitler</vt:lpstr>
      </vt:variant>
      <vt:variant>
        <vt:i4>14</vt:i4>
      </vt:variant>
    </vt:vector>
  </HeadingPairs>
  <TitlesOfParts>
    <vt:vector size="19" baseType="lpstr">
      <vt:lpstr>Arial</vt:lpstr>
      <vt:lpstr>Calibri</vt:lpstr>
      <vt:lpstr>Digdir PPTmal</vt:lpstr>
      <vt:lpstr>Overgang Introslides - Med lyd</vt:lpstr>
      <vt:lpstr>Overgang Introslides - Uten lyd</vt:lpstr>
      <vt:lpstr>Lær å oppdatere kontaktinformasjonen din i Kontakt- og reservasjonsregisteret</vt:lpstr>
      <vt:lpstr>Hva er «kontakt- og reservasjonsregisteret»?</vt:lpstr>
      <vt:lpstr>Hva er «kontaktinformasjonen din»?</vt:lpstr>
      <vt:lpstr>Hvorfor kontakter stat og kommune deg?</vt:lpstr>
      <vt:lpstr>Du må ha riktig kontaktinformasjon</vt:lpstr>
      <vt:lpstr>Oppdater kontaktinformasjonen din</vt:lpstr>
      <vt:lpstr>   Klikk på «Oppdater kontaktinformasjonen din»  </vt:lpstr>
      <vt:lpstr>  Du kommer til ID-porten</vt:lpstr>
      <vt:lpstr>Her oppdaterer du kontaktinformasjonen din</vt:lpstr>
      <vt:lpstr>Skriv inn ditt eget mobilnummer</vt:lpstr>
      <vt:lpstr>Skriv inn e-post- adressen din</vt:lpstr>
      <vt:lpstr>«Du har oppdatert  kontaktinformasjonen»</vt:lpstr>
      <vt:lpstr>Du finner hjelp til innlogging på Norge.no</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Lær å oppdatere  kontaktinformasjonen din i kontaktregisteret</dc:title>
  <dc:creator>England, Norunn</dc:creator>
  <cp:lastModifiedBy>Myren, Helga Maj</cp:lastModifiedBy>
  <cp:revision>18</cp:revision>
  <dcterms:created xsi:type="dcterms:W3CDTF">2021-01-22T12:20:37Z</dcterms:created>
  <dcterms:modified xsi:type="dcterms:W3CDTF">2023-03-10T11:37:53Z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0x0101003483B77BC2D09C48AEAE6DE6282CE09C</vt:lpwstr>
  </property>
</Properties>
</file>