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24" r:id="rId5"/>
    <p:sldMasterId id="2147483738" r:id="rId6"/>
  </p:sldMasterIdLst>
  <p:notesMasterIdLst>
    <p:notesMasterId r:id="rId21"/>
  </p:notesMasterIdLst>
  <p:handoutMasterIdLst>
    <p:handoutMasterId r:id="rId22"/>
  </p:handoutMasterIdLst>
  <p:sldIdLst>
    <p:sldId id="300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99" r:id="rId16"/>
    <p:sldId id="281" r:id="rId17"/>
    <p:sldId id="301" r:id="rId18"/>
    <p:sldId id="283" r:id="rId19"/>
    <p:sldId id="297" r:id="rId20"/>
  </p:sldIdLst>
  <p:sldSz cx="16254413" cy="9144000"/>
  <p:notesSz cx="6858000" cy="9144000"/>
  <p:defaultTextStyle>
    <a:defPPr>
      <a:defRPr lang="nb-NO"/>
    </a:defPPr>
    <a:lvl1pPr marL="0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1pPr>
    <a:lvl2pPr marL="574975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2pPr>
    <a:lvl3pPr marL="114994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3pPr>
    <a:lvl4pPr marL="172492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4pPr>
    <a:lvl5pPr marL="2299899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5pPr>
    <a:lvl6pPr marL="2874874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6pPr>
    <a:lvl7pPr marL="344984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7pPr>
    <a:lvl8pPr marL="4024823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8pPr>
    <a:lvl9pPr marL="4599798" algn="l" defTabSz="1149949" rtl="0" eaLnBrk="1" latinLnBrk="0" hangingPunct="1">
      <a:defRPr sz="22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B3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7" autoAdjust="0"/>
    <p:restoredTop sz="62567" autoAdjust="0"/>
  </p:normalViewPr>
  <p:slideViewPr>
    <p:cSldViewPr snapToGrid="0">
      <p:cViewPr varScale="1">
        <p:scale>
          <a:sx n="35" d="100"/>
          <a:sy n="35" d="100"/>
        </p:scale>
        <p:origin x="123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C97D9F32-F20C-4DB6-9AA8-FF5CEA8D11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59CB09C-20D6-4E98-B90F-BDF87D963B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AD78B-924F-4294-8809-135CCCE6CC67}" type="datetimeFigureOut">
              <a:rPr lang="nb-NO" smtClean="0"/>
              <a:t>10.03.2023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6CB1BA3-312D-4209-8EA0-1B3A050A5B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1C6328D-6A92-426F-9F1D-E51EC222C2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377C6-E647-4E98-8F65-2DC6962E8ED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5475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6400C-0CAC-4198-966E-8C45B713446F}" type="datetimeFigureOut">
              <a:rPr lang="nn-NO" smtClean="0"/>
              <a:t>10.03.2023</a:t>
            </a:fld>
            <a:endParaRPr lang="nn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n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FB5C9-7D71-4D38-A196-CA0DE0449FED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635981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nn-NO" noProof="0" dirty="0"/>
              <a:t>Dette kurset er laga for dei som vil </a:t>
            </a:r>
            <a:r>
              <a:rPr lang="nn-NO" baseline="0" noProof="0" dirty="0"/>
              <a:t>lære å sjekke eller oppdatere kontaktinformasjonen sin i Kontakt- og reservasjonsregisteret.</a:t>
            </a:r>
          </a:p>
          <a:p>
            <a:pPr eaLnBrk="1" hangingPunct="1"/>
            <a:endParaRPr lang="nn-NO" baseline="0" noProof="0" dirty="0"/>
          </a:p>
          <a:p>
            <a:pPr eaLnBrk="1" hangingPunct="1"/>
            <a:r>
              <a:rPr lang="nn-NO" baseline="0" noProof="0" dirty="0"/>
              <a:t>Dei som </a:t>
            </a:r>
            <a:r>
              <a:rPr lang="nn-NO" b="1" baseline="0" noProof="0" dirty="0"/>
              <a:t>aldri har brukt </a:t>
            </a:r>
            <a:r>
              <a:rPr lang="nn-NO" baseline="0" noProof="0" dirty="0"/>
              <a:t>ein elektronisk ID for </a:t>
            </a:r>
            <a:r>
              <a:rPr lang="nn-NO" baseline="0" noProof="0" dirty="0" err="1"/>
              <a:t>innlogging</a:t>
            </a:r>
            <a:r>
              <a:rPr lang="nn-NO" baseline="0" noProof="0" dirty="0"/>
              <a:t> til offentlege tenester, </a:t>
            </a:r>
            <a:r>
              <a:rPr lang="nn-NO" b="1" baseline="0" noProof="0" dirty="0"/>
              <a:t>er ikkje registrert </a:t>
            </a:r>
            <a:r>
              <a:rPr lang="nn-NO" baseline="0" noProof="0" dirty="0"/>
              <a:t>i kontaktregisteret. </a:t>
            </a:r>
          </a:p>
          <a:p>
            <a:pPr eaLnBrk="1" hangingPunct="1"/>
            <a:endParaRPr lang="nn-NO" noProof="0" dirty="0"/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n-NO" b="0" i="0" baseline="0" noProof="0" dirty="0"/>
              <a:t>Under teksten: ‘</a:t>
            </a:r>
            <a:r>
              <a:rPr lang="nn-NO" b="1" i="1" noProof="0" dirty="0"/>
              <a:t>Manus for læraren</a:t>
            </a:r>
            <a:r>
              <a:rPr lang="nn-NO" b="1" i="1" baseline="0" noProof="0" dirty="0"/>
              <a:t>’. </a:t>
            </a:r>
            <a:r>
              <a:rPr lang="nn-NO" i="0" noProof="0" dirty="0"/>
              <a:t>Denne</a:t>
            </a:r>
            <a:r>
              <a:rPr lang="nn-NO" i="0" baseline="0" noProof="0" dirty="0"/>
              <a:t> informasjonen skal læraren bruke for å tydeleggjere informasjonen i lysbilda.</a:t>
            </a:r>
            <a:endParaRPr lang="nn-NO" i="1" noProof="0" dirty="0"/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n-NO" b="0" i="0" baseline="0" noProof="0" dirty="0"/>
              <a:t>Under teksten: ‘</a:t>
            </a:r>
            <a:r>
              <a:rPr lang="nn-NO" b="1" i="1" baseline="0" noProof="0" dirty="0"/>
              <a:t>Bakgrunnsinformasjon til læraren’. </a:t>
            </a:r>
            <a:r>
              <a:rPr lang="nn-NO" i="0" noProof="0" dirty="0"/>
              <a:t>Dette</a:t>
            </a:r>
            <a:r>
              <a:rPr lang="nn-NO" i="0" baseline="0" noProof="0" dirty="0"/>
              <a:t> er KUN bakgrunnsinformasjon til læraren, dersom det kjem spørsmål, og for at lærar skal ha noko meir kjennskap til elektronisk ID, ID-porten og kontakt- og reservasjonsregisteret.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n-NO" i="0" baseline="0" noProof="0" dirty="0"/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n-NO" i="0" baseline="0" noProof="0" dirty="0"/>
              <a:t>Digdir har òg utarbeida eigne kurs om å lære å skaffe seg elektronisk ID, lære å logge inn, lære å velje digital postkasse, lære å finne offentlege tenester på Noreg.no.</a:t>
            </a:r>
            <a:endParaRPr lang="nn-NO" i="1" baseline="0" noProof="0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3A050-636F-463D-9D03-275D58695AA6}" type="slidenum">
              <a:rPr lang="nn-NO" smtClean="0"/>
              <a:t>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952763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Kontroller at du har skrive inn rett mobilnummer begge </a:t>
            </a:r>
            <a:r>
              <a:rPr lang="nb-NO" dirty="0" err="1"/>
              <a:t>stader</a:t>
            </a:r>
            <a:r>
              <a:rPr lang="nb-NO" dirty="0"/>
              <a:t>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Trykk </a:t>
            </a:r>
            <a:r>
              <a:rPr lang="nb-NO" dirty="0" err="1"/>
              <a:t>enter</a:t>
            </a:r>
            <a:r>
              <a:rPr lang="nb-NO" dirty="0"/>
              <a:t> på tastaturet eller klikk på «LAGRE» for å lagre til ditt nye nummer.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1576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Kontroller at du har skrive inn rett e-postadresse begge </a:t>
            </a:r>
            <a:r>
              <a:rPr lang="nb-NO" dirty="0" err="1"/>
              <a:t>stader</a:t>
            </a:r>
            <a:r>
              <a:rPr lang="nb-NO" dirty="0"/>
              <a:t>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Trykk </a:t>
            </a:r>
            <a:r>
              <a:rPr lang="nb-NO" dirty="0" err="1"/>
              <a:t>enter</a:t>
            </a:r>
            <a:r>
              <a:rPr lang="nb-NO" dirty="0"/>
              <a:t> på tastaturet eller klikk på «LAGRE» for å lagre di nye e-postadresse.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6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/>
              <a:t>Bakgrunnsinformasjon </a:t>
            </a:r>
            <a:r>
              <a:rPr lang="nb-NO" b="1" i="1" baseline="0" dirty="0"/>
              <a:t>til </a:t>
            </a:r>
            <a:r>
              <a:rPr lang="nb-NO" b="1" i="1" baseline="0" dirty="0" err="1"/>
              <a:t>læraren</a:t>
            </a:r>
            <a:r>
              <a:rPr lang="nb-NO" b="1" i="1" baseline="0" dirty="0"/>
              <a:t>: </a:t>
            </a:r>
          </a:p>
          <a:p>
            <a:r>
              <a:rPr lang="nn-NO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Dersom du hjelper andre med </a:t>
            </a:r>
            <a:r>
              <a:rPr lang="nn-NO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innlogging</a:t>
            </a:r>
            <a:r>
              <a:rPr lang="nn-NO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, og har registrert fleire personar med </a:t>
            </a:r>
            <a:r>
              <a:rPr lang="nn-NO" sz="1200" b="1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DITT</a:t>
            </a:r>
            <a:r>
              <a:rPr lang="nn-NO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 mobilnummer eller di e-postadresse, vil </a:t>
            </a:r>
            <a:r>
              <a:rPr lang="nn-NO" sz="1200" b="1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DU</a:t>
            </a:r>
            <a:r>
              <a:rPr lang="nn-NO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 få melding på SMS, når nokon av desse endrar tilbake til sitt eige mobilnummer eller e-postadresse.</a:t>
            </a:r>
          </a:p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ＭＳ Ｐゴシック" pitchFamily="34" charset="-128"/>
              <a:cs typeface="+mn-cs"/>
            </a:endParaRPr>
          </a:p>
          <a:p>
            <a:r>
              <a:rPr lang="nn-NO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Sidan offentlege verksemder brukar mobilnummer og e-postadresser i kontaktregisteret for å varsle deg, oppmodar vi alle om å leggje inn </a:t>
            </a:r>
            <a:r>
              <a:rPr lang="nn-NO" sz="1200" b="1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sine</a:t>
            </a:r>
            <a:r>
              <a:rPr lang="nn-NO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 </a:t>
            </a:r>
            <a:r>
              <a:rPr lang="nn-NO" sz="1200" b="1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eigne</a:t>
            </a:r>
            <a:r>
              <a:rPr lang="nn-NO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 kontaktopplysningar.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ＭＳ Ｐゴシック" pitchFamily="34" charset="-128"/>
              <a:cs typeface="+mn-cs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b="1" i="1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0465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kan finne hjelp for å endre </a:t>
            </a:r>
            <a:r>
              <a:rPr lang="nb-NO" i="0" baseline="0" dirty="0" err="1"/>
              <a:t>kontaktopplysningane</a:t>
            </a:r>
            <a:r>
              <a:rPr lang="nb-NO" i="0" baseline="0" dirty="0"/>
              <a:t> dine </a:t>
            </a:r>
            <a:r>
              <a:rPr lang="nb-NO" i="0" baseline="0" dirty="0" err="1"/>
              <a:t>fleire</a:t>
            </a:r>
            <a:r>
              <a:rPr lang="nb-NO" i="0" baseline="0" dirty="0"/>
              <a:t> </a:t>
            </a:r>
            <a:r>
              <a:rPr lang="nb-NO" i="0" baseline="0" dirty="0" err="1"/>
              <a:t>stader</a:t>
            </a:r>
            <a:r>
              <a:rPr lang="nb-NO" i="0" baseline="0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kan komme til hjelpesidene for ID-porten </a:t>
            </a:r>
            <a:r>
              <a:rPr lang="nb-NO" i="0" baseline="0" dirty="0" err="1"/>
              <a:t>nedst</a:t>
            </a:r>
            <a:r>
              <a:rPr lang="nb-NO" i="0" baseline="0" dirty="0"/>
              <a:t> på nettsida til Noreg.no.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Også </a:t>
            </a:r>
            <a:r>
              <a:rPr lang="nb-NO" i="0" baseline="0" dirty="0" err="1"/>
              <a:t>frå</a:t>
            </a:r>
            <a:r>
              <a:rPr lang="nb-NO" i="0" baseline="0" dirty="0"/>
              <a:t> innloggingsbildet til ID-porten kan du klikke på teksten: «Hjelp til innlogging».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Nettstaden for hjelp er: www.idporten.no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</a:t>
            </a:r>
            <a:r>
              <a:rPr lang="nb-NO" b="1" i="1" baseline="0" dirty="0" err="1"/>
              <a:t>læraren</a:t>
            </a:r>
            <a:r>
              <a:rPr lang="nb-NO" b="1" i="1" baseline="0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Brukerstøtte for innlogging hjelper deg, dersom du treng hjelp til å endre kontaktinformasjonen din.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kan lese </a:t>
            </a:r>
            <a:r>
              <a:rPr lang="nb-NO" i="0" baseline="0" dirty="0" err="1"/>
              <a:t>sjølv</a:t>
            </a:r>
            <a:r>
              <a:rPr lang="nb-NO" i="0" baseline="0" dirty="0"/>
              <a:t> på hjelpesidene, sende epost eller </a:t>
            </a:r>
            <a:r>
              <a:rPr lang="nb-NO" i="0" baseline="0" dirty="0" err="1"/>
              <a:t>opne</a:t>
            </a:r>
            <a:r>
              <a:rPr lang="nb-NO" i="0" baseline="0" dirty="0"/>
              <a:t> </a:t>
            </a:r>
            <a:r>
              <a:rPr lang="nb-NO" i="0" baseline="0" dirty="0" err="1"/>
              <a:t>ein</a:t>
            </a:r>
            <a:r>
              <a:rPr lang="nb-NO" i="0" baseline="0" dirty="0"/>
              <a:t> nettprat med brukerstøtte </a:t>
            </a:r>
            <a:r>
              <a:rPr lang="nb-NO" i="0" baseline="0" dirty="0" err="1"/>
              <a:t>frå</a:t>
            </a:r>
            <a:r>
              <a:rPr lang="nb-NO" i="0" baseline="0" dirty="0"/>
              <a:t> hjelpesidene.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kan ringe </a:t>
            </a:r>
            <a:r>
              <a:rPr lang="nb-NO" i="0" baseline="0" dirty="0" err="1"/>
              <a:t>brukarstøtte</a:t>
            </a:r>
            <a:r>
              <a:rPr lang="nb-NO" i="0" baseline="0" dirty="0"/>
              <a:t> på 800 30 300 i </a:t>
            </a:r>
            <a:r>
              <a:rPr lang="nb-NO" i="0" baseline="0" dirty="0" err="1"/>
              <a:t>opningstida</a:t>
            </a:r>
            <a:r>
              <a:rPr lang="nb-NO" i="0" baseline="0" dirty="0"/>
              <a:t> 09.00 – 15.00.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2720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n-NO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Kontakt- og reservasjonsregisteret, er register over innbyggarane sin digitale kontaktinformasjon.</a:t>
            </a:r>
            <a:r>
              <a:rPr lang="nn-NO" sz="1200" b="0" i="0" kern="1200" baseline="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 Digital kontaktinformasjon er mobilnummer eller e-postadressa di.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n-NO" sz="1200" b="0" i="0" kern="1200" baseline="0" dirty="0">
              <a:solidFill>
                <a:schemeClr val="tx1"/>
              </a:solidFill>
              <a:effectLst/>
              <a:latin typeface="+mn-lt"/>
              <a:ea typeface="ＭＳ Ｐゴシック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n-NO" sz="1200" b="0" i="0" kern="1200" baseline="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Når du loggar inn med ein elektronisk ID til ei offentleg teneste første gongen, kan du registrere kontaktinformasjonen din.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n-NO" sz="1200" b="0" i="0" kern="1200" dirty="0">
              <a:solidFill>
                <a:schemeClr val="tx1"/>
              </a:solidFill>
              <a:effectLst/>
              <a:latin typeface="+mn-lt"/>
              <a:ea typeface="ＭＳ Ｐゴシック" pitchFamily="34" charset="-128"/>
              <a:cs typeface="+mn-cs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n-NO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Det er berre offentlege verksemder som kan bruke kontaktregisteret, kommunale eller statlege 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n-NO" sz="1200" b="0" i="0" kern="1200" baseline="0" dirty="0">
              <a:solidFill>
                <a:schemeClr val="tx1"/>
              </a:solidFill>
              <a:effectLst/>
              <a:latin typeface="+mn-lt"/>
              <a:ea typeface="ＭＳ Ｐゴシック" pitchFamily="34" charset="-128"/>
              <a:cs typeface="+mn-cs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n-NO" sz="1200" b="0" i="0" kern="1200" baseline="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Nokre verksemder brukar eigne register når dei kontaktar innbyggjarane. </a:t>
            </a:r>
          </a:p>
          <a:p>
            <a:endParaRPr lang="nb-NO" dirty="0"/>
          </a:p>
          <a:p>
            <a:r>
              <a:rPr lang="nb-NO" b="1" i="1" baseline="0" dirty="0"/>
              <a:t>Bakgrunnsinformasjon til </a:t>
            </a:r>
            <a:r>
              <a:rPr lang="nb-NO" b="1" i="1" baseline="0" dirty="0" err="1"/>
              <a:t>læraren</a:t>
            </a:r>
            <a:r>
              <a:rPr lang="nb-NO" b="1" i="1" baseline="0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Digdir </a:t>
            </a:r>
            <a:r>
              <a:rPr lang="nb-NO" baseline="0" dirty="0" err="1"/>
              <a:t>forvaltar</a:t>
            </a:r>
            <a:r>
              <a:rPr lang="nb-NO" baseline="0" dirty="0"/>
              <a:t> det </a:t>
            </a:r>
            <a:r>
              <a:rPr lang="nb-NO" baseline="0" dirty="0" err="1"/>
              <a:t>statlege</a:t>
            </a:r>
            <a:r>
              <a:rPr lang="nb-NO" baseline="0" dirty="0"/>
              <a:t> kontakt- og reservasjonsregisteret. </a:t>
            </a: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n-NO" sz="1200" b="0" i="0" kern="1200" baseline="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Du må vere digital borgar for å registrere kontaktinformasjon. Du kan reservere deg mot å få informasjon (brev) digitalt og heller få breva i din postkasse. Du kan likevel vere digital og kan logge deg inn og sjå informasjon om deg sjølv, sende skjema og </a:t>
            </a:r>
            <a:r>
              <a:rPr lang="nn-NO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lignande</a:t>
            </a:r>
            <a:r>
              <a:rPr lang="nn-NO" sz="1200" b="0" i="0" kern="1200" baseline="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 til offentlege verksemder.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n-NO" sz="1200" b="0" i="0" kern="1200" baseline="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Du vil også kunne få viktige meldingar  til din mobil eller e-postadresse frå offentlege verksemder, sjølv om du er reservert.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n-NO" sz="1200" b="0" i="0" kern="1200" baseline="0" dirty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Alle offentlege verksemder er pålagt å bruke kontaktregisteret frå 01.01.2016.</a:t>
            </a:r>
            <a:endParaRPr lang="nb-NO" baseline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6118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  <a:endParaRPr lang="nb-NO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For å sjå </a:t>
            </a:r>
            <a:r>
              <a:rPr lang="nb-NO" baseline="0" dirty="0" err="1"/>
              <a:t>skattemeldinga</a:t>
            </a:r>
            <a:r>
              <a:rPr lang="nb-NO" baseline="0" dirty="0"/>
              <a:t> di, byte fastlege eller sjekke </a:t>
            </a:r>
            <a:r>
              <a:rPr lang="nb-NO" baseline="0" dirty="0" err="1"/>
              <a:t>eigedommane</a:t>
            </a:r>
            <a:r>
              <a:rPr lang="nb-NO" baseline="0" dirty="0"/>
              <a:t> dine på nettet, må du logge inn via ID-porten med </a:t>
            </a:r>
            <a:r>
              <a:rPr lang="nb-NO" baseline="0" dirty="0" err="1"/>
              <a:t>ein</a:t>
            </a:r>
            <a:r>
              <a:rPr lang="nb-NO" baseline="0" dirty="0"/>
              <a:t> elektronisk ID som du har skaffa deg. Når du </a:t>
            </a:r>
            <a:r>
              <a:rPr lang="nb-NO" baseline="0" dirty="0" err="1"/>
              <a:t>loggar</a:t>
            </a:r>
            <a:r>
              <a:rPr lang="nb-NO" baseline="0" dirty="0"/>
              <a:t> inn til ei </a:t>
            </a:r>
            <a:r>
              <a:rPr lang="nb-NO" baseline="0" dirty="0" err="1"/>
              <a:t>offentleg</a:t>
            </a:r>
            <a:r>
              <a:rPr lang="nb-NO" baseline="0" dirty="0"/>
              <a:t> </a:t>
            </a:r>
            <a:r>
              <a:rPr lang="nb-NO" baseline="0" dirty="0" err="1"/>
              <a:t>teneste</a:t>
            </a:r>
            <a:r>
              <a:rPr lang="nb-NO" baseline="0" dirty="0"/>
              <a:t> før første gong, er det lurt å registrere mobilnummer og e-postadresse  Dette vert din kontaktinformasjon i kontaktregisteret.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Du legg altså </a:t>
            </a:r>
            <a:r>
              <a:rPr lang="nb-NO" dirty="0" err="1"/>
              <a:t>sjølv</a:t>
            </a:r>
            <a:r>
              <a:rPr lang="nb-NO" dirty="0"/>
              <a:t> inn informasjonen</a:t>
            </a:r>
            <a:r>
              <a:rPr lang="nb-NO" baseline="0" dirty="0"/>
              <a:t> som blir knytt mot ditt fødselsnummer i kontaktregisteret. </a:t>
            </a: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</a:t>
            </a:r>
            <a:r>
              <a:rPr lang="nb-NO" b="1" i="1" baseline="0" dirty="0" err="1"/>
              <a:t>læraren</a:t>
            </a:r>
            <a:r>
              <a:rPr lang="nb-NO" b="1" i="1" baseline="0" dirty="0"/>
              <a:t>: </a:t>
            </a: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Kontaktregisteret syner òg</a:t>
            </a:r>
            <a:r>
              <a:rPr lang="nb-NO" baseline="0" dirty="0"/>
              <a:t> om du har valt </a:t>
            </a:r>
            <a:r>
              <a:rPr lang="nb-NO" dirty="0"/>
              <a:t>digital postkasse for </a:t>
            </a:r>
            <a:r>
              <a:rPr lang="nb-NO" dirty="0" err="1"/>
              <a:t>offentleg</a:t>
            </a:r>
            <a:r>
              <a:rPr lang="nb-NO" dirty="0"/>
              <a:t> post, eller om du har reservert deg </a:t>
            </a:r>
            <a:r>
              <a:rPr lang="nb-NO" dirty="0" err="1"/>
              <a:t>frå</a:t>
            </a:r>
            <a:r>
              <a:rPr lang="nb-NO" dirty="0"/>
              <a:t> å ta imot digital post. Om</a:t>
            </a:r>
            <a:r>
              <a:rPr lang="nb-NO" baseline="0" dirty="0"/>
              <a:t> du er reservert kan du likevel logge inn til </a:t>
            </a:r>
            <a:r>
              <a:rPr lang="nb-NO" baseline="0" dirty="0" err="1"/>
              <a:t>offentlege</a:t>
            </a:r>
            <a:r>
              <a:rPr lang="nb-NO" baseline="0" dirty="0"/>
              <a:t> </a:t>
            </a:r>
            <a:r>
              <a:rPr lang="nb-NO" baseline="0" dirty="0" err="1"/>
              <a:t>tenester</a:t>
            </a:r>
            <a:r>
              <a:rPr lang="nb-NO" baseline="0" dirty="0"/>
              <a:t>. Du kan også </a:t>
            </a:r>
            <a:r>
              <a:rPr lang="nb-NO" baseline="0" dirty="0" err="1"/>
              <a:t>vere</a:t>
            </a:r>
            <a:r>
              <a:rPr lang="nb-NO" baseline="0" dirty="0"/>
              <a:t> registrert i kontakt og reservasjonsregisteret om du er reservert.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0424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err="1"/>
              <a:t>Fleire</a:t>
            </a:r>
            <a:r>
              <a:rPr lang="nb-NO" baseline="0" dirty="0"/>
              <a:t> </a:t>
            </a:r>
            <a:r>
              <a:rPr lang="nb-NO" baseline="0" dirty="0" err="1"/>
              <a:t>offentlege</a:t>
            </a:r>
            <a:r>
              <a:rPr lang="nb-NO" baseline="0" dirty="0"/>
              <a:t> </a:t>
            </a:r>
            <a:r>
              <a:rPr lang="nb-NO" baseline="0" dirty="0" err="1"/>
              <a:t>verksemder</a:t>
            </a:r>
            <a:r>
              <a:rPr lang="nb-NO" baseline="0" dirty="0"/>
              <a:t> </a:t>
            </a:r>
            <a:r>
              <a:rPr lang="nb-NO" baseline="0" dirty="0" err="1"/>
              <a:t>ynskjer</a:t>
            </a:r>
            <a:r>
              <a:rPr lang="nb-NO" baseline="0" dirty="0"/>
              <a:t> å gi deg påminning om time du har fått. Mange </a:t>
            </a:r>
            <a:r>
              <a:rPr lang="nb-NO" baseline="0" dirty="0" err="1"/>
              <a:t>gløymer</a:t>
            </a:r>
            <a:r>
              <a:rPr lang="nb-NO" baseline="0" dirty="0"/>
              <a:t> å møte til oppsett time, ei påminning kort tid i </a:t>
            </a:r>
            <a:r>
              <a:rPr lang="nb-NO" baseline="0" dirty="0" err="1"/>
              <a:t>førevegen</a:t>
            </a:r>
            <a:r>
              <a:rPr lang="nb-NO" baseline="0" dirty="0"/>
              <a:t> hjelper deg å </a:t>
            </a:r>
            <a:r>
              <a:rPr lang="nb-NO" baseline="0" dirty="0" err="1"/>
              <a:t>hugse</a:t>
            </a:r>
            <a:r>
              <a:rPr lang="nb-NO" baseline="0" dirty="0"/>
              <a:t> timen din.</a:t>
            </a: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Har du fått nytt mobilnummer eller ny e-post må du endre dette </a:t>
            </a:r>
            <a:r>
              <a:rPr lang="nb-NO" baseline="0" dirty="0" err="1"/>
              <a:t>sjølv</a:t>
            </a:r>
            <a:r>
              <a:rPr lang="nb-NO" baseline="0" dirty="0"/>
              <a:t>, ved å oppdatere kontaktinformasjonen din.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</a:t>
            </a:r>
            <a:r>
              <a:rPr lang="nb-NO" b="1" i="1" baseline="0" dirty="0" err="1"/>
              <a:t>læraren</a:t>
            </a:r>
            <a:r>
              <a:rPr lang="nb-NO" b="1" i="1" baseline="0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Når du </a:t>
            </a:r>
            <a:r>
              <a:rPr lang="nb-NO" baseline="0" dirty="0" err="1"/>
              <a:t>loggar</a:t>
            </a:r>
            <a:r>
              <a:rPr lang="nb-NO" baseline="0" dirty="0"/>
              <a:t> inn til ei </a:t>
            </a:r>
            <a:r>
              <a:rPr lang="nb-NO" baseline="0" dirty="0" err="1"/>
              <a:t>offentleg</a:t>
            </a:r>
            <a:r>
              <a:rPr lang="nb-NO" baseline="0" dirty="0"/>
              <a:t> </a:t>
            </a:r>
            <a:r>
              <a:rPr lang="nb-NO" baseline="0" dirty="0" err="1"/>
              <a:t>teneste</a:t>
            </a:r>
            <a:r>
              <a:rPr lang="nb-NO" baseline="0" dirty="0"/>
              <a:t> med </a:t>
            </a:r>
            <a:r>
              <a:rPr lang="nb-NO" b="1" baseline="0" dirty="0" err="1"/>
              <a:t>MinID</a:t>
            </a:r>
            <a:r>
              <a:rPr lang="nb-NO" baseline="0" dirty="0"/>
              <a:t>, får du </a:t>
            </a:r>
            <a:r>
              <a:rPr lang="nb-NO" baseline="0" dirty="0" err="1"/>
              <a:t>ein</a:t>
            </a:r>
            <a:r>
              <a:rPr lang="nb-NO" baseline="0" dirty="0"/>
              <a:t> kode </a:t>
            </a:r>
            <a:r>
              <a:rPr lang="nb-NO" baseline="0" dirty="0" err="1"/>
              <a:t>frå</a:t>
            </a:r>
            <a:r>
              <a:rPr lang="nb-NO" baseline="0" dirty="0"/>
              <a:t> Digdir. Du får koden til det mobilnummeret som er registrert på deg i kontakt- og reservasjonsregisteret.</a:t>
            </a:r>
            <a:endParaRPr lang="nb-NO" dirty="0"/>
          </a:p>
          <a:p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Stat og kommune er pålagd å kontakte deg når det blir sendt viktige brev til din digitale postkasse, dersom du har valt slik postkasse.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For </a:t>
            </a:r>
            <a:r>
              <a:rPr lang="nb-NO" baseline="0" dirty="0" err="1"/>
              <a:t>nokre</a:t>
            </a:r>
            <a:r>
              <a:rPr lang="nb-NO" baseline="0" dirty="0"/>
              <a:t> </a:t>
            </a:r>
            <a:r>
              <a:rPr lang="nb-NO" baseline="0" dirty="0" err="1"/>
              <a:t>tenester</a:t>
            </a:r>
            <a:r>
              <a:rPr lang="nb-NO" baseline="0" dirty="0"/>
              <a:t> kan du gi fullmakt til andre som kan logge inn til dine </a:t>
            </a:r>
            <a:r>
              <a:rPr lang="nb-NO" baseline="0" dirty="0" err="1"/>
              <a:t>opplysningar</a:t>
            </a:r>
            <a:r>
              <a:rPr lang="nb-NO" baseline="0" dirty="0"/>
              <a:t>. Gir du fullmakt veit du kven som kan sjå </a:t>
            </a:r>
            <a:r>
              <a:rPr lang="nb-NO" baseline="0" dirty="0" err="1"/>
              <a:t>opplysningar</a:t>
            </a:r>
            <a:r>
              <a:rPr lang="nb-NO" baseline="0" dirty="0"/>
              <a:t> om deg, eller utføre </a:t>
            </a:r>
            <a:r>
              <a:rPr lang="nb-NO" baseline="0" dirty="0" err="1"/>
              <a:t>tenester</a:t>
            </a:r>
            <a:r>
              <a:rPr lang="nb-NO" baseline="0" dirty="0"/>
              <a:t> på vegne av deg.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8654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/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Dersom </a:t>
            </a:r>
            <a:r>
              <a:rPr lang="nb-NO" dirty="0" err="1"/>
              <a:t>statlege</a:t>
            </a:r>
            <a:r>
              <a:rPr lang="nb-NO" dirty="0"/>
              <a:t> eller kommunale </a:t>
            </a:r>
            <a:r>
              <a:rPr lang="nb-NO" dirty="0" err="1"/>
              <a:t>verksemder</a:t>
            </a:r>
            <a:r>
              <a:rPr lang="nb-NO" dirty="0"/>
              <a:t> skal kontakte deg digitalt, må </a:t>
            </a:r>
            <a:r>
              <a:rPr lang="nb-NO" dirty="0" err="1"/>
              <a:t>dei</a:t>
            </a:r>
            <a:r>
              <a:rPr lang="nb-NO" dirty="0"/>
              <a:t> nå deg på den e-postadressa eller det mobilnummeret du brukar.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Stat og kommune skal </a:t>
            </a:r>
            <a:r>
              <a:rPr lang="nb-NO" baseline="0" dirty="0" err="1"/>
              <a:t>berre</a:t>
            </a:r>
            <a:r>
              <a:rPr lang="nb-NO" baseline="0" dirty="0"/>
              <a:t> bruke kontaktregisteret.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Det er </a:t>
            </a:r>
            <a:r>
              <a:rPr lang="nb-NO" baseline="0" dirty="0" err="1"/>
              <a:t>berre</a:t>
            </a:r>
            <a:r>
              <a:rPr lang="nb-NO" baseline="0" dirty="0"/>
              <a:t> </a:t>
            </a:r>
            <a:r>
              <a:rPr lang="nb-NO" baseline="0" dirty="0" err="1"/>
              <a:t>eit</a:t>
            </a:r>
            <a:r>
              <a:rPr lang="nb-NO" baseline="0" dirty="0"/>
              <a:t> register eller </a:t>
            </a:r>
            <a:r>
              <a:rPr lang="nb-NO" baseline="0" dirty="0" err="1"/>
              <a:t>ein</a:t>
            </a:r>
            <a:r>
              <a:rPr lang="nb-NO" baseline="0" dirty="0"/>
              <a:t> stad du treng å oppdatere dersom du får nytt mobilnummer eller ny e-postadresse.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Du må logge inn via ID-porten for å endre </a:t>
            </a:r>
            <a:r>
              <a:rPr lang="nb-NO" baseline="0" dirty="0" err="1"/>
              <a:t>kontaktopplysningane</a:t>
            </a:r>
            <a:r>
              <a:rPr lang="nb-NO" baseline="0" dirty="0"/>
              <a:t> dine. Alle dine elektroniske ID-ar i ID-porten kan brukast for å endre </a:t>
            </a:r>
            <a:r>
              <a:rPr lang="nb-NO" baseline="0" dirty="0" err="1"/>
              <a:t>kontaktopplysningane</a:t>
            </a:r>
            <a:r>
              <a:rPr lang="nb-NO" baseline="0" dirty="0"/>
              <a:t>.</a:t>
            </a:r>
          </a:p>
          <a:p>
            <a:pPr marL="0" indent="0">
              <a:buFont typeface="+mj-lt"/>
              <a:buNone/>
            </a:pPr>
            <a:endParaRPr lang="nb-NO" i="0" baseline="0" dirty="0"/>
          </a:p>
          <a:p>
            <a:r>
              <a:rPr lang="nb-NO" b="1" i="1" baseline="0" dirty="0"/>
              <a:t>Bakgrunnsinformasjon til </a:t>
            </a:r>
            <a:r>
              <a:rPr lang="nb-NO" b="1" i="1" baseline="0" dirty="0" err="1"/>
              <a:t>læraren</a:t>
            </a:r>
            <a:r>
              <a:rPr lang="nb-NO" b="1" i="1" baseline="0" dirty="0"/>
              <a:t>: </a:t>
            </a:r>
          </a:p>
          <a:p>
            <a:r>
              <a:rPr lang="nb-NO" baseline="0" dirty="0"/>
              <a:t>Det er </a:t>
            </a:r>
            <a:r>
              <a:rPr lang="nb-NO" baseline="0" dirty="0" err="1"/>
              <a:t>innbyggar</a:t>
            </a:r>
            <a:r>
              <a:rPr lang="nb-NO" baseline="0" dirty="0"/>
              <a:t> </a:t>
            </a:r>
            <a:r>
              <a:rPr lang="nb-NO" baseline="0" dirty="0" err="1"/>
              <a:t>sjølv</a:t>
            </a:r>
            <a:r>
              <a:rPr lang="nb-NO" baseline="0" dirty="0"/>
              <a:t> som må endre kontaktinformasjonen. Dette på grunn av </a:t>
            </a:r>
            <a:r>
              <a:rPr lang="nb-NO" baseline="0" dirty="0" err="1"/>
              <a:t>sikkerheit</a:t>
            </a:r>
            <a:r>
              <a:rPr lang="nb-NO" baseline="0" dirty="0"/>
              <a:t>. Ingen kan ringe brukerstøtte og be om at kontaktinformasjonen skal </a:t>
            </a:r>
            <a:r>
              <a:rPr lang="nb-NO" baseline="0" dirty="0" err="1"/>
              <a:t>endrast</a:t>
            </a:r>
            <a:r>
              <a:rPr lang="nb-NO" baseline="0" dirty="0"/>
              <a:t>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 </a:t>
            </a:r>
            <a:r>
              <a:rPr lang="en-US" b="1" dirty="0" err="1"/>
              <a:t>både</a:t>
            </a:r>
            <a:r>
              <a:rPr lang="en-US" dirty="0"/>
              <a:t> </a:t>
            </a:r>
            <a:r>
              <a:rPr lang="en-US" dirty="0" err="1"/>
              <a:t>mobil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e-post </a:t>
            </a:r>
            <a:r>
              <a:rPr lang="en-US" dirty="0" err="1"/>
              <a:t>feil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kontakt</a:t>
            </a: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baseline="0" dirty="0" err="1"/>
              <a:t>og</a:t>
            </a:r>
            <a:r>
              <a:rPr lang="en-US" baseline="0" dirty="0"/>
              <a:t> </a:t>
            </a:r>
            <a:r>
              <a:rPr lang="en-US" baseline="0" dirty="0" err="1"/>
              <a:t>reservasjonsregisteret</a:t>
            </a:r>
            <a:r>
              <a:rPr lang="en-US" baseline="0" dirty="0"/>
              <a:t>, </a:t>
            </a:r>
            <a:r>
              <a:rPr lang="en-US" baseline="0" dirty="0" err="1"/>
              <a:t>kan</a:t>
            </a:r>
            <a:r>
              <a:rPr lang="en-US" baseline="0" dirty="0"/>
              <a:t> du </a:t>
            </a:r>
            <a:r>
              <a:rPr lang="en-US" baseline="0" dirty="0" err="1"/>
              <a:t>endre</a:t>
            </a:r>
            <a:r>
              <a:rPr lang="en-US" baseline="0" dirty="0"/>
              <a:t> det med alle ID-</a:t>
            </a:r>
            <a:r>
              <a:rPr lang="en-US" baseline="0" dirty="0" err="1"/>
              <a:t>ane</a:t>
            </a:r>
            <a:r>
              <a:rPr lang="en-US" baseline="0" dirty="0"/>
              <a:t> </a:t>
            </a:r>
            <a:r>
              <a:rPr lang="en-US" baseline="0" dirty="0" err="1"/>
              <a:t>unnteke</a:t>
            </a:r>
            <a:r>
              <a:rPr lang="en-US" baseline="0" dirty="0"/>
              <a:t> </a:t>
            </a:r>
            <a:r>
              <a:rPr lang="en-US" baseline="0" dirty="0" err="1"/>
              <a:t>MinID</a:t>
            </a:r>
            <a:r>
              <a:rPr lang="en-US" baseline="0" dirty="0"/>
              <a:t>. </a:t>
            </a:r>
            <a:r>
              <a:rPr lang="en-US" baseline="0" dirty="0" err="1"/>
              <a:t>Har</a:t>
            </a:r>
            <a:r>
              <a:rPr lang="en-US" baseline="0" dirty="0"/>
              <a:t> du </a:t>
            </a:r>
            <a:r>
              <a:rPr lang="en-US" baseline="0" dirty="0" err="1"/>
              <a:t>berre</a:t>
            </a:r>
            <a:r>
              <a:rPr lang="en-US" baseline="0" dirty="0"/>
              <a:t> </a:t>
            </a:r>
            <a:r>
              <a:rPr lang="en-US" baseline="0" dirty="0" err="1"/>
              <a:t>MinID</a:t>
            </a:r>
            <a:r>
              <a:rPr lang="en-US" baseline="0" dirty="0"/>
              <a:t>, </a:t>
            </a:r>
            <a:r>
              <a:rPr lang="en-US" baseline="0" dirty="0" err="1"/>
              <a:t>må</a:t>
            </a:r>
            <a:r>
              <a:rPr lang="en-US" baseline="0" dirty="0"/>
              <a:t> du </a:t>
            </a:r>
            <a:r>
              <a:rPr lang="en-US" baseline="0" dirty="0" err="1"/>
              <a:t>ringe</a:t>
            </a:r>
            <a:r>
              <a:rPr lang="en-US" baseline="0" dirty="0"/>
              <a:t> </a:t>
            </a:r>
            <a:r>
              <a:rPr lang="en-US" baseline="0" dirty="0" err="1"/>
              <a:t>brukerstøtte</a:t>
            </a:r>
            <a:r>
              <a:rPr lang="en-US" baseline="0" dirty="0"/>
              <a:t> </a:t>
            </a:r>
            <a:r>
              <a:rPr lang="en-US" baseline="0" dirty="0" err="1"/>
              <a:t>på</a:t>
            </a:r>
            <a:r>
              <a:rPr lang="en-US" baseline="0" dirty="0"/>
              <a:t> 800 30 300. </a:t>
            </a:r>
          </a:p>
          <a:p>
            <a:pPr marL="0" indent="0">
              <a:buFont typeface="+mj-lt"/>
              <a:buNone/>
            </a:pPr>
            <a:endParaRPr lang="nb-NO" i="0" baseline="0" dirty="0"/>
          </a:p>
          <a:p>
            <a:pPr marL="0" indent="0">
              <a:buFont typeface="+mj-lt"/>
              <a:buNone/>
            </a:pPr>
            <a:r>
              <a:rPr lang="nb-NO" i="0" baseline="0" dirty="0"/>
              <a:t>Ulike </a:t>
            </a:r>
            <a:r>
              <a:rPr lang="nb-NO" i="0" baseline="0" dirty="0" err="1"/>
              <a:t>måtar</a:t>
            </a:r>
            <a:r>
              <a:rPr lang="nb-NO" i="0" baseline="0" dirty="0"/>
              <a:t> å komme til kontaktinformasjonen din på. Der kan endre </a:t>
            </a:r>
            <a:r>
              <a:rPr lang="nb-NO" i="0" baseline="0" dirty="0" err="1"/>
              <a:t>opplysningane</a:t>
            </a:r>
            <a:r>
              <a:rPr lang="nb-NO" i="0" baseline="0" dirty="0"/>
              <a:t>: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nb-NO" i="0" baseline="0" dirty="0" err="1"/>
              <a:t>Frå</a:t>
            </a:r>
            <a:r>
              <a:rPr lang="nb-NO" i="0" baseline="0" dirty="0"/>
              <a:t> www.noreg.no – «Oppdater kontaktinformasjonen din».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nb-NO" i="0" baseline="0" dirty="0" err="1"/>
              <a:t>Frå</a:t>
            </a:r>
            <a:r>
              <a:rPr lang="nb-NO" i="0" baseline="0" dirty="0"/>
              <a:t> ID-porten når du </a:t>
            </a:r>
            <a:r>
              <a:rPr lang="nb-NO" i="0" baseline="0" dirty="0" err="1"/>
              <a:t>klikkar</a:t>
            </a:r>
            <a:r>
              <a:rPr lang="nb-NO" i="0" baseline="0" dirty="0"/>
              <a:t> på </a:t>
            </a:r>
            <a:r>
              <a:rPr lang="nb-NO" i="0" baseline="0" dirty="0" err="1"/>
              <a:t>MinID</a:t>
            </a:r>
            <a:r>
              <a:rPr lang="nb-NO" i="0" baseline="0" dirty="0"/>
              <a:t>. </a:t>
            </a:r>
            <a:r>
              <a:rPr lang="nb-NO" i="0" baseline="0" dirty="0" err="1"/>
              <a:t>Vidare</a:t>
            </a:r>
            <a:r>
              <a:rPr lang="nb-NO" i="0" baseline="0" dirty="0"/>
              <a:t> klikk på </a:t>
            </a:r>
            <a:r>
              <a:rPr lang="nb-NO" i="0" baseline="0" dirty="0" err="1"/>
              <a:t>dei</a:t>
            </a:r>
            <a:r>
              <a:rPr lang="nb-NO" i="0" baseline="0" dirty="0"/>
              <a:t> tre </a:t>
            </a:r>
            <a:r>
              <a:rPr lang="nb-NO" i="0" baseline="0" dirty="0" err="1"/>
              <a:t>strekane</a:t>
            </a:r>
            <a:r>
              <a:rPr lang="nb-NO" i="0" baseline="0" dirty="0"/>
              <a:t> oppe i høgre hjørne og </a:t>
            </a:r>
            <a:r>
              <a:rPr lang="nb-NO" i="0" baseline="0" dirty="0" err="1"/>
              <a:t>MinID-innstillingar</a:t>
            </a:r>
            <a:r>
              <a:rPr lang="nb-NO" i="0" baseline="0" dirty="0"/>
              <a:t>. Her kan du endre mobilnummer.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nb-NO" i="0" baseline="0" dirty="0"/>
              <a:t>Når du </a:t>
            </a:r>
            <a:r>
              <a:rPr lang="nb-NO" i="0" baseline="0" dirty="0" err="1"/>
              <a:t>trykkjer</a:t>
            </a:r>
            <a:r>
              <a:rPr lang="nb-NO" i="0" baseline="0" dirty="0"/>
              <a:t> «</a:t>
            </a:r>
            <a:r>
              <a:rPr lang="nb-NO" i="0" baseline="0" dirty="0" err="1"/>
              <a:t>Gløymt</a:t>
            </a:r>
            <a:r>
              <a:rPr lang="nb-NO" i="0" baseline="0" dirty="0"/>
              <a:t> passord?» ved innlogging med </a:t>
            </a:r>
            <a:r>
              <a:rPr lang="nb-NO" i="0" baseline="0" dirty="0" err="1"/>
              <a:t>MinID</a:t>
            </a:r>
            <a:r>
              <a:rPr lang="nb-NO" i="0" baseline="0" dirty="0"/>
              <a:t>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nb-NO" i="0" baseline="0" dirty="0"/>
              <a:t>Når du vel å bruke PIN-kodebrevet </a:t>
            </a:r>
            <a:r>
              <a:rPr lang="nb-NO" i="0" baseline="0" dirty="0" err="1"/>
              <a:t>istadenfor</a:t>
            </a:r>
            <a:r>
              <a:rPr lang="nb-NO" i="0" baseline="0" dirty="0"/>
              <a:t> koden du får på mobil.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3777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Du kan sjekke eller oppdatere kontaktinformasjonen din ved å logge inn </a:t>
            </a:r>
            <a:r>
              <a:rPr lang="nb-NO" i="0" baseline="0" dirty="0" err="1"/>
              <a:t>frå</a:t>
            </a:r>
            <a:r>
              <a:rPr lang="nb-NO" i="0" baseline="0" dirty="0"/>
              <a:t> ei av lenkene her.</a:t>
            </a:r>
            <a:endParaRPr lang="nb-NO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i="0" baseline="0" dirty="0"/>
              <a:t>På www.noreg.no kan du og lese </a:t>
            </a:r>
            <a:r>
              <a:rPr lang="nb-NO" i="0" baseline="0" dirty="0" err="1"/>
              <a:t>meir</a:t>
            </a:r>
            <a:r>
              <a:rPr lang="nb-NO" i="0" baseline="0" dirty="0"/>
              <a:t> om kontakt og reservasjonsregisteret.</a:t>
            </a:r>
            <a:endParaRPr lang="nb-NO" baseline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4294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</a:t>
            </a:r>
            <a:r>
              <a:rPr lang="en-US" b="1" i="1" baseline="0" dirty="0" err="1"/>
              <a:t>til</a:t>
            </a:r>
            <a:r>
              <a:rPr lang="en-US" b="1" i="1" dirty="0"/>
              <a:t> </a:t>
            </a:r>
            <a:r>
              <a:rPr lang="en-US" b="1" i="1" dirty="0" err="1"/>
              <a:t>læraren</a:t>
            </a:r>
            <a:r>
              <a:rPr lang="en-US" b="1" i="1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baseline="0" dirty="0"/>
              <a:t>Informasjonsside om </a:t>
            </a:r>
            <a:r>
              <a:rPr lang="nb-NO" b="0" i="0" baseline="0" dirty="0" err="1"/>
              <a:t>kvifor</a:t>
            </a:r>
            <a:r>
              <a:rPr lang="nb-NO" b="0" i="0" baseline="0" dirty="0"/>
              <a:t> det er viktig at kontaktinformasjonen din er rett.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 err="1"/>
              <a:t>Treng</a:t>
            </a:r>
            <a:r>
              <a:rPr lang="en-US" b="0" i="0" dirty="0"/>
              <a:t> du å </a:t>
            </a:r>
            <a:r>
              <a:rPr lang="en-US" b="0" i="0" dirty="0" err="1"/>
              <a:t>oppdatere</a:t>
            </a:r>
            <a:r>
              <a:rPr lang="en-US" b="0" i="0" dirty="0"/>
              <a:t> </a:t>
            </a:r>
            <a:r>
              <a:rPr lang="en-US" b="0" i="0" dirty="0" err="1"/>
              <a:t>kontaktinformasjonen</a:t>
            </a:r>
            <a:r>
              <a:rPr lang="en-US" b="0" i="0" dirty="0"/>
              <a:t> din, </a:t>
            </a:r>
            <a:r>
              <a:rPr lang="en-US" b="0" i="0" dirty="0" err="1"/>
              <a:t>klikk</a:t>
            </a:r>
            <a:r>
              <a:rPr lang="en-US" b="0" i="0" dirty="0"/>
              <a:t> </a:t>
            </a:r>
            <a:r>
              <a:rPr lang="en-US" b="0" i="0" dirty="0" err="1"/>
              <a:t>på</a:t>
            </a:r>
            <a:r>
              <a:rPr lang="en-US" b="0" i="0" dirty="0"/>
              <a:t> den orange </a:t>
            </a:r>
            <a:r>
              <a:rPr lang="en-US" b="0" i="0" dirty="0" err="1"/>
              <a:t>lenka</a:t>
            </a:r>
            <a:r>
              <a:rPr lang="en-US" b="0" i="0" dirty="0"/>
              <a:t>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i="1" baseline="0" dirty="0"/>
              <a:t>Bakgrunnsinformasjon til </a:t>
            </a:r>
            <a:r>
              <a:rPr lang="nb-NO" b="1" i="1" baseline="0" dirty="0" err="1"/>
              <a:t>læraren</a:t>
            </a:r>
            <a:r>
              <a:rPr lang="nb-NO" b="1" i="1" baseline="0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baseline="0" dirty="0"/>
              <a:t>Sjå: «Påminning om legetime og </a:t>
            </a:r>
            <a:r>
              <a:rPr lang="nb-NO" b="0" i="0" baseline="0" dirty="0" err="1"/>
              <a:t>liknande</a:t>
            </a:r>
            <a:r>
              <a:rPr lang="nb-NO" b="0" i="0" baseline="0" dirty="0"/>
              <a:t>». Viktig å ha sin eigen kontaktinformasjon!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b="0" i="0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b-NO" b="0" i="0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7244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</a:p>
          <a:p>
            <a:r>
              <a:rPr lang="nb-NO" dirty="0"/>
              <a:t>Her vel du </a:t>
            </a:r>
            <a:r>
              <a:rPr lang="nb-NO" dirty="0" err="1"/>
              <a:t>ein</a:t>
            </a:r>
            <a:r>
              <a:rPr lang="nb-NO" baseline="0" dirty="0"/>
              <a:t> elektronisk ID som du har. Du </a:t>
            </a:r>
            <a:r>
              <a:rPr lang="nb-NO" baseline="0" dirty="0" err="1"/>
              <a:t>loggar</a:t>
            </a:r>
            <a:r>
              <a:rPr lang="nb-NO" baseline="0" dirty="0"/>
              <a:t> inn på </a:t>
            </a:r>
            <a:r>
              <a:rPr lang="nb-NO" baseline="0" dirty="0" err="1"/>
              <a:t>vanleg</a:t>
            </a:r>
            <a:r>
              <a:rPr lang="nb-NO" baseline="0" dirty="0"/>
              <a:t> måte og kan endre mobilnummeret eller epostadressa di.</a:t>
            </a:r>
          </a:p>
          <a:p>
            <a:endParaRPr lang="nb-NO" dirty="0"/>
          </a:p>
          <a:p>
            <a:r>
              <a:rPr lang="nb-NO" b="1" i="1" baseline="0" dirty="0"/>
              <a:t>Bakgrunnsinformasjon til </a:t>
            </a:r>
            <a:r>
              <a:rPr lang="nb-NO" b="1" i="1" baseline="0" dirty="0" err="1"/>
              <a:t>læraren</a:t>
            </a:r>
            <a:r>
              <a:rPr lang="nb-NO" b="1" i="1" baseline="0" dirty="0"/>
              <a:t>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For </a:t>
            </a:r>
            <a:r>
              <a:rPr lang="nb-NO" baseline="0" dirty="0" err="1"/>
              <a:t>innloggingar</a:t>
            </a:r>
            <a:r>
              <a:rPr lang="nb-NO" baseline="0" dirty="0"/>
              <a:t>, sjå eigne kurs.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Brukar du </a:t>
            </a:r>
            <a:r>
              <a:rPr lang="nb-NO" baseline="0" dirty="0" err="1"/>
              <a:t>MinID</a:t>
            </a:r>
            <a:r>
              <a:rPr lang="nb-NO" baseline="0" dirty="0"/>
              <a:t> og alt har bytta mobilnummer, må du erstatte kode til mobil med å bruke kode på PIN-kodebrevet. Klikk på: «</a:t>
            </a:r>
            <a:r>
              <a:rPr lang="nb-NO" b="0" i="0" baseline="0" dirty="0"/>
              <a:t>Bruk kode </a:t>
            </a:r>
            <a:r>
              <a:rPr lang="nb-NO" b="0" i="0" baseline="0" dirty="0" err="1"/>
              <a:t>frå</a:t>
            </a:r>
            <a:r>
              <a:rPr lang="nb-NO" b="0" i="0" baseline="0" dirty="0"/>
              <a:t> PIN-kodebrev»</a:t>
            </a:r>
            <a:endParaRPr lang="nb-NO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Innlogging via ID-porten er lik kvar gong for </a:t>
            </a:r>
            <a:r>
              <a:rPr lang="nb-NO" baseline="0" dirty="0" err="1"/>
              <a:t>dei</a:t>
            </a:r>
            <a:r>
              <a:rPr lang="nb-NO" baseline="0" dirty="0"/>
              <a:t> ulike ID-ane i ID-porten.</a:t>
            </a:r>
          </a:p>
          <a:p>
            <a:endParaRPr lang="nb-NO" b="0" i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0632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/>
              <a:t>Manus for </a:t>
            </a:r>
            <a:r>
              <a:rPr lang="en-US" b="1" i="1" dirty="0" err="1"/>
              <a:t>læraren</a:t>
            </a:r>
            <a:r>
              <a:rPr lang="en-US" b="1" i="1" dirty="0"/>
              <a:t>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Du har logga inn til din kontaktinformasjon som det </a:t>
            </a:r>
            <a:r>
              <a:rPr lang="nb-NO" dirty="0" err="1"/>
              <a:t>offentlege</a:t>
            </a:r>
            <a:r>
              <a:rPr lang="nb-NO" dirty="0"/>
              <a:t> kan kontakte deg på. Er mobilnummeret eller e-postadressa</a:t>
            </a:r>
            <a:r>
              <a:rPr lang="nb-NO" baseline="0" dirty="0"/>
              <a:t> feil, </a:t>
            </a:r>
            <a:r>
              <a:rPr lang="nb-NO" dirty="0"/>
              <a:t>trykk på blyanten og skriv</a:t>
            </a:r>
            <a:r>
              <a:rPr lang="nb-NO" baseline="0" dirty="0"/>
              <a:t> inn rett.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9F30-BE86-4E31-A4D2-52D65D10ADE3}" type="slidenum">
              <a:rPr lang="nb-NO" smtClean="0"/>
              <a:pPr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1787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rt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8A1D86F2-7076-44AB-A7BD-6AFC9F4E54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pic>
        <p:nvPicPr>
          <p:cNvPr id="3" name="Digdir_Intro_kort_versjon_20201014">
            <a:hlinkClick r:id="" action="ppaction://media"/>
            <a:extLst>
              <a:ext uri="{FF2B5EF4-FFF2-40B4-BE49-F238E27FC236}">
                <a16:creationId xmlns:a16="http://schemas.microsoft.com/office/drawing/2014/main" id="{149D7789-BEBF-4E04-B79D-9078B9E2F8B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7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8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gning&#10;&#10;Automatisk generert beskrivelse">
            <a:extLst>
              <a:ext uri="{FF2B5EF4-FFF2-40B4-BE49-F238E27FC236}">
                <a16:creationId xmlns:a16="http://schemas.microsoft.com/office/drawing/2014/main" id="{869FEB36-2120-4C4B-A06E-09E862D5E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5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2AF6A1F0-48BA-4FA0-94B4-925E77FCC2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ittel 1">
            <a:extLst>
              <a:ext uri="{FF2B5EF4-FFF2-40B4-BE49-F238E27FC236}">
                <a16:creationId xmlns:a16="http://schemas.microsoft.com/office/drawing/2014/main" id="{F2028190-9615-4857-9215-8E91FE76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626F4051-322D-4761-B918-75CA0F940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364231" y="2510971"/>
            <a:ext cx="5977406" cy="5776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682023" y="2510971"/>
            <a:ext cx="5977406" cy="5776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97C25ED5-A7B7-439C-8D7F-2262BCA97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4FAF295-66FF-4DF2-99B8-D49F2A5145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6256033" cy="9145143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746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/m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6256033" cy="4572572"/>
          </a:xfrm>
          <a:prstGeom prst="rect">
            <a:avLst/>
          </a:prstGeom>
        </p:spPr>
        <p:txBody>
          <a:bodyPr lIns="0" tIns="288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660222DE-83EE-4E47-896F-8C78F30A2D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64232" y="5309936"/>
            <a:ext cx="12295196" cy="2971097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988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502D847-EF0A-40D6-98D4-363AD03B4F25}"/>
              </a:ext>
            </a:extLst>
          </p:cNvPr>
          <p:cNvSpPr/>
          <p:nvPr userDrawn="1"/>
        </p:nvSpPr>
        <p:spPr>
          <a:xfrm>
            <a:off x="1944914" y="101600"/>
            <a:ext cx="13628915" cy="10740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4597" y="0"/>
            <a:ext cx="8129816" cy="9145143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589" y="566057"/>
            <a:ext cx="6480810" cy="8049032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6446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kstbokser og 2x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334645B-223F-4526-8D89-BC20DD382EAF}"/>
              </a:ext>
            </a:extLst>
          </p:cNvPr>
          <p:cNvSpPr/>
          <p:nvPr userDrawn="1"/>
        </p:nvSpPr>
        <p:spPr>
          <a:xfrm>
            <a:off x="1306286" y="130629"/>
            <a:ext cx="14557828" cy="19158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E9DA5CDA-564E-4794-9EF8-3F8E29C06A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572572"/>
            <a:ext cx="8129816" cy="4571428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0691A1F-0C65-4936-A3D1-75D553931D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0135" y="338378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bilde 6">
            <a:extLst>
              <a:ext uri="{FF2B5EF4-FFF2-40B4-BE49-F238E27FC236}">
                <a16:creationId xmlns:a16="http://schemas.microsoft.com/office/drawing/2014/main" id="{A6665869-579D-4D0A-8BB5-C514B896A3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9816" y="0"/>
            <a:ext cx="8124596" cy="4572572"/>
          </a:xfrm>
          <a:prstGeom prst="rect">
            <a:avLst/>
          </a:prstGeom>
        </p:spPr>
        <p:txBody>
          <a:bodyPr lIns="0" tIns="720000" rIns="0" bIns="0" anchor="t" anchorCtr="1"/>
          <a:lstStyle>
            <a:lvl1pPr marL="0" indent="0" algn="ctr">
              <a:buNone/>
              <a:defRPr sz="30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DBF69321-80D9-4A39-90B0-968EC64466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81147" y="4856071"/>
            <a:ext cx="5760720" cy="2520315"/>
          </a:xfrm>
          <a:prstGeom prst="rect">
            <a:avLst/>
          </a:prstGeom>
        </p:spPr>
        <p:txBody>
          <a:bodyPr lIns="0" tIns="0" rIns="0" bIns="0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506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innhold 14">
            <a:extLst>
              <a:ext uri="{FF2B5EF4-FFF2-40B4-BE49-F238E27FC236}">
                <a16:creationId xmlns:a16="http://schemas.microsoft.com/office/drawing/2014/main" id="{BA50970E-2AEF-4397-90BC-068B1C7C1E6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365830" y="900110"/>
            <a:ext cx="11771736" cy="7532689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271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6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ng Animert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gdir_Intro_01_20201014">
            <a:hlinkClick r:id="" action="ppaction://media"/>
            <a:extLst>
              <a:ext uri="{FF2B5EF4-FFF2-40B4-BE49-F238E27FC236}">
                <a16:creationId xmlns:a16="http://schemas.microsoft.com/office/drawing/2014/main" id="{3A2F5C53-3D67-48E6-8586-4DB169ED894C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0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gning&#10;&#10;Automatisk generert beskrivelse">
            <a:extLst>
              <a:ext uri="{FF2B5EF4-FFF2-40B4-BE49-F238E27FC236}">
                <a16:creationId xmlns:a16="http://schemas.microsoft.com/office/drawing/2014/main" id="{B32B5ECC-2D7D-48D0-B8D9-C63BF3D353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"/>
            <a:ext cx="16254413" cy="9141965"/>
          </a:xfrm>
          <a:prstGeom prst="rect">
            <a:avLst/>
          </a:prstGeom>
        </p:spPr>
      </p:pic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2365963" y="3681198"/>
            <a:ext cx="6120080" cy="141961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1623D34C-1926-4810-91BE-D6B95CA93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3" y="600106"/>
            <a:ext cx="439149" cy="440948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AEEAA6E5-76EB-4149-A5FA-6F5AED27612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5841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vslutning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D1E0FE9-5097-4A7A-849E-80C6670E4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"/>
            <a:ext cx="16254413" cy="9141965"/>
          </a:xfrm>
          <a:prstGeom prst="rect">
            <a:avLst/>
          </a:prstGeom>
        </p:spPr>
      </p:pic>
      <p:pic>
        <p:nvPicPr>
          <p:cNvPr id="4" name="Bilde 3" descr="Et bilde som inneholder tegning&#10;&#10;Automatisk generert beskrivelse">
            <a:extLst>
              <a:ext uri="{FF2B5EF4-FFF2-40B4-BE49-F238E27FC236}">
                <a16:creationId xmlns:a16="http://schemas.microsoft.com/office/drawing/2014/main" id="{55ABA1C8-70E5-466F-8965-C04932D88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206" y="4295660"/>
            <a:ext cx="1489437" cy="149554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A278092D-6D2E-4BF9-9025-D1CB6046007B}"/>
              </a:ext>
            </a:extLst>
          </p:cNvPr>
          <p:cNvSpPr txBox="1"/>
          <p:nvPr userDrawn="1"/>
        </p:nvSpPr>
        <p:spPr>
          <a:xfrm>
            <a:off x="8054543" y="7302500"/>
            <a:ext cx="304800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Digitaliseringsdirektoratet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postmottak@digdir.no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22 45 10 00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0" dirty="0">
                <a:solidFill>
                  <a:schemeClr val="bg1"/>
                </a:solidFill>
              </a:rPr>
              <a:t>Postboks 1382 Vika, 0114 Oslo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63D8E4ED-29EB-4D5B-8A83-7BF70D2626F8}"/>
              </a:ext>
            </a:extLst>
          </p:cNvPr>
          <p:cNvSpPr txBox="1"/>
          <p:nvPr userDrawn="1"/>
        </p:nvSpPr>
        <p:spPr>
          <a:xfrm>
            <a:off x="11102543" y="7302500"/>
            <a:ext cx="3048000" cy="11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Besøksadresser: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Industriveien 1, 8900 Brønnøysund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Skrivarevegen 2, 6863 Leikanger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chemeClr val="bg1"/>
                </a:solidFill>
              </a:rPr>
              <a:t>Grev Wedels Plass 9, 0151 Oslo</a:t>
            </a:r>
            <a:endParaRPr lang="nb-NO" sz="1200" b="0" dirty="0">
              <a:solidFill>
                <a:schemeClr val="bg1"/>
              </a:solidFill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0842A71-D675-4BCF-A694-A088EB0F8293}"/>
              </a:ext>
            </a:extLst>
          </p:cNvPr>
          <p:cNvSpPr txBox="1"/>
          <p:nvPr userDrawn="1"/>
        </p:nvSpPr>
        <p:spPr>
          <a:xfrm>
            <a:off x="3393643" y="7302500"/>
            <a:ext cx="3048000" cy="335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nb-NO" sz="1200" b="1" dirty="0">
                <a:solidFill>
                  <a:srgbClr val="1E2B3C"/>
                </a:solidFill>
              </a:rPr>
              <a:t>digdir.no</a:t>
            </a:r>
            <a:endParaRPr lang="nb-NO" sz="1200" b="0" dirty="0">
              <a:solidFill>
                <a:srgbClr val="1E2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63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1">
            <a:hlinkClick r:id="" action="ppaction://media"/>
            <a:extLst>
              <a:ext uri="{FF2B5EF4-FFF2-40B4-BE49-F238E27FC236}">
                <a16:creationId xmlns:a16="http://schemas.microsoft.com/office/drawing/2014/main" id="{9D8054C2-404C-4902-A00B-CDC2169294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3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2">
            <a:hlinkClick r:id="" action="ppaction://media"/>
            <a:extLst>
              <a:ext uri="{FF2B5EF4-FFF2-40B4-BE49-F238E27FC236}">
                <a16:creationId xmlns:a16="http://schemas.microsoft.com/office/drawing/2014/main" id="{BAEB2C08-6275-4E05-A719-5423DA108A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3">
            <a:hlinkClick r:id="" action="ppaction://media"/>
            <a:extLst>
              <a:ext uri="{FF2B5EF4-FFF2-40B4-BE49-F238E27FC236}">
                <a16:creationId xmlns:a16="http://schemas.microsoft.com/office/drawing/2014/main" id="{16636BD1-6D01-43C8-9703-319789A8E9C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4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4">
            <a:hlinkClick r:id="" action="ppaction://media"/>
            <a:extLst>
              <a:ext uri="{FF2B5EF4-FFF2-40B4-BE49-F238E27FC236}">
                <a16:creationId xmlns:a16="http://schemas.microsoft.com/office/drawing/2014/main" id="{01948658-E107-4673-853B-7E4EC79DD0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7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5">
            <a:hlinkClick r:id="" action="ppaction://media"/>
            <a:extLst>
              <a:ext uri="{FF2B5EF4-FFF2-40B4-BE49-F238E27FC236}">
                <a16:creationId xmlns:a16="http://schemas.microsoft.com/office/drawing/2014/main" id="{9CAB091A-4D4F-4D56-AD2B-62225BB72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0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6">
            <a:hlinkClick r:id="" action="ppaction://media"/>
            <a:extLst>
              <a:ext uri="{FF2B5EF4-FFF2-40B4-BE49-F238E27FC236}">
                <a16:creationId xmlns:a16="http://schemas.microsoft.com/office/drawing/2014/main" id="{BA551B63-9795-46AD-AD4F-E5D9D654D5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8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7">
            <a:hlinkClick r:id="" action="ppaction://media"/>
            <a:extLst>
              <a:ext uri="{FF2B5EF4-FFF2-40B4-BE49-F238E27FC236}">
                <a16:creationId xmlns:a16="http://schemas.microsoft.com/office/drawing/2014/main" id="{02FF6D17-3B7F-41FF-A026-44065259C7C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9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8">
            <a:hlinkClick r:id="" action="ppaction://media"/>
            <a:extLst>
              <a:ext uri="{FF2B5EF4-FFF2-40B4-BE49-F238E27FC236}">
                <a16:creationId xmlns:a16="http://schemas.microsoft.com/office/drawing/2014/main" id="{B7C49D2E-8481-48C5-982E-FBA05A32864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1B9EAEB-567D-46AB-BDCF-F0F067B4F97C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48068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>
            <a:extLst>
              <a:ext uri="{FF2B5EF4-FFF2-40B4-BE49-F238E27FC236}">
                <a16:creationId xmlns:a16="http://schemas.microsoft.com/office/drawing/2014/main" id="{B2A23DC1-5111-42B6-BB17-35AC458FD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65404134-5F34-4B94-A9B6-316CBDACD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511E4814-F717-4C61-A710-7E70E4ACD4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1F4A38C3-D8E7-404C-9494-8A3CD442BE93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34884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9">
            <a:hlinkClick r:id="" action="ppaction://media"/>
            <a:extLst>
              <a:ext uri="{FF2B5EF4-FFF2-40B4-BE49-F238E27FC236}">
                <a16:creationId xmlns:a16="http://schemas.microsoft.com/office/drawing/2014/main" id="{8E5F1F34-6F1E-47AE-832E-FE861F723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6254413" cy="91431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42EF8D-8DD1-4D21-8B66-6BDC9E811030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0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1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1">
            <a:hlinkClick r:id="" action="ppaction://media"/>
            <a:extLst>
              <a:ext uri="{FF2B5EF4-FFF2-40B4-BE49-F238E27FC236}">
                <a16:creationId xmlns:a16="http://schemas.microsoft.com/office/drawing/2014/main" id="{9D8054C2-404C-4902-A00B-CDC2169294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4413" cy="91431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4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2">
            <a:hlinkClick r:id="" action="ppaction://media"/>
            <a:extLst>
              <a:ext uri="{FF2B5EF4-FFF2-40B4-BE49-F238E27FC236}">
                <a16:creationId xmlns:a16="http://schemas.microsoft.com/office/drawing/2014/main" id="{BAEB2C08-6275-4E05-A719-5423DA108A6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3">
            <a:hlinkClick r:id="" action="ppaction://media"/>
            <a:extLst>
              <a:ext uri="{FF2B5EF4-FFF2-40B4-BE49-F238E27FC236}">
                <a16:creationId xmlns:a16="http://schemas.microsoft.com/office/drawing/2014/main" id="{16636BD1-6D01-43C8-9703-319789A8E9C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1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4">
            <a:hlinkClick r:id="" action="ppaction://media"/>
            <a:extLst>
              <a:ext uri="{FF2B5EF4-FFF2-40B4-BE49-F238E27FC236}">
                <a16:creationId xmlns:a16="http://schemas.microsoft.com/office/drawing/2014/main" id="{01948658-E107-4673-853B-7E4EC79DD00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9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5">
            <a:hlinkClick r:id="" action="ppaction://media"/>
            <a:extLst>
              <a:ext uri="{FF2B5EF4-FFF2-40B4-BE49-F238E27FC236}">
                <a16:creationId xmlns:a16="http://schemas.microsoft.com/office/drawing/2014/main" id="{9CAB091A-4D4F-4D56-AD2B-62225BB722F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6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6">
            <a:hlinkClick r:id="" action="ppaction://media"/>
            <a:extLst>
              <a:ext uri="{FF2B5EF4-FFF2-40B4-BE49-F238E27FC236}">
                <a16:creationId xmlns:a16="http://schemas.microsoft.com/office/drawing/2014/main" id="{BA551B63-9795-46AD-AD4F-E5D9D654D57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1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7">
            <a:hlinkClick r:id="" action="ppaction://media"/>
            <a:extLst>
              <a:ext uri="{FF2B5EF4-FFF2-40B4-BE49-F238E27FC236}">
                <a16:creationId xmlns:a16="http://schemas.microsoft.com/office/drawing/2014/main" id="{02FF6D17-3B7F-41FF-A026-44065259C7C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E83E9-6DFF-4774-8E86-C6CDF9F6755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2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8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gdir_Transition_08">
            <a:hlinkClick r:id="" action="ppaction://media"/>
            <a:extLst>
              <a:ext uri="{FF2B5EF4-FFF2-40B4-BE49-F238E27FC236}">
                <a16:creationId xmlns:a16="http://schemas.microsoft.com/office/drawing/2014/main" id="{B7C49D2E-8481-48C5-982E-FBA05A32864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81B9EAEB-567D-46AB-BDCF-F0F067B4F97C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24342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til introside Overgang #9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gdir_Transition_09">
            <a:hlinkClick r:id="" action="ppaction://media"/>
            <a:extLst>
              <a:ext uri="{FF2B5EF4-FFF2-40B4-BE49-F238E27FC236}">
                <a16:creationId xmlns:a16="http://schemas.microsoft.com/office/drawing/2014/main" id="{8E5F1F34-6F1E-47AE-832E-FE861F723E23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893"/>
            <a:ext cx="16254413" cy="9143107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0442EF8D-8DD1-4D21-8B66-6BDC9E811030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8C14C9F-E16A-4E44-8CD7-68C5AA3891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9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tegning&#10;&#10;Automatisk generert beskrivelse">
            <a:extLst>
              <a:ext uri="{FF2B5EF4-FFF2-40B4-BE49-F238E27FC236}">
                <a16:creationId xmlns:a16="http://schemas.microsoft.com/office/drawing/2014/main" id="{52AAE27E-7FBA-4ECE-92AB-3A3C39E632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5FE4CE4-134D-4788-A6F4-BC91B10574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57D81D62-A055-4B15-80BD-929468DE16B6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35523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3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7932DB0C-BAFA-498B-B552-68CBCFE5CF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1E3279-D715-4827-9A13-05F2C36B5E51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7F43DFE-C8AB-4A89-875F-908F84F621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F68E54C7-4E92-4D7E-AE3A-BBBEE9879B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BBDBD0-71F1-4AEB-9367-24166E6A24A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CAC403A-A759-4525-ACE7-2FACC03B96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5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698C1FA3-9361-4B71-8FB6-9F9D34E83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4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6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Et bilde som inneholder tegning&#10;&#10;Automatisk generert beskrivelse">
            <a:extLst>
              <a:ext uri="{FF2B5EF4-FFF2-40B4-BE49-F238E27FC236}">
                <a16:creationId xmlns:a16="http://schemas.microsoft.com/office/drawing/2014/main" id="{C1421C68-4400-4B62-A3FC-DFDD0D1A83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BDA1AFF-68C0-4650-8E52-6263233596B5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730FB02-9270-497B-BF5B-66B5BB7B62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5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dir Introslide #7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7D83A18E-4B0C-454E-81E7-91F1C4D484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16254413" cy="9143107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0E980CF2-FF78-4052-A5D2-D858F04E6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1817" y="4322003"/>
            <a:ext cx="6869292" cy="1530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90904-DBBA-4AD3-8739-C68A030E86D8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76DF188-501B-4BE2-A848-80262AE5DE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7DA5B237-216F-496A-9C1D-773EFC9118DD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07" r:id="rId2"/>
    <p:sldLayoutId id="2147483717" r:id="rId3"/>
    <p:sldLayoutId id="2147483713" r:id="rId4"/>
    <p:sldLayoutId id="2147483721" r:id="rId5"/>
    <p:sldLayoutId id="2147483720" r:id="rId6"/>
    <p:sldLayoutId id="2147483719" r:id="rId7"/>
    <p:sldLayoutId id="2147483718" r:id="rId8"/>
    <p:sldLayoutId id="2147483735" r:id="rId9"/>
    <p:sldLayoutId id="2147483736" r:id="rId10"/>
    <p:sldLayoutId id="2147483737" r:id="rId11"/>
    <p:sldLayoutId id="2147483650" r:id="rId12"/>
    <p:sldLayoutId id="2147483652" r:id="rId13"/>
    <p:sldLayoutId id="2147483657" r:id="rId14"/>
    <p:sldLayoutId id="2147483656" r:id="rId15"/>
    <p:sldLayoutId id="2147483669" r:id="rId16"/>
    <p:sldLayoutId id="2147483658" r:id="rId17"/>
    <p:sldLayoutId id="2147483659" r:id="rId18"/>
    <p:sldLayoutId id="2147483722" r:id="rId19"/>
    <p:sldLayoutId id="2147483651" r:id="rId20"/>
    <p:sldLayoutId id="2147483671" r:id="rId2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86B62DA1-65D5-497C-AF34-21B9EF27415A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0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>
            <a:extLst>
              <a:ext uri="{FF2B5EF4-FFF2-40B4-BE49-F238E27FC236}">
                <a16:creationId xmlns:a16="http://schemas.microsoft.com/office/drawing/2014/main" id="{86B62DA1-65D5-497C-AF34-21B9EF27415A}"/>
              </a:ext>
            </a:extLst>
          </p:cNvPr>
          <p:cNvSpPr txBox="1"/>
          <p:nvPr userDrawn="1"/>
        </p:nvSpPr>
        <p:spPr>
          <a:xfrm>
            <a:off x="13816252" y="754065"/>
            <a:ext cx="102944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1E2B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digdir.no</a:t>
            </a: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2364232" y="1480956"/>
            <a:ext cx="12295197" cy="6924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2364232" y="2453731"/>
            <a:ext cx="12295197" cy="57648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1061CB-D839-4951-9933-63329988FF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02" y="469286"/>
            <a:ext cx="2065553" cy="69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1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p:txStyles>
    <p:titleStyle>
      <a:lvl1pPr algn="l" defTabSz="1219085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dk2"/>
          </a:solidFill>
          <a:latin typeface="+mj-lt"/>
          <a:ea typeface="+mj-ea"/>
          <a:cs typeface="+mj-cs"/>
        </a:defRPr>
      </a:lvl1pPr>
    </p:titleStyle>
    <p:bodyStyle>
      <a:lvl1pPr marL="540000" indent="-540000" algn="l" defTabSz="1219085" rtl="0" eaLnBrk="1" latinLnBrk="0" hangingPunct="1">
        <a:lnSpc>
          <a:spcPct val="100000"/>
        </a:lnSpc>
        <a:spcBef>
          <a:spcPts val="2500"/>
        </a:spcBef>
        <a:buClr>
          <a:schemeClr val="accent3"/>
        </a:buClr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111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471500" indent="-5715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71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7200" indent="-457200" algn="l" defTabSz="1219085" rtl="0" eaLnBrk="1" latinLnBrk="0" hangingPunct="1">
        <a:lnSpc>
          <a:spcPct val="90000"/>
        </a:lnSpc>
        <a:spcBef>
          <a:spcPts val="15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484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027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69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112" indent="-304771" algn="l" defTabSz="121908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4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2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70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13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55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98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41" algn="l" defTabSz="12190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reg.no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B8C20A48-9FA4-4C14-A361-E46B3567FA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3558540" y="5285104"/>
            <a:ext cx="12367260" cy="1530351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chemeClr val="bg1"/>
                </a:solidFill>
                <a:latin typeface="Arial" charset="0"/>
                <a:cs typeface="Arial" charset="0"/>
              </a:rPr>
              <a:t>Lær å oppdatere kontaktinformasjonen din i Kontakt- og reservasjonsregisteret</a:t>
            </a:r>
            <a:endParaRPr lang="nb-NO" dirty="0"/>
          </a:p>
        </p:txBody>
      </p:sp>
      <p:sp>
        <p:nvSpPr>
          <p:cNvPr id="7" name="Bildeforklaring formet som en ellipse 4" descr="Bilde frå Noreg.no der du kan oppdatere kontaktinformasjonen din.">
            <a:extLst>
              <a:ext uri="{FF2B5EF4-FFF2-40B4-BE49-F238E27FC236}">
                <a16:creationId xmlns:a16="http://schemas.microsoft.com/office/drawing/2014/main" id="{9D6F6387-9478-4EF2-B4C9-18DA0723D2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0800000" flipH="1" flipV="1">
            <a:off x="891038" y="1953628"/>
            <a:ext cx="2980423" cy="2551849"/>
          </a:xfrm>
          <a:prstGeom prst="wedgeEllipseCallout">
            <a:avLst>
              <a:gd name="adj1" fmla="val 55244"/>
              <a:gd name="adj2" fmla="val 53061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n-NO" sz="2666" dirty="0">
              <a:solidFill>
                <a:schemeClr val="bg1"/>
              </a:solidFill>
            </a:endParaRPr>
          </a:p>
          <a:p>
            <a:endParaRPr lang="nn-NO" sz="266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82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364233" y="1480956"/>
            <a:ext cx="5762974" cy="1399201"/>
          </a:xfrm>
        </p:spPr>
        <p:txBody>
          <a:bodyPr/>
          <a:lstStyle/>
          <a:p>
            <a:r>
              <a:rPr lang="nb-NO" dirty="0">
                <a:solidFill>
                  <a:schemeClr val="accent1"/>
                </a:solidFill>
              </a:rPr>
              <a:t>Skriv inn ditt eige </a:t>
            </a:r>
            <a:br>
              <a:rPr lang="nb-NO" dirty="0">
                <a:solidFill>
                  <a:schemeClr val="accent1"/>
                </a:solidFill>
              </a:rPr>
            </a:br>
            <a:r>
              <a:rPr lang="nb-NO" dirty="0">
                <a:solidFill>
                  <a:schemeClr val="accent1"/>
                </a:solidFill>
              </a:rPr>
              <a:t>mobilnummer</a:t>
            </a:r>
          </a:p>
        </p:txBody>
      </p:sp>
      <p:pic>
        <p:nvPicPr>
          <p:cNvPr id="4" name="Bilde 3" descr="Bilde etter du har trykt blyant for å endre mobilnummer">
            <a:extLst>
              <a:ext uri="{FF2B5EF4-FFF2-40B4-BE49-F238E27FC236}">
                <a16:creationId xmlns:a16="http://schemas.microsoft.com/office/drawing/2014/main" id="{DF006CEB-F450-3393-C296-09161E4FF5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8174" y="2587725"/>
            <a:ext cx="4734586" cy="574437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Ellipse 10" descr="Raud ring rundt mobilnummeret du har endret">
            <a:extLst>
              <a:ext uri="{FF2B5EF4-FFF2-40B4-BE49-F238E27FC236}">
                <a16:creationId xmlns:a16="http://schemas.microsoft.com/office/drawing/2014/main" id="{A9EDCA8E-DE31-3410-7581-DDDCAD2A1AB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23513" y="4572000"/>
            <a:ext cx="1133062" cy="5625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12" name="Ellipse 11" descr="Raud ring rundt der du gjentek mobilnummeret du har endra">
            <a:extLst>
              <a:ext uri="{FF2B5EF4-FFF2-40B4-BE49-F238E27FC236}">
                <a16:creationId xmlns:a16="http://schemas.microsoft.com/office/drawing/2014/main" id="{3026C588-B210-43DB-4B8D-81D6734E44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23513" y="5571918"/>
            <a:ext cx="1133062" cy="4114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6" name="Bildeforklaring formet som en ellipse 8" descr="Snakkeboble med teksten: Gjenta mobilnummeret og klikk LAGRE">
            <a:extLst>
              <a:ext uri="{FF2B5EF4-FFF2-40B4-BE49-F238E27FC236}">
                <a16:creationId xmlns:a16="http://schemas.microsoft.com/office/drawing/2014/main" id="{E3847714-7CE5-4AFF-BECC-1D97CD2DAA9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28950" y="4389822"/>
            <a:ext cx="3332853" cy="2926790"/>
          </a:xfrm>
          <a:prstGeom prst="wedgeEllipseCallout">
            <a:avLst>
              <a:gd name="adj1" fmla="val 71558"/>
              <a:gd name="adj2" fmla="val -7213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4458E42-6D58-4D76-A900-A08786575A0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44169" y="4849775"/>
            <a:ext cx="30031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3200" dirty="0">
                <a:latin typeface="Arial" panose="020B0604020202020204" pitchFamily="34" charset="0"/>
                <a:cs typeface="Arial" panose="020B0604020202020204" pitchFamily="34" charset="0"/>
              </a:rPr>
              <a:t>Gjenta mobilnummer og klikk LAGRE</a:t>
            </a:r>
            <a:endParaRPr lang="nb-NO" sz="3018" dirty="0"/>
          </a:p>
        </p:txBody>
      </p:sp>
      <p:sp>
        <p:nvSpPr>
          <p:cNvPr id="13" name="Ellipse 12" descr="Raud  ring rundt lagreknappen">
            <a:extLst>
              <a:ext uri="{FF2B5EF4-FFF2-40B4-BE49-F238E27FC236}">
                <a16:creationId xmlns:a16="http://schemas.microsoft.com/office/drawing/2014/main" id="{B6F0FC06-FDC3-C066-F5B1-9794862590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270974" y="6250041"/>
            <a:ext cx="2323312" cy="8862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365961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364232" y="1480956"/>
            <a:ext cx="5386307" cy="1452744"/>
          </a:xfrm>
        </p:spPr>
        <p:txBody>
          <a:bodyPr/>
          <a:lstStyle/>
          <a:p>
            <a:r>
              <a:rPr lang="nb-NO" dirty="0">
                <a:solidFill>
                  <a:schemeClr val="accent1"/>
                </a:solidFill>
              </a:rPr>
              <a:t>Skriv inn e-post-</a:t>
            </a:r>
            <a:br>
              <a:rPr lang="nb-NO" dirty="0">
                <a:solidFill>
                  <a:schemeClr val="accent1"/>
                </a:solidFill>
              </a:rPr>
            </a:br>
            <a:r>
              <a:rPr lang="nb-NO" dirty="0">
                <a:solidFill>
                  <a:schemeClr val="accent1"/>
                </a:solidFill>
              </a:rPr>
              <a:t>adressa di</a:t>
            </a:r>
            <a:endParaRPr lang="nb-NO" dirty="0"/>
          </a:p>
        </p:txBody>
      </p:sp>
      <p:pic>
        <p:nvPicPr>
          <p:cNvPr id="4" name="Bilde 3" descr="Bilde etter du har trykt blyant for å endre e-postadressa di">
            <a:extLst>
              <a:ext uri="{FF2B5EF4-FFF2-40B4-BE49-F238E27FC236}">
                <a16:creationId xmlns:a16="http://schemas.microsoft.com/office/drawing/2014/main" id="{B5A18079-E39D-AD40-94E0-BCE945FA9F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197" y="2985052"/>
            <a:ext cx="4725059" cy="46964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Ellipse 12" descr="Raud ring rundt e-postadressa du har endra">
            <a:extLst>
              <a:ext uri="{FF2B5EF4-FFF2-40B4-BE49-F238E27FC236}">
                <a16:creationId xmlns:a16="http://schemas.microsoft.com/office/drawing/2014/main" id="{1A291F26-7D6F-4DCB-56AE-9883B29930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528766" y="4883853"/>
            <a:ext cx="2113960" cy="6506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14" name="Ellipse 13" descr="Raud ring rundt der du gjentar e-postadressa du har endra">
            <a:extLst>
              <a:ext uri="{FF2B5EF4-FFF2-40B4-BE49-F238E27FC236}">
                <a16:creationId xmlns:a16="http://schemas.microsoft.com/office/drawing/2014/main" id="{0D1A9765-C5A0-9EBD-BC56-7B285A6A9F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528766" y="5914904"/>
            <a:ext cx="2113960" cy="6506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9" name="Bildeforklaring formet som en ellipse 8" descr="Snakkeboble med teksten: Gjenta e-postadressa og klikk LAGRE 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44752" y="4572000"/>
            <a:ext cx="3209247" cy="2744611"/>
          </a:xfrm>
          <a:prstGeom prst="wedgeEllipseCallout">
            <a:avLst>
              <a:gd name="adj1" fmla="val 71688"/>
              <a:gd name="adj2" fmla="val 4178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01BC0BEB-B7AF-4AE5-A75D-0DB5161B80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18657" y="4883853"/>
            <a:ext cx="30031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3200" dirty="0">
                <a:latin typeface="Arial" panose="020B0604020202020204" pitchFamily="34" charset="0"/>
                <a:cs typeface="Arial" panose="020B0604020202020204" pitchFamily="34" charset="0"/>
              </a:rPr>
              <a:t>Gjenta e-postadressa</a:t>
            </a:r>
          </a:p>
          <a:p>
            <a:r>
              <a:rPr lang="nn-NO" sz="3200" dirty="0">
                <a:latin typeface="Arial" panose="020B0604020202020204" pitchFamily="34" charset="0"/>
                <a:cs typeface="Arial" panose="020B0604020202020204" pitchFamily="34" charset="0"/>
              </a:rPr>
              <a:t>og klikk LAGRE</a:t>
            </a:r>
            <a:endParaRPr lang="nb-NO" sz="3018" dirty="0"/>
          </a:p>
        </p:txBody>
      </p:sp>
      <p:sp>
        <p:nvSpPr>
          <p:cNvPr id="15" name="Ellipse 14" descr="Rød ring rundt lagreknappen du skal trykke på">
            <a:extLst>
              <a:ext uri="{FF2B5EF4-FFF2-40B4-BE49-F238E27FC236}">
                <a16:creationId xmlns:a16="http://schemas.microsoft.com/office/drawing/2014/main" id="{E4623AC7-F4CC-ED13-DE79-5EEFB089D5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432152" y="6636689"/>
            <a:ext cx="2573104" cy="9391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217665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364233" y="1480956"/>
            <a:ext cx="6151118" cy="1281294"/>
          </a:xfrm>
        </p:spPr>
        <p:txBody>
          <a:bodyPr>
            <a:normAutofit fontScale="90000"/>
          </a:bodyPr>
          <a:lstStyle/>
          <a:p>
            <a:r>
              <a:rPr lang="nn-NO" dirty="0">
                <a:solidFill>
                  <a:schemeClr val="accent1"/>
                </a:solidFill>
              </a:rPr>
              <a:t>«Du har oppdatert </a:t>
            </a:r>
            <a:br>
              <a:rPr lang="nn-NO" dirty="0">
                <a:solidFill>
                  <a:schemeClr val="accent1"/>
                </a:solidFill>
              </a:rPr>
            </a:br>
            <a:r>
              <a:rPr lang="nn-NO" dirty="0">
                <a:solidFill>
                  <a:schemeClr val="accent1"/>
                </a:solidFill>
              </a:rPr>
              <a:t>kontaktinformasjonen…»</a:t>
            </a:r>
            <a:endParaRPr lang="nb-NO" dirty="0"/>
          </a:p>
        </p:txBody>
      </p:sp>
      <p:sp>
        <p:nvSpPr>
          <p:cNvPr id="3" name="Plassholder for innhold 2"/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2364233" y="3334336"/>
            <a:ext cx="5401619" cy="247532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nb-NO" sz="12800" dirty="0">
                <a:latin typeface="Arial" panose="020B0604020202020204" pitchFamily="34" charset="0"/>
                <a:cs typeface="Arial" panose="020B0604020202020204" pitchFamily="34" charset="0"/>
              </a:rPr>
              <a:t>Når du </a:t>
            </a:r>
            <a:r>
              <a:rPr lang="nb-NO" sz="12800" dirty="0" err="1">
                <a:latin typeface="Arial" panose="020B0604020202020204" pitchFamily="34" charset="0"/>
                <a:cs typeface="Arial" panose="020B0604020202020204" pitchFamily="34" charset="0"/>
              </a:rPr>
              <a:t>endrar</a:t>
            </a:r>
            <a:r>
              <a:rPr lang="nb-NO" sz="12800" dirty="0">
                <a:latin typeface="Arial" panose="020B0604020202020204" pitchFamily="34" charset="0"/>
                <a:cs typeface="Arial" panose="020B0604020202020204" pitchFamily="34" charset="0"/>
              </a:rPr>
              <a:t> mobil eller e-postadressa di i kontaktregisteret, får du melding på SMS </a:t>
            </a:r>
            <a:r>
              <a:rPr lang="nb-NO" sz="12800" dirty="0" err="1">
                <a:latin typeface="Arial" panose="020B0604020202020204" pitchFamily="34" charset="0"/>
                <a:cs typeface="Arial" panose="020B0604020202020204" pitchFamily="34" charset="0"/>
              </a:rPr>
              <a:t>frå</a:t>
            </a:r>
            <a:r>
              <a:rPr lang="nb-NO" sz="12800" dirty="0">
                <a:latin typeface="Arial" panose="020B0604020202020204" pitchFamily="34" charset="0"/>
                <a:cs typeface="Arial" panose="020B0604020202020204" pitchFamily="34" charset="0"/>
              </a:rPr>
              <a:t> Digdir om at du har endret kontaktinformasjonen din.</a:t>
            </a:r>
          </a:p>
          <a:p>
            <a:pPr marL="0" indent="0">
              <a:buNone/>
            </a:pPr>
            <a:r>
              <a:rPr lang="nb-NO" dirty="0"/>
              <a:t> </a:t>
            </a:r>
          </a:p>
        </p:txBody>
      </p:sp>
      <p:sp>
        <p:nvSpPr>
          <p:cNvPr id="6" name="Snakkeboble: oval 5" descr="Snakkeboble med bilde inni">
            <a:extLst>
              <a:ext uri="{FF2B5EF4-FFF2-40B4-BE49-F238E27FC236}">
                <a16:creationId xmlns:a16="http://schemas.microsoft.com/office/drawing/2014/main" id="{58727EA5-57B2-4D0E-B0D2-8079444225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71005" y="1480956"/>
            <a:ext cx="6151118" cy="6180233"/>
          </a:xfrm>
          <a:prstGeom prst="wedgeEllipseCallout">
            <a:avLst>
              <a:gd name="adj1" fmla="val -60207"/>
              <a:gd name="adj2" fmla="val -188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>
              <a:noFill/>
            </a:endParaRPr>
          </a:p>
        </p:txBody>
      </p:sp>
      <p:pic>
        <p:nvPicPr>
          <p:cNvPr id="5" name="Bilde 4" descr="Bilde som viser SMS-meldinga du får når du oppdaterer kontaktinformasjonen din">
            <a:extLst>
              <a:ext uri="{FF2B5EF4-FFF2-40B4-BE49-F238E27FC236}">
                <a16:creationId xmlns:a16="http://schemas.microsoft.com/office/drawing/2014/main" id="{EA7603F9-E675-41DB-A9FA-A4A7D6E320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5780">
            <a:off x="10080003" y="2353639"/>
            <a:ext cx="4011374" cy="457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783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Du finn hjelp til </a:t>
            </a:r>
            <a:r>
              <a:rPr lang="nn-NO" dirty="0" err="1">
                <a:solidFill>
                  <a:schemeClr val="accent1"/>
                </a:solidFill>
              </a:rPr>
              <a:t>innlogging</a:t>
            </a:r>
            <a:r>
              <a:rPr lang="nn-NO" dirty="0">
                <a:solidFill>
                  <a:schemeClr val="accent1"/>
                </a:solidFill>
              </a:rPr>
              <a:t> på Noreg.no</a:t>
            </a:r>
          </a:p>
        </p:txBody>
      </p:sp>
      <p:pic>
        <p:nvPicPr>
          <p:cNvPr id="7" name="Bilde 6" descr="Bilde av nedste del av nettstaden Noreg.no">
            <a:extLst>
              <a:ext uri="{FF2B5EF4-FFF2-40B4-BE49-F238E27FC236}">
                <a16:creationId xmlns:a16="http://schemas.microsoft.com/office/drawing/2014/main" id="{D29DE7A9-DDD8-4364-B34D-43C036AB91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679" y="2392540"/>
            <a:ext cx="8075495" cy="655091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Bildeforklaring formet som en ellipse 10" descr="Snakkeboble som peikar  mot hjelpesidene til Digdir med tekseten: Brukerstøtte og hjelp for innlogging&#10;">
            <a:extLst>
              <a:ext uri="{FF2B5EF4-FFF2-40B4-BE49-F238E27FC236}">
                <a16:creationId xmlns:a16="http://schemas.microsoft.com/office/drawing/2014/main" id="{8EED0EED-553D-4FBD-A9D5-E8374D2B2B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64232" y="5515598"/>
            <a:ext cx="3597627" cy="2646835"/>
          </a:xfrm>
          <a:prstGeom prst="wedgeEllipseCallout">
            <a:avLst>
              <a:gd name="adj1" fmla="val 73893"/>
              <a:gd name="adj2" fmla="val 38282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Brukerstøtte og hjelp for innlogging</a:t>
            </a:r>
          </a:p>
        </p:txBody>
      </p:sp>
    </p:spTree>
    <p:extLst>
      <p:ext uri="{BB962C8B-B14F-4D97-AF65-F5344CB8AC3E}">
        <p14:creationId xmlns:p14="http://schemas.microsoft.com/office/powerpoint/2010/main" val="25408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42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Kva er kontakt- og reservasjonsregisteret?</a:t>
            </a:r>
            <a:endParaRPr lang="nb-NO" dirty="0"/>
          </a:p>
        </p:txBody>
      </p:sp>
      <p:sp>
        <p:nvSpPr>
          <p:cNvPr id="3" name="Plassholder for innhold 2"/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1800225" y="2120777"/>
            <a:ext cx="7066704" cy="6034028"/>
          </a:xfrm>
          <a:ln>
            <a:noFill/>
          </a:ln>
        </p:spPr>
        <p:txBody>
          <a:bodyPr/>
          <a:lstStyle/>
          <a:p>
            <a:endParaRPr lang="nb-NO" dirty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nb-NO" dirty="0"/>
              <a:t>Register som stat og kommune må bruke når </a:t>
            </a:r>
            <a:r>
              <a:rPr lang="nb-NO" dirty="0" err="1"/>
              <a:t>dei</a:t>
            </a:r>
            <a:r>
              <a:rPr lang="nb-NO" dirty="0"/>
              <a:t> skal melde </a:t>
            </a:r>
            <a:r>
              <a:rPr lang="nb-NO" dirty="0" err="1"/>
              <a:t>noko</a:t>
            </a:r>
            <a:r>
              <a:rPr lang="nb-NO" dirty="0"/>
              <a:t> til deg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endParaRPr lang="nb-NO" dirty="0"/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nb-NO" dirty="0"/>
              <a:t>Register med kontakt-informasjonen din</a:t>
            </a:r>
          </a:p>
        </p:txBody>
      </p:sp>
      <p:sp>
        <p:nvSpPr>
          <p:cNvPr id="4" name="Bildeforklaring formet som en ellipse 3" descr="Bildet viser elektronisk brev du har fått.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05702" y="2638697"/>
            <a:ext cx="5113223" cy="5254580"/>
          </a:xfrm>
          <a:prstGeom prst="wedgeEllipseCallout">
            <a:avLst>
              <a:gd name="adj1" fmla="val -74052"/>
              <a:gd name="adj2" fmla="val -4049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n-NO" sz="3018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15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277110" y="811043"/>
            <a:ext cx="14628971" cy="1523851"/>
          </a:xfrm>
        </p:spPr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Kva er «kontaktinformasjonen din»?</a:t>
            </a:r>
          </a:p>
        </p:txBody>
      </p:sp>
      <p:sp>
        <p:nvSpPr>
          <p:cNvPr id="3" name="Plassholder for innhold 2"/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816224" y="2730188"/>
            <a:ext cx="7310982" cy="6034028"/>
          </a:xfrm>
        </p:spPr>
        <p:txBody>
          <a:bodyPr/>
          <a:lstStyle/>
          <a:p>
            <a:pPr marL="0" lvl="1" indent="0">
              <a:buNone/>
            </a:pPr>
            <a:endParaRPr lang="nn-NO" sz="3733" dirty="0">
              <a:latin typeface="Arial" charset="0"/>
              <a:cs typeface="Arial" charset="0"/>
            </a:endParaRPr>
          </a:p>
          <a:p>
            <a:pPr marL="609539" lvl="1" indent="-609539"/>
            <a:r>
              <a:rPr lang="nn-NO" sz="3600" dirty="0">
                <a:latin typeface="Arial" charset="0"/>
                <a:cs typeface="Arial" charset="0"/>
              </a:rPr>
              <a:t>Mobiltelefonnummeret ditt</a:t>
            </a:r>
          </a:p>
          <a:p>
            <a:pPr marL="609539" lvl="1" indent="-609539"/>
            <a:endParaRPr lang="nn-NO" sz="3600" b="1" dirty="0">
              <a:latin typeface="Arial" charset="0"/>
              <a:cs typeface="Arial" charset="0"/>
            </a:endParaRPr>
          </a:p>
          <a:p>
            <a:pPr marL="609539" lvl="1" indent="-609539"/>
            <a:r>
              <a:rPr lang="nn-NO" sz="3600" dirty="0">
                <a:latin typeface="Arial" charset="0"/>
                <a:cs typeface="Arial" charset="0"/>
              </a:rPr>
              <a:t>E-postadressa di</a:t>
            </a:r>
          </a:p>
          <a:p>
            <a:pPr marL="609539" lvl="1" indent="-609539"/>
            <a:endParaRPr lang="nn-NO" sz="3600" dirty="0">
              <a:latin typeface="Arial" charset="0"/>
              <a:cs typeface="Arial" charset="0"/>
            </a:endParaRPr>
          </a:p>
          <a:p>
            <a:pPr marL="609539" lvl="1" indent="-609539"/>
            <a:r>
              <a:rPr lang="nn-NO" sz="3600" dirty="0">
                <a:latin typeface="Arial" charset="0"/>
                <a:cs typeface="Arial" charset="0"/>
              </a:rPr>
              <a:t>Kva målform du ynskjer</a:t>
            </a:r>
          </a:p>
          <a:p>
            <a:pPr marL="609539" lvl="1" indent="-609539"/>
            <a:endParaRPr lang="nn-NO" sz="3600" dirty="0">
              <a:latin typeface="Arial" charset="0"/>
              <a:cs typeface="Arial" charset="0"/>
            </a:endParaRPr>
          </a:p>
          <a:p>
            <a:pPr marL="609539" lvl="1" indent="-609539"/>
            <a:r>
              <a:rPr lang="nn-NO" sz="3600" dirty="0">
                <a:latin typeface="Arial" charset="0"/>
                <a:cs typeface="Arial" charset="0"/>
              </a:rPr>
              <a:t>Om du har digital postkasse eller er reservert mot offentleg post</a:t>
            </a:r>
          </a:p>
          <a:p>
            <a:pPr marL="609539" lvl="1" indent="-609539"/>
            <a:endParaRPr lang="nn-NO" sz="3733" dirty="0">
              <a:latin typeface="Arial" charset="0"/>
              <a:cs typeface="Arial" charset="0"/>
            </a:endParaRPr>
          </a:p>
          <a:p>
            <a:pPr marL="0" lvl="1" indent="0">
              <a:buNone/>
            </a:pPr>
            <a:endParaRPr lang="nn-NO" sz="3733" dirty="0">
              <a:latin typeface="Arial" charset="0"/>
              <a:cs typeface="Arial" charset="0"/>
            </a:endParaRPr>
          </a:p>
          <a:p>
            <a:pPr marL="0" lvl="1" indent="0">
              <a:buNone/>
            </a:pPr>
            <a:endParaRPr lang="nn-NO" sz="3733" b="1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nn-NO" dirty="0"/>
          </a:p>
        </p:txBody>
      </p:sp>
      <p:sp>
        <p:nvSpPr>
          <p:cNvPr id="5" name="Bildeforklaring formet som en ellipse 4" descr="Bilde av viktig elektronisk melding du har fått på e-post.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03634" y="2730188"/>
            <a:ext cx="5595413" cy="5364144"/>
          </a:xfrm>
          <a:prstGeom prst="wedgeEllipseCallout">
            <a:avLst>
              <a:gd name="adj1" fmla="val -74052"/>
              <a:gd name="adj2" fmla="val -4049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n-NO" sz="3018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66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Kvifor kontaktar stat og kommune deg?</a:t>
            </a:r>
            <a:endParaRPr lang="nb-NO" dirty="0"/>
          </a:p>
        </p:txBody>
      </p:sp>
      <p:sp>
        <p:nvSpPr>
          <p:cNvPr id="3" name="Plassholder for innhold 2"/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6079074" y="2024248"/>
            <a:ext cx="6918036" cy="6034028"/>
          </a:xfrm>
        </p:spPr>
        <p:txBody>
          <a:bodyPr/>
          <a:lstStyle/>
          <a:p>
            <a:pPr marL="0" indent="0" eaLnBrk="0" hangingPunct="0">
              <a:spcBef>
                <a:spcPct val="30000"/>
              </a:spcBef>
              <a:buNone/>
              <a:defRPr/>
            </a:pPr>
            <a:endParaRPr lang="nb-NO" dirty="0"/>
          </a:p>
          <a:p>
            <a:pPr marL="228577" indent="-228577" eaLnBrk="0" hangingPunct="0">
              <a:spcBef>
                <a:spcPct val="30000"/>
              </a:spcBef>
              <a:defRPr/>
            </a:pPr>
            <a:r>
              <a:rPr lang="nb-NO" dirty="0"/>
              <a:t>legetime</a:t>
            </a:r>
          </a:p>
          <a:p>
            <a:pPr marL="228577" indent="-228577" eaLnBrk="0" hangingPunct="0">
              <a:spcBef>
                <a:spcPct val="30000"/>
              </a:spcBef>
              <a:defRPr/>
            </a:pPr>
            <a:r>
              <a:rPr lang="nb-NO" dirty="0"/>
              <a:t>time på sjukehus</a:t>
            </a:r>
          </a:p>
          <a:p>
            <a:pPr marL="228577" indent="-228577" eaLnBrk="0" hangingPunct="0">
              <a:spcBef>
                <a:spcPct val="30000"/>
              </a:spcBef>
              <a:defRPr/>
            </a:pPr>
            <a:r>
              <a:rPr lang="nb-NO" dirty="0"/>
              <a:t>å koke vatnet</a:t>
            </a:r>
          </a:p>
          <a:p>
            <a:pPr marL="228577" indent="-228577" eaLnBrk="0" hangingPunct="0">
              <a:spcBef>
                <a:spcPct val="30000"/>
              </a:spcBef>
              <a:defRPr/>
            </a:pPr>
            <a:r>
              <a:rPr lang="nb-NO" dirty="0"/>
              <a:t>brev i din </a:t>
            </a:r>
            <a:r>
              <a:rPr lang="nb-NO" dirty="0" err="1"/>
              <a:t>offentlege</a:t>
            </a:r>
            <a:r>
              <a:rPr lang="nb-NO" dirty="0"/>
              <a:t> digitale postkasse</a:t>
            </a:r>
          </a:p>
          <a:p>
            <a:pPr marL="228577" indent="-228577" eaLnBrk="0" hangingPunct="0">
              <a:spcBef>
                <a:spcPct val="30000"/>
              </a:spcBef>
              <a:defRPr/>
            </a:pPr>
            <a:r>
              <a:rPr lang="nb-NO" dirty="0"/>
              <a:t>kode for innlogging med </a:t>
            </a:r>
            <a:r>
              <a:rPr lang="nb-NO" dirty="0" err="1"/>
              <a:t>MinID</a:t>
            </a:r>
            <a:r>
              <a:rPr lang="nb-NO" dirty="0"/>
              <a:t>  m.m.</a:t>
            </a:r>
          </a:p>
          <a:p>
            <a:endParaRPr lang="nb-NO" dirty="0"/>
          </a:p>
        </p:txBody>
      </p:sp>
      <p:sp>
        <p:nvSpPr>
          <p:cNvPr id="4" name="Bildeforklaring formet som en ellipse 3" descr="Snakkeboble med teksten: Du kan få melding om: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32287" y="2795225"/>
            <a:ext cx="3120573" cy="2915373"/>
          </a:xfrm>
          <a:prstGeom prst="wedgeEllipseCallout">
            <a:avLst>
              <a:gd name="adj1" fmla="val 62919"/>
              <a:gd name="adj2" fmla="val -13490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Sylinder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00225" y="3714302"/>
            <a:ext cx="24877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30000"/>
              </a:spcBef>
              <a:defRPr/>
            </a:pPr>
            <a:r>
              <a:rPr lang="nb-NO" sz="3200" dirty="0"/>
              <a:t>Du kan få melding om:</a:t>
            </a:r>
          </a:p>
        </p:txBody>
      </p:sp>
    </p:spTree>
    <p:extLst>
      <p:ext uri="{BB962C8B-B14F-4D97-AF65-F5344CB8AC3E}">
        <p14:creationId xmlns:p14="http://schemas.microsoft.com/office/powerpoint/2010/main" val="279025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800225" y="1787590"/>
            <a:ext cx="12295197" cy="692497"/>
          </a:xfrm>
        </p:spPr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Du må ha rett kontaktinformasjon</a:t>
            </a:r>
          </a:p>
        </p:txBody>
      </p:sp>
      <p:sp>
        <p:nvSpPr>
          <p:cNvPr id="3" name="Plassholder for innhold 2"/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1800224" y="2480087"/>
            <a:ext cx="6326981" cy="45838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n-NO" dirty="0"/>
          </a:p>
          <a:p>
            <a:pPr marL="0" indent="0">
              <a:buNone/>
            </a:pPr>
            <a:r>
              <a:rPr lang="nn-NO" sz="4000" dirty="0"/>
              <a:t>Sjekk om e-postadressa og mobilnummeret ditt er rett</a:t>
            </a:r>
            <a:endParaRPr lang="nn-NO" dirty="0"/>
          </a:p>
          <a:p>
            <a:pPr marL="0" indent="0">
              <a:buNone/>
            </a:pPr>
            <a:r>
              <a:rPr lang="nn-NO" sz="3900" dirty="0"/>
              <a:t>Gå til </a:t>
            </a:r>
            <a:r>
              <a:rPr lang="nn-NO" sz="3900" dirty="0">
                <a:hlinkClick r:id="rId3"/>
              </a:rPr>
              <a:t>www.noreg.no</a:t>
            </a:r>
            <a:endParaRPr lang="nn-NO" sz="3900" dirty="0"/>
          </a:p>
          <a:p>
            <a:pPr marL="0" indent="0">
              <a:buNone/>
            </a:pPr>
            <a:r>
              <a:rPr lang="nn-NO" dirty="0"/>
              <a:t>Vel «Oppdater kontaktinformasjon»</a:t>
            </a:r>
          </a:p>
          <a:p>
            <a:pPr marL="0" indent="0">
              <a:buNone/>
            </a:pPr>
            <a:endParaRPr lang="nn-NO" dirty="0"/>
          </a:p>
          <a:p>
            <a:pPr marL="0" indent="0">
              <a:buNone/>
            </a:pPr>
            <a:endParaRPr lang="nn-NO" dirty="0"/>
          </a:p>
          <a:p>
            <a:endParaRPr lang="nn-NO" dirty="0"/>
          </a:p>
        </p:txBody>
      </p:sp>
      <p:sp>
        <p:nvSpPr>
          <p:cNvPr id="5" name="Bildeforklaring formet som en ellipse 4" descr="Bilde frå nettbrett som viser at du er på nettstaden Noreg.no og&quot; Oppdater kontaktinformasjon&quot;.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080375" y="2133839"/>
            <a:ext cx="5759438" cy="5759438"/>
          </a:xfrm>
          <a:prstGeom prst="wedgeEllipseCallout">
            <a:avLst>
              <a:gd name="adj1" fmla="val -71570"/>
              <a:gd name="adj2" fmla="val 20995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</p:spTree>
    <p:extLst>
      <p:ext uri="{BB962C8B-B14F-4D97-AF65-F5344CB8AC3E}">
        <p14:creationId xmlns:p14="http://schemas.microsoft.com/office/powerpoint/2010/main" val="383934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Oppdater kontaktinformasjonen din</a:t>
            </a:r>
          </a:p>
        </p:txBody>
      </p:sp>
      <p:pic>
        <p:nvPicPr>
          <p:cNvPr id="8" name="Bilde 7" descr="Bilde av nettstaden Noreg.n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814" y="2414285"/>
            <a:ext cx="9663122" cy="6110093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Bildeforklaring formet som en ellipse 5" descr="Snakkeboble med teksten: Klikk på ei av lenkene.&#10;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72664" y="5469331"/>
            <a:ext cx="2790064" cy="2796418"/>
          </a:xfrm>
          <a:prstGeom prst="wedgeEllipseCallout">
            <a:avLst>
              <a:gd name="adj1" fmla="val 102126"/>
              <a:gd name="adj2" fmla="val 2316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Klikk på ei av lenkene</a:t>
            </a:r>
            <a:endParaRPr lang="nb-NO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llipse 6" descr="Raud ring rundt lenke for å oppdatere kontaktinformasjon.">
            <a:extLst>
              <a:ext uri="{FF2B5EF4-FFF2-40B4-BE49-F238E27FC236}">
                <a16:creationId xmlns:a16="http://schemas.microsoft.com/office/drawing/2014/main" id="{42AA428B-5B5A-4207-9B28-16C3562C673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79191" y="6324620"/>
            <a:ext cx="1948015" cy="6986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/>
          </a:p>
        </p:txBody>
      </p:sp>
      <p:sp>
        <p:nvSpPr>
          <p:cNvPr id="9" name="Ellipse 8" descr="Raud ring rundt lenke for å oppdatere kontaktinformasjon.">
            <a:extLst>
              <a:ext uri="{FF2B5EF4-FFF2-40B4-BE49-F238E27FC236}">
                <a16:creationId xmlns:a16="http://schemas.microsoft.com/office/drawing/2014/main" id="{2B4C0E98-D909-42BA-B117-CD2E21AAC8B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00367" y="7264110"/>
            <a:ext cx="1948015" cy="6986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018"/>
          </a:p>
        </p:txBody>
      </p:sp>
    </p:spTree>
    <p:extLst>
      <p:ext uri="{BB962C8B-B14F-4D97-AF65-F5344CB8AC3E}">
        <p14:creationId xmlns:p14="http://schemas.microsoft.com/office/powerpoint/2010/main" val="355233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12721" y="366595"/>
            <a:ext cx="14628971" cy="1523851"/>
          </a:xfrm>
        </p:spPr>
        <p:txBody>
          <a:bodyPr>
            <a:normAutofit fontScale="90000"/>
          </a:bodyPr>
          <a:lstStyle/>
          <a:p>
            <a:pPr algn="ctr"/>
            <a:br>
              <a:rPr lang="nn-NO" sz="5333" dirty="0">
                <a:solidFill>
                  <a:schemeClr val="accent1"/>
                </a:solidFill>
              </a:rPr>
            </a:br>
            <a:br>
              <a:rPr lang="nn-NO" sz="5333" dirty="0">
                <a:solidFill>
                  <a:schemeClr val="accent1"/>
                </a:solidFill>
              </a:rPr>
            </a:br>
            <a:br>
              <a:rPr lang="nn-NO" sz="5333" dirty="0">
                <a:solidFill>
                  <a:schemeClr val="accent1"/>
                </a:solidFill>
              </a:rPr>
            </a:br>
            <a:br>
              <a:rPr lang="nb-NO" sz="5333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sz="5066" dirty="0"/>
          </a:p>
        </p:txBody>
      </p:sp>
      <p:pic>
        <p:nvPicPr>
          <p:cNvPr id="3" name="Bilde 2" descr="Bilde av nettsida Oppdater kontaktinformasjon på Noreg.no 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643" y="1890446"/>
            <a:ext cx="7363204" cy="716987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Bildeforklaring formet som en ellipse 5" descr="Snakkeboble med teksten: Orange lenke&#10;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10967" y="5114517"/>
            <a:ext cx="2553659" cy="1886856"/>
          </a:xfrm>
          <a:prstGeom prst="wedgeEllipseCallout">
            <a:avLst>
              <a:gd name="adj1" fmla="val 70106"/>
              <a:gd name="adj2" fmla="val -48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 lenke</a:t>
            </a:r>
            <a:endParaRPr lang="nb-NO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ktangel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23353" y="1074838"/>
            <a:ext cx="135041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5000" dirty="0">
                <a:solidFill>
                  <a:schemeClr val="accent1"/>
                </a:solidFill>
              </a:rPr>
              <a:t>Klikk på «Oppdater kontaktinformasjonen din»</a:t>
            </a:r>
            <a:br>
              <a:rPr lang="nn-NO" sz="5000" dirty="0">
                <a:latin typeface="Arial" charset="0"/>
                <a:cs typeface="Arial" charset="0"/>
              </a:rPr>
            </a:br>
            <a:endParaRPr lang="nb-NO" sz="5000" dirty="0"/>
          </a:p>
        </p:txBody>
      </p:sp>
    </p:spTree>
    <p:extLst>
      <p:ext uri="{BB962C8B-B14F-4D97-AF65-F5344CB8AC3E}">
        <p14:creationId xmlns:p14="http://schemas.microsoft.com/office/powerpoint/2010/main" val="384419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966931" y="1399812"/>
            <a:ext cx="12295197" cy="692497"/>
          </a:xfrm>
        </p:spPr>
        <p:txBody>
          <a:bodyPr/>
          <a:lstStyle/>
          <a:p>
            <a:r>
              <a:rPr lang="nn-NO" dirty="0">
                <a:solidFill>
                  <a:schemeClr val="accent1"/>
                </a:solidFill>
              </a:rPr>
              <a:t>  Du kjem til ID-porten</a:t>
            </a:r>
            <a:endParaRPr lang="nb-NO" dirty="0"/>
          </a:p>
        </p:txBody>
      </p:sp>
      <p:pic>
        <p:nvPicPr>
          <p:cNvPr id="5" name="Bilde 4" descr="Bilde av ID-porten.">
            <a:extLst>
              <a:ext uri="{FF2B5EF4-FFF2-40B4-BE49-F238E27FC236}">
                <a16:creationId xmlns:a16="http://schemas.microsoft.com/office/drawing/2014/main" id="{E2639D03-C2E7-3E62-DE1E-2AAB74A3F1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788" y="3233387"/>
            <a:ext cx="4715533" cy="43535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Bildeforklaring formet som en ellipse 3" descr="Snakkeboble med teksten: Vel ein elektronisk ID som du har&#10;">
            <a:extLst>
              <a:ext uri="{FF2B5EF4-FFF2-40B4-BE49-F238E27FC236}">
                <a16:creationId xmlns:a16="http://schemas.microsoft.com/office/drawing/2014/main" id="{98402352-8C16-595D-5236-F1BE313834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38300" y="4076700"/>
            <a:ext cx="4152900" cy="3924299"/>
          </a:xfrm>
          <a:prstGeom prst="wedgeEllipseCallout">
            <a:avLst>
              <a:gd name="adj1" fmla="val 69634"/>
              <a:gd name="adj2" fmla="val -9569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Sylinder 6" descr="Vel ein elektronisk ID som du har&#10;">
            <a:extLst>
              <a:ext uri="{FF2B5EF4-FFF2-40B4-BE49-F238E27FC236}">
                <a16:creationId xmlns:a16="http://schemas.microsoft.com/office/drawing/2014/main" id="{352DC797-7E48-0FDF-7BC7-37237AD7F88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58691" y="5410154"/>
            <a:ext cx="5300512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733" dirty="0"/>
              <a:t>Vel </a:t>
            </a:r>
            <a:r>
              <a:rPr lang="nb-NO" sz="3733" dirty="0" err="1"/>
              <a:t>ein</a:t>
            </a:r>
            <a:r>
              <a:rPr lang="nb-NO" sz="3733" dirty="0"/>
              <a:t> elektronisk ID som du har</a:t>
            </a:r>
          </a:p>
          <a:p>
            <a:pPr marL="457154" indent="-457154">
              <a:buFont typeface="Arial" panose="020B0604020202020204" pitchFamily="34" charset="0"/>
              <a:buChar char="•"/>
            </a:pPr>
            <a:endParaRPr lang="nb-NO" sz="3733" dirty="0"/>
          </a:p>
        </p:txBody>
      </p:sp>
    </p:spTree>
    <p:extLst>
      <p:ext uri="{BB962C8B-B14F-4D97-AF65-F5344CB8AC3E}">
        <p14:creationId xmlns:p14="http://schemas.microsoft.com/office/powerpoint/2010/main" val="258125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5199" dirty="0">
                <a:solidFill>
                  <a:schemeClr val="accent1"/>
                </a:solidFill>
              </a:rPr>
              <a:t>Her oppdaterer du kontaktinformasjonen din</a:t>
            </a:r>
            <a:endParaRPr lang="nb-NO" sz="5199" dirty="0"/>
          </a:p>
        </p:txBody>
      </p:sp>
      <p:pic>
        <p:nvPicPr>
          <p:cNvPr id="8" name="Bilde 7" descr="Bilde der du ser og kan endre dine kontaktopplysningar.">
            <a:extLst>
              <a:ext uri="{FF2B5EF4-FFF2-40B4-BE49-F238E27FC236}">
                <a16:creationId xmlns:a16="http://schemas.microsoft.com/office/drawing/2014/main" id="{A760D4A9-D56D-A57C-B74D-3E6CAD6968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948" y="2530087"/>
            <a:ext cx="4725059" cy="62683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Plassholder for innhold 4"/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1647883" y="2710297"/>
            <a:ext cx="5542116" cy="6034028"/>
          </a:xfrm>
        </p:spPr>
        <p:txBody>
          <a:bodyPr/>
          <a:lstStyle/>
          <a:p>
            <a:pPr marL="685731" indent="-685731">
              <a:buFont typeface="+mj-lt"/>
              <a:buAutoNum type="arabicPeriod"/>
            </a:pPr>
            <a:r>
              <a:rPr lang="nb-NO" dirty="0"/>
              <a:t>Klikk på blyanten om du må endre</a:t>
            </a:r>
          </a:p>
          <a:p>
            <a:pPr marL="685731" indent="-685731">
              <a:buFont typeface="+mj-lt"/>
              <a:buAutoNum type="arabicPeriod"/>
            </a:pPr>
            <a:endParaRPr lang="nb-NO" dirty="0"/>
          </a:p>
          <a:p>
            <a:pPr marL="685731" indent="-685731">
              <a:buFont typeface="+mj-lt"/>
              <a:buAutoNum type="arabicPeriod"/>
            </a:pPr>
            <a:r>
              <a:rPr lang="nb-NO" dirty="0"/>
              <a:t>Skriv inn rett </a:t>
            </a:r>
            <a:r>
              <a:rPr lang="nb-NO" dirty="0" err="1"/>
              <a:t>mobilnr</a:t>
            </a:r>
            <a:r>
              <a:rPr lang="nb-NO" dirty="0"/>
              <a:t>. eller e-postadresse</a:t>
            </a:r>
          </a:p>
          <a:p>
            <a:pPr marL="685731" indent="-685731">
              <a:buFont typeface="+mj-lt"/>
              <a:buAutoNum type="arabicPeriod"/>
            </a:pPr>
            <a:endParaRPr lang="nb-NO" dirty="0"/>
          </a:p>
          <a:p>
            <a:pPr marL="685731" indent="-685731">
              <a:buFont typeface="+mj-lt"/>
              <a:buAutoNum type="arabicPeriod"/>
            </a:pPr>
            <a:r>
              <a:rPr lang="nb-NO" dirty="0"/>
              <a:t>Trykk så: Avslutt og logg ut</a:t>
            </a:r>
          </a:p>
        </p:txBody>
      </p:sp>
      <p:sp>
        <p:nvSpPr>
          <p:cNvPr id="10" name="Ellipse 9" descr="Raud ring rundt ditt mobilnummer">
            <a:extLst>
              <a:ext uri="{FF2B5EF4-FFF2-40B4-BE49-F238E27FC236}">
                <a16:creationId xmlns:a16="http://schemas.microsoft.com/office/drawing/2014/main" id="{7E890262-FB40-7455-6232-868EEC0654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809154" y="4572000"/>
            <a:ext cx="1334846" cy="5565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14" name="Ellipse 13" descr="Raud ring rundt e-postadressa di">
            <a:extLst>
              <a:ext uri="{FF2B5EF4-FFF2-40B4-BE49-F238E27FC236}">
                <a16:creationId xmlns:a16="http://schemas.microsoft.com/office/drawing/2014/main" id="{B24B485D-2F7D-CCDD-CBDA-58BC9F7F7A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8424" y="5385953"/>
            <a:ext cx="1811924" cy="5565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/>
          </a:p>
        </p:txBody>
      </p:sp>
      <p:sp>
        <p:nvSpPr>
          <p:cNvPr id="9" name="Bildeforklaring formet som en ellipse 8" descr="Snakkeboble peikar der du kan endre med teksten: Klikk på blyant for å endre">
            <a:extLst>
              <a:ext uri="{FF2B5EF4-FFF2-40B4-BE49-F238E27FC236}">
                <a16:creationId xmlns:a16="http://schemas.microsoft.com/office/drawing/2014/main" id="{B28F15DA-ACE9-73E4-7403-755FC80635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757739" y="4916506"/>
            <a:ext cx="3004626" cy="2796418"/>
          </a:xfrm>
          <a:prstGeom prst="wedgeEllipseCallout">
            <a:avLst>
              <a:gd name="adj1" fmla="val -63065"/>
              <a:gd name="adj2" fmla="val -15394"/>
            </a:avLst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Klikk på blyant for å endre</a:t>
            </a:r>
            <a:endParaRPr lang="nb-NO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llipse 14" descr="Raud ring rundt knapp med tekst: Avslutt og logg ut">
            <a:extLst>
              <a:ext uri="{FF2B5EF4-FFF2-40B4-BE49-F238E27FC236}">
                <a16:creationId xmlns:a16="http://schemas.microsoft.com/office/drawing/2014/main" id="{5D6126CA-1538-A104-8985-9DA1F31502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40348" y="7931426"/>
            <a:ext cx="2571748" cy="9184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3018" dirty="0"/>
          </a:p>
        </p:txBody>
      </p:sp>
    </p:spTree>
    <p:extLst>
      <p:ext uri="{BB962C8B-B14F-4D97-AF65-F5344CB8AC3E}">
        <p14:creationId xmlns:p14="http://schemas.microsoft.com/office/powerpoint/2010/main" val="109810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Digdir PPTmal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F513D9EA-257E-4DB9-BFBF-9A5262E320A6}"/>
    </a:ext>
  </a:extLst>
</a:theme>
</file>

<file path=ppt/theme/theme2.xml><?xml version="1.0" encoding="utf-8"?>
<a:theme xmlns:a="http://schemas.openxmlformats.org/drawingml/2006/main" name="Overgang Introslides - Med lyd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F8C07AF9-138E-458F-9801-2AB7D1CB6417}"/>
    </a:ext>
  </a:extLst>
</a:theme>
</file>

<file path=ppt/theme/theme3.xml><?xml version="1.0" encoding="utf-8"?>
<a:theme xmlns:a="http://schemas.openxmlformats.org/drawingml/2006/main" name="Overgang Introslides - Uten lyd">
  <a:themeElements>
    <a:clrScheme name="Digdir">
      <a:dk1>
        <a:srgbClr val="1E2B3C"/>
      </a:dk1>
      <a:lt1>
        <a:sysClr val="window" lastClr="FFFFFF"/>
      </a:lt1>
      <a:dk2>
        <a:srgbClr val="1E2B3C"/>
      </a:dk2>
      <a:lt2>
        <a:srgbClr val="E7E6E6"/>
      </a:lt2>
      <a:accent1>
        <a:srgbClr val="1E2B3C"/>
      </a:accent1>
      <a:accent2>
        <a:srgbClr val="F05F63"/>
      </a:accent2>
      <a:accent3>
        <a:srgbClr val="C2132C"/>
      </a:accent3>
      <a:accent4>
        <a:srgbClr val="E5AA20"/>
      </a:accent4>
      <a:accent5>
        <a:srgbClr val="1EACF5"/>
      </a:accent5>
      <a:accent6>
        <a:srgbClr val="0062B8"/>
      </a:accent6>
      <a:hlink>
        <a:srgbClr val="0563C1"/>
      </a:hlink>
      <a:folHlink>
        <a:srgbClr val="C213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dir_ppt_mal" id="{09402E70-7836-4A76-98C1-D621FB816469}" vid="{4FA7598C-311E-4D41-AEEE-A0D0A96A8C80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483B77BC2D09C48AEAE6DE6282CE09C" ma:contentTypeVersion="16" ma:contentTypeDescription="Opprett et nytt dokument." ma:contentTypeScope="" ma:versionID="a0404ff9f57ce6ed9cf4e24809ad1cba">
  <xsd:schema xmlns:xsd="http://www.w3.org/2001/XMLSchema" xmlns:xs="http://www.w3.org/2001/XMLSchema" xmlns:p="http://schemas.microsoft.com/office/2006/metadata/properties" xmlns:ns2="5371e8e2-a9e8-46df-a91b-761db99c8728" xmlns:ns3="7bfd8652-9f54-45a4-9684-efa1596a6182" targetNamespace="http://schemas.microsoft.com/office/2006/metadata/properties" ma:root="true" ma:fieldsID="5315b215e3c93afa6798de4189504c93" ns2:_="" ns3:_="">
    <xsd:import namespace="5371e8e2-a9e8-46df-a91b-761db99c8728"/>
    <xsd:import namespace="7bfd8652-9f54-45a4-9684-efa1596a6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71e8e2-a9e8-46df-a91b-761db99c87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emerkelapper" ma:readOnly="false" ma:fieldId="{5cf76f15-5ced-4ddc-b409-7134ff3c332f}" ma:taxonomyMulti="true" ma:sspId="e6d7e6c2-7970-46fd-9f9e-11a9ab25f9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fd8652-9f54-45a4-9684-efa1596a6182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b0b5ead9-4e0e-44ec-b4ee-f78a45ddf27a}" ma:internalName="TaxCatchAll" ma:showField="CatchAllData" ma:web="7bfd8652-9f54-45a4-9684-efa1596a6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371e8e2-a9e8-46df-a91b-761db99c8728">
      <Terms xmlns="http://schemas.microsoft.com/office/infopath/2007/PartnerControls"/>
    </lcf76f155ced4ddcb4097134ff3c332f>
    <TaxCatchAll xmlns="7bfd8652-9f54-45a4-9684-efa1596a618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003A99-CC5C-49C5-B04D-A48EB32B7B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71e8e2-a9e8-46df-a91b-761db99c8728"/>
    <ds:schemaRef ds:uri="7bfd8652-9f54-45a4-9684-efa1596a61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2DC318-0EDA-44F8-BFFC-4B5FC24E638F}">
  <ds:schemaRefs>
    <ds:schemaRef ds:uri="http://schemas.microsoft.com/office/2006/metadata/properties"/>
    <ds:schemaRef ds:uri="http://schemas.microsoft.com/office/infopath/2007/PartnerControls"/>
    <ds:schemaRef ds:uri="5371e8e2-a9e8-46df-a91b-761db99c8728"/>
    <ds:schemaRef ds:uri="7bfd8652-9f54-45a4-9684-efa1596a6182"/>
  </ds:schemaRefs>
</ds:datastoreItem>
</file>

<file path=customXml/itemProps3.xml><?xml version="1.0" encoding="utf-8"?>
<ds:datastoreItem xmlns:ds="http://schemas.openxmlformats.org/officeDocument/2006/customXml" ds:itemID="{B5F9415C-610E-4180-9408-E830A769FE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digdir_ppt_mal</Template>
  <TotalTime>7078</TotalTime>
  <Words>1535</Words>
  <Application>Microsoft Office PowerPoint</Application>
  <PresentationFormat>Egendefinert</PresentationFormat>
  <Paragraphs>165</Paragraphs>
  <Slides>14</Slides>
  <Notes>13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14</vt:i4>
      </vt:variant>
    </vt:vector>
  </HeadingPairs>
  <TitlesOfParts>
    <vt:vector size="19" baseType="lpstr">
      <vt:lpstr>Arial</vt:lpstr>
      <vt:lpstr>Calibri</vt:lpstr>
      <vt:lpstr>Digdir PPTmal</vt:lpstr>
      <vt:lpstr>Overgang Introslides - Med lyd</vt:lpstr>
      <vt:lpstr>Overgang Introslides - Uten lyd</vt:lpstr>
      <vt:lpstr>Lær å oppdatere kontaktinformasjonen din i Kontakt- og reservasjonsregisteret</vt:lpstr>
      <vt:lpstr>Kva er kontakt- og reservasjonsregisteret?</vt:lpstr>
      <vt:lpstr>Kva er «kontaktinformasjonen din»?</vt:lpstr>
      <vt:lpstr>Kvifor kontaktar stat og kommune deg?</vt:lpstr>
      <vt:lpstr>Du må ha rett kontaktinformasjon</vt:lpstr>
      <vt:lpstr>Oppdater kontaktinformasjonen din</vt:lpstr>
      <vt:lpstr>    </vt:lpstr>
      <vt:lpstr>  Du kjem til ID-porten</vt:lpstr>
      <vt:lpstr>Her oppdaterer du kontaktinformasjonen din</vt:lpstr>
      <vt:lpstr>Skriv inn ditt eige  mobilnummer</vt:lpstr>
      <vt:lpstr>Skriv inn e-post- adressa di</vt:lpstr>
      <vt:lpstr>«Du har oppdatert  kontaktinformasjonen…»</vt:lpstr>
      <vt:lpstr>Du finn hjelp til innlogging på Noreg.no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Lær å oppdatere  kontaktinformasjonen din i kontaktregisteret</dc:title>
  <dc:creator>England, Norunn</dc:creator>
  <cp:lastModifiedBy>Myren, Helga Maj</cp:lastModifiedBy>
  <cp:revision>9</cp:revision>
  <dcterms:created xsi:type="dcterms:W3CDTF">2021-01-22T13:24:42Z</dcterms:created>
  <dcterms:modified xsi:type="dcterms:W3CDTF">2023-03-10T11:38:43Z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0x0101003483B77BC2D09C48AEAE6DE6282CE09C</vt:lpwstr>
  </property>
</Properties>
</file>