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5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4" r:id="rId2"/>
    <p:sldMasterId id="2147483738" r:id="rId3"/>
  </p:sldMasterIdLst>
  <p:notesMasterIdLst>
    <p:notesMasterId r:id="rId20"/>
  </p:notesMasterIdLst>
  <p:handoutMasterIdLst>
    <p:handoutMasterId r:id="rId21"/>
  </p:handoutMasterIdLst>
  <p:sldIdLst>
    <p:sldId id="280" r:id="rId4"/>
    <p:sldId id="292" r:id="rId5"/>
    <p:sldId id="291" r:id="rId6"/>
    <p:sldId id="294" r:id="rId7"/>
    <p:sldId id="295" r:id="rId8"/>
    <p:sldId id="296" r:id="rId9"/>
    <p:sldId id="299" r:id="rId10"/>
    <p:sldId id="312" r:id="rId11"/>
    <p:sldId id="301" r:id="rId12"/>
    <p:sldId id="303" r:id="rId13"/>
    <p:sldId id="305" r:id="rId14"/>
    <p:sldId id="304" r:id="rId15"/>
    <p:sldId id="309" r:id="rId16"/>
    <p:sldId id="310" r:id="rId17"/>
    <p:sldId id="319" r:id="rId18"/>
    <p:sldId id="297" r:id="rId19"/>
  </p:sldIdLst>
  <p:sldSz cx="16254413" cy="9144000"/>
  <p:notesSz cx="6858000" cy="9144000"/>
  <p:defaultTextStyle>
    <a:defPPr>
      <a:defRPr lang="nb-NO"/>
    </a:defPPr>
    <a:lvl1pPr marL="0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1pPr>
    <a:lvl2pPr marL="574975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2pPr>
    <a:lvl3pPr marL="114994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3pPr>
    <a:lvl4pPr marL="172492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4pPr>
    <a:lvl5pPr marL="229989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5pPr>
    <a:lvl6pPr marL="287487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6pPr>
    <a:lvl7pPr marL="344984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7pPr>
    <a:lvl8pPr marL="4024823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8pPr>
    <a:lvl9pPr marL="459979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B3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8" autoAdjust="0"/>
    <p:restoredTop sz="58140" autoAdjust="0"/>
  </p:normalViewPr>
  <p:slideViewPr>
    <p:cSldViewPr snapToGrid="0">
      <p:cViewPr varScale="1">
        <p:scale>
          <a:sx n="55" d="100"/>
          <a:sy n="55" d="100"/>
        </p:scale>
        <p:origin x="2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97D9F32-F20C-4DB6-9AA8-FF5CEA8D1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59CB09C-20D6-4E98-B90F-BDF87D963B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AD78B-924F-4294-8809-135CCCE6CC67}" type="datetimeFigureOut">
              <a:rPr lang="nb-NO" smtClean="0"/>
              <a:t>09.05.2023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6CB1BA3-312D-4209-8EA0-1B3A050A5B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C6328D-6A92-426F-9F1D-E51EC222C2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377C6-E647-4E98-8F65-2DC6962E8E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475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CBF2D-E8C3-427C-8777-055767889089}" type="datetimeFigureOut">
              <a:rPr lang="nn-NO" smtClean="0"/>
              <a:t>09.05.2023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B22F7-2944-476D-BAA3-DEA587F9DEEC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0519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err="1"/>
              <a:t>På</a:t>
            </a:r>
            <a:r>
              <a:rPr lang="en-US" i="0" baseline="0" dirty="0"/>
              <a:t> Norge.no </a:t>
            </a:r>
            <a:r>
              <a:rPr lang="en-US" i="0" baseline="0" dirty="0" err="1"/>
              <a:t>finner</a:t>
            </a:r>
            <a:r>
              <a:rPr lang="en-US" i="0" baseline="0" dirty="0"/>
              <a:t> du </a:t>
            </a:r>
            <a:r>
              <a:rPr lang="en-US" i="0" baseline="0" dirty="0" err="1"/>
              <a:t>digitale</a:t>
            </a:r>
            <a:r>
              <a:rPr lang="en-US" i="0" baseline="0" dirty="0"/>
              <a:t> </a:t>
            </a:r>
            <a:r>
              <a:rPr lang="en-US" i="0" baseline="0" dirty="0" err="1"/>
              <a:t>tjenester</a:t>
            </a:r>
            <a:r>
              <a:rPr lang="en-US" i="0" baseline="0" dirty="0"/>
              <a:t> </a:t>
            </a:r>
            <a:r>
              <a:rPr lang="en-US" i="0" baseline="0" dirty="0" err="1"/>
              <a:t>fra</a:t>
            </a:r>
            <a:r>
              <a:rPr lang="en-US" i="0" baseline="0" dirty="0"/>
              <a:t> </a:t>
            </a:r>
            <a:r>
              <a:rPr lang="en-US" i="0" baseline="0" dirty="0" err="1"/>
              <a:t>offentlige</a:t>
            </a:r>
            <a:r>
              <a:rPr lang="en-US" i="0" baseline="0" dirty="0"/>
              <a:t> </a:t>
            </a:r>
            <a:r>
              <a:rPr lang="en-US" i="0" baseline="0" dirty="0" err="1"/>
              <a:t>virksomheter</a:t>
            </a:r>
            <a:r>
              <a:rPr lang="en-US" i="0" baseline="0" dirty="0"/>
              <a:t>, </a:t>
            </a:r>
            <a:r>
              <a:rPr lang="en-US" i="0" baseline="0" dirty="0" err="1"/>
              <a:t>også</a:t>
            </a:r>
            <a:r>
              <a:rPr lang="en-US" i="0" baseline="0" dirty="0"/>
              <a:t> </a:t>
            </a:r>
            <a:r>
              <a:rPr lang="en-US" i="0" baseline="0" dirty="0" err="1"/>
              <a:t>nevnt</a:t>
            </a:r>
            <a:r>
              <a:rPr lang="en-US" i="0" baseline="0" dirty="0"/>
              <a:t> </a:t>
            </a:r>
            <a:r>
              <a:rPr lang="en-US" i="0" baseline="0" dirty="0" err="1"/>
              <a:t>som</a:t>
            </a:r>
            <a:r>
              <a:rPr lang="en-US" i="0" baseline="0" dirty="0"/>
              <a:t> </a:t>
            </a:r>
            <a:r>
              <a:rPr lang="en-US" i="0" baseline="0" dirty="0" err="1"/>
              <a:t>selvbetjeningsløsninger</a:t>
            </a:r>
            <a:r>
              <a:rPr lang="en-US" i="0" baseline="0" dirty="0"/>
              <a:t> </a:t>
            </a:r>
            <a:r>
              <a:rPr lang="en-US" i="0" baseline="0" dirty="0" err="1"/>
              <a:t>eller</a:t>
            </a:r>
            <a:r>
              <a:rPr lang="en-US" i="0" baseline="0" dirty="0"/>
              <a:t> </a:t>
            </a:r>
            <a:r>
              <a:rPr lang="en-US" i="0" baseline="0" dirty="0" err="1"/>
              <a:t>tjenester</a:t>
            </a:r>
            <a:r>
              <a:rPr lang="en-US" i="0" baseline="0" dirty="0"/>
              <a:t> </a:t>
            </a:r>
            <a:r>
              <a:rPr lang="en-US" i="0" baseline="0" dirty="0" err="1"/>
              <a:t>på</a:t>
            </a:r>
            <a:r>
              <a:rPr lang="en-US" i="0" baseline="0" dirty="0"/>
              <a:t> </a:t>
            </a:r>
            <a:r>
              <a:rPr lang="en-US" i="0" baseline="0" dirty="0" err="1"/>
              <a:t>nett</a:t>
            </a:r>
            <a:r>
              <a:rPr lang="en-US" i="0" baseline="0" dirty="0"/>
              <a:t>. Mange </a:t>
            </a:r>
            <a:r>
              <a:rPr lang="en-US" i="0" baseline="0" dirty="0" err="1"/>
              <a:t>av</a:t>
            </a:r>
            <a:r>
              <a:rPr lang="en-US" i="0" baseline="0" dirty="0"/>
              <a:t> </a:t>
            </a:r>
            <a:r>
              <a:rPr lang="en-US" i="0" baseline="0" dirty="0" err="1"/>
              <a:t>tjenestene</a:t>
            </a:r>
            <a:r>
              <a:rPr lang="en-US" i="0" baseline="0" dirty="0"/>
              <a:t> </a:t>
            </a:r>
            <a:r>
              <a:rPr lang="en-US" i="0" baseline="0" dirty="0" err="1"/>
              <a:t>tilsvarer</a:t>
            </a:r>
            <a:r>
              <a:rPr lang="en-US" i="0" baseline="0" dirty="0"/>
              <a:t> de </a:t>
            </a:r>
            <a:r>
              <a:rPr lang="en-US" i="0" baseline="0" dirty="0" err="1"/>
              <a:t>skjema</a:t>
            </a:r>
            <a:r>
              <a:rPr lang="en-US" i="0" baseline="0" dirty="0"/>
              <a:t> vi </a:t>
            </a:r>
            <a:r>
              <a:rPr lang="en-US" i="0" baseline="0" dirty="0" err="1"/>
              <a:t>tidligere</a:t>
            </a:r>
            <a:r>
              <a:rPr lang="en-US" i="0" baseline="0" dirty="0"/>
              <a:t> </a:t>
            </a:r>
            <a:r>
              <a:rPr lang="en-US" i="0" baseline="0" dirty="0" err="1"/>
              <a:t>fikk</a:t>
            </a:r>
            <a:r>
              <a:rPr lang="en-US" i="0" baseline="0" dirty="0"/>
              <a:t> </a:t>
            </a:r>
            <a:r>
              <a:rPr lang="en-US" i="0" baseline="0" dirty="0" err="1"/>
              <a:t>på</a:t>
            </a:r>
            <a:r>
              <a:rPr lang="en-US" i="0" baseline="0" dirty="0"/>
              <a:t> </a:t>
            </a:r>
            <a:r>
              <a:rPr lang="en-US" i="0" baseline="0" dirty="0" err="1"/>
              <a:t>papir</a:t>
            </a:r>
            <a:r>
              <a:rPr lang="en-US" i="0" baseline="0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/>
              <a:t>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err="1"/>
              <a:t>På</a:t>
            </a:r>
            <a:r>
              <a:rPr lang="en-US" i="0" dirty="0"/>
              <a:t> Norge.no </a:t>
            </a:r>
            <a:r>
              <a:rPr lang="en-US" i="0" dirty="0" err="1"/>
              <a:t>finner</a:t>
            </a:r>
            <a:r>
              <a:rPr lang="en-US" i="0" dirty="0"/>
              <a:t> du </a:t>
            </a:r>
            <a:r>
              <a:rPr lang="en-US" i="0" dirty="0" err="1"/>
              <a:t>digitale</a:t>
            </a:r>
            <a:r>
              <a:rPr lang="en-US" i="0" dirty="0"/>
              <a:t> </a:t>
            </a:r>
            <a:r>
              <a:rPr lang="en-US" i="0" dirty="0" err="1"/>
              <a:t>tjenester</a:t>
            </a:r>
            <a:r>
              <a:rPr lang="en-US" i="0" dirty="0"/>
              <a:t> </a:t>
            </a:r>
            <a:r>
              <a:rPr lang="en-US" i="0" dirty="0" err="1"/>
              <a:t>fra</a:t>
            </a:r>
            <a:r>
              <a:rPr lang="en-US" i="0" dirty="0"/>
              <a:t> </a:t>
            </a:r>
            <a:r>
              <a:rPr lang="en-US" i="0" dirty="0" err="1"/>
              <a:t>det</a:t>
            </a:r>
            <a:r>
              <a:rPr lang="en-US" i="0" dirty="0"/>
              <a:t> </a:t>
            </a:r>
            <a:r>
              <a:rPr lang="en-US" i="0" dirty="0" err="1"/>
              <a:t>offentlige</a:t>
            </a:r>
            <a:r>
              <a:rPr lang="en-US" i="0" dirty="0"/>
              <a:t>.</a:t>
            </a:r>
            <a:r>
              <a:rPr lang="en-US" i="0" baseline="0" dirty="0"/>
              <a:t> Med ‘</a:t>
            </a:r>
            <a:r>
              <a:rPr lang="en-US" i="0" baseline="0" dirty="0" err="1"/>
              <a:t>det</a:t>
            </a:r>
            <a:r>
              <a:rPr lang="en-US" i="0" baseline="0" dirty="0"/>
              <a:t> </a:t>
            </a:r>
            <a:r>
              <a:rPr lang="en-US" i="0" baseline="0" dirty="0" err="1"/>
              <a:t>offentlige</a:t>
            </a:r>
            <a:r>
              <a:rPr lang="en-US" i="0" baseline="0" dirty="0"/>
              <a:t>’ </a:t>
            </a:r>
            <a:r>
              <a:rPr lang="en-US" i="0" baseline="0" dirty="0" err="1"/>
              <a:t>eller</a:t>
            </a:r>
            <a:r>
              <a:rPr lang="en-US" i="0" baseline="0" dirty="0"/>
              <a:t> ‘</a:t>
            </a:r>
            <a:r>
              <a:rPr lang="en-US" i="0" baseline="0" dirty="0" err="1"/>
              <a:t>offentlig</a:t>
            </a:r>
            <a:r>
              <a:rPr lang="en-US" i="0" baseline="0" dirty="0"/>
              <a:t> </a:t>
            </a:r>
            <a:r>
              <a:rPr lang="en-US" i="0" baseline="0" dirty="0" err="1"/>
              <a:t>sektor</a:t>
            </a:r>
            <a:r>
              <a:rPr lang="en-US" i="0" baseline="0" dirty="0"/>
              <a:t>’ </a:t>
            </a:r>
            <a:r>
              <a:rPr lang="en-US" i="0" baseline="0" dirty="0" err="1"/>
              <a:t>meiner</a:t>
            </a:r>
            <a:r>
              <a:rPr lang="en-US" i="0" baseline="0" dirty="0"/>
              <a:t> vi </a:t>
            </a:r>
            <a:r>
              <a:rPr lang="en-US" i="0" baseline="0" dirty="0" err="1"/>
              <a:t>statlige</a:t>
            </a:r>
            <a:r>
              <a:rPr lang="en-US" i="0" baseline="0" dirty="0"/>
              <a:t> </a:t>
            </a:r>
            <a:r>
              <a:rPr lang="en-US" i="0" baseline="0" dirty="0" err="1"/>
              <a:t>virksomheter</a:t>
            </a:r>
            <a:r>
              <a:rPr lang="en-US" i="0" baseline="0" dirty="0"/>
              <a:t>, </a:t>
            </a:r>
            <a:r>
              <a:rPr lang="en-US" i="0" baseline="0" dirty="0" err="1"/>
              <a:t>fylkeskommuner</a:t>
            </a:r>
            <a:r>
              <a:rPr lang="en-US" i="0" baseline="0" dirty="0"/>
              <a:t> </a:t>
            </a:r>
            <a:r>
              <a:rPr lang="en-US" i="0" baseline="0" dirty="0" err="1"/>
              <a:t>og</a:t>
            </a:r>
            <a:r>
              <a:rPr lang="en-US" i="0" baseline="0" dirty="0"/>
              <a:t> </a:t>
            </a:r>
            <a:r>
              <a:rPr lang="en-US" i="0" baseline="0" dirty="0" err="1"/>
              <a:t>kommuner</a:t>
            </a:r>
            <a:r>
              <a:rPr lang="en-US" i="0" baseline="0" dirty="0"/>
              <a:t>, </a:t>
            </a:r>
            <a:r>
              <a:rPr lang="en-US" i="0" baseline="0" dirty="0" err="1"/>
              <a:t>og</a:t>
            </a:r>
            <a:r>
              <a:rPr lang="en-US" i="0" baseline="0" dirty="0"/>
              <a:t> </a:t>
            </a:r>
            <a:r>
              <a:rPr lang="en-US" i="0" baseline="0" dirty="0" err="1"/>
              <a:t>altså</a:t>
            </a:r>
            <a:r>
              <a:rPr lang="en-US" i="0" baseline="0" dirty="0"/>
              <a:t> </a:t>
            </a:r>
            <a:r>
              <a:rPr lang="en-US" b="1" i="0" baseline="0" dirty="0" err="1"/>
              <a:t>ikke</a:t>
            </a:r>
            <a:r>
              <a:rPr lang="en-US" b="1" i="0" baseline="0" dirty="0"/>
              <a:t> </a:t>
            </a:r>
            <a:r>
              <a:rPr lang="en-US" b="0" i="0" baseline="0" dirty="0" err="1"/>
              <a:t>privat</a:t>
            </a:r>
            <a:r>
              <a:rPr lang="en-US" b="0" i="0" baseline="0" dirty="0"/>
              <a:t> </a:t>
            </a:r>
            <a:r>
              <a:rPr lang="en-US" b="0" i="0" baseline="0" dirty="0" err="1"/>
              <a:t>næringsliv</a:t>
            </a:r>
            <a:r>
              <a:rPr lang="en-US" b="0" i="0" baseline="0" dirty="0"/>
              <a:t>, </a:t>
            </a:r>
            <a:r>
              <a:rPr lang="en-US" b="0" i="0" baseline="0" dirty="0" err="1"/>
              <a:t>privatpersoner</a:t>
            </a:r>
            <a:r>
              <a:rPr lang="en-US" b="0" i="0" baseline="0" dirty="0"/>
              <a:t> </a:t>
            </a:r>
            <a:r>
              <a:rPr lang="en-US" b="0" i="0" baseline="0" dirty="0" err="1"/>
              <a:t>og</a:t>
            </a:r>
            <a:r>
              <a:rPr lang="en-US" b="0" i="0" baseline="0" dirty="0"/>
              <a:t> </a:t>
            </a:r>
            <a:r>
              <a:rPr lang="en-US" b="0" i="0" baseline="0" dirty="0" err="1"/>
              <a:t>lignende</a:t>
            </a:r>
            <a:r>
              <a:rPr lang="en-US" b="0" i="0" baseline="0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i="0" dirty="0"/>
          </a:p>
          <a:p>
            <a:r>
              <a:rPr lang="nn-NO" dirty="0"/>
              <a:t>På Norge.no finner en også informasjon om </a:t>
            </a:r>
            <a:r>
              <a:rPr lang="nn-NO" dirty="0" err="1"/>
              <a:t>hvordan</a:t>
            </a:r>
            <a:r>
              <a:rPr lang="nn-NO" dirty="0"/>
              <a:t> en kan skaffe seg en digital postkasse. Dette er tema for et </a:t>
            </a:r>
            <a:r>
              <a:rPr lang="nn-NO" dirty="0" err="1"/>
              <a:t>annet</a:t>
            </a:r>
            <a:r>
              <a:rPr lang="nn-NO" dirty="0"/>
              <a:t> kurs,</a:t>
            </a:r>
            <a:r>
              <a:rPr lang="nn-NO" baseline="0" dirty="0"/>
              <a:t> og blir </a:t>
            </a:r>
            <a:r>
              <a:rPr lang="nn-NO" baseline="0" dirty="0" err="1"/>
              <a:t>ikke</a:t>
            </a:r>
            <a:r>
              <a:rPr lang="nn-NO" baseline="0" dirty="0"/>
              <a:t> tatt med her i dette kurset. </a:t>
            </a:r>
            <a:r>
              <a:rPr lang="nn-NO" dirty="0"/>
              <a:t> </a:t>
            </a:r>
          </a:p>
          <a:p>
            <a:endParaRPr lang="nn-NO" dirty="0"/>
          </a:p>
          <a:p>
            <a:r>
              <a:rPr lang="nb-NO" b="1" i="1" baseline="0" dirty="0"/>
              <a:t>Bakgrunnsinformasjon til læreren: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/>
              <a:t>Norge.no </a:t>
            </a:r>
            <a:r>
              <a:rPr lang="en-US" i="0" baseline="0" dirty="0" err="1"/>
              <a:t>inneholder</a:t>
            </a:r>
            <a:r>
              <a:rPr lang="en-US" i="0" baseline="0" dirty="0"/>
              <a:t> </a:t>
            </a:r>
            <a:r>
              <a:rPr lang="en-US" i="0" baseline="0" dirty="0" err="1"/>
              <a:t>innbyggerrettede</a:t>
            </a:r>
            <a:r>
              <a:rPr lang="en-US" i="0" baseline="0" dirty="0"/>
              <a:t> </a:t>
            </a:r>
            <a:r>
              <a:rPr lang="en-US" i="0" baseline="0" dirty="0" err="1"/>
              <a:t>tjenester</a:t>
            </a:r>
            <a:r>
              <a:rPr lang="en-US" i="0" baseline="0" dirty="0"/>
              <a:t>, </a:t>
            </a:r>
            <a:r>
              <a:rPr lang="en-US" i="0" baseline="0" dirty="0" err="1"/>
              <a:t>ikke</a:t>
            </a:r>
            <a:r>
              <a:rPr lang="en-US" i="0" baseline="0" dirty="0"/>
              <a:t> </a:t>
            </a:r>
            <a:r>
              <a:rPr lang="en-US" i="0" baseline="0" dirty="0" err="1"/>
              <a:t>tjenester</a:t>
            </a:r>
            <a:r>
              <a:rPr lang="en-US" i="0" baseline="0" dirty="0"/>
              <a:t> for </a:t>
            </a:r>
            <a:r>
              <a:rPr lang="en-US" i="0" baseline="0" dirty="0" err="1"/>
              <a:t>næringslivet</a:t>
            </a:r>
            <a:r>
              <a:rPr lang="en-US" i="0" baseline="0" dirty="0"/>
              <a:t>. 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6995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i="1" dirty="0"/>
              <a:t>Manus: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dirty="0">
                <a:solidFill>
                  <a:schemeClr val="accent1"/>
                </a:solidFill>
              </a:rPr>
              <a:t>Søkeordet «alderspensjon» gir dette resultatet. </a:t>
            </a:r>
            <a:r>
              <a:rPr lang="nn-NO" sz="1200" dirty="0">
                <a:solidFill>
                  <a:schemeClr val="tx1"/>
                </a:solidFill>
              </a:rPr>
              <a:t>Klikk på den </a:t>
            </a:r>
            <a:r>
              <a:rPr lang="nn-NO" sz="1200" dirty="0" err="1">
                <a:solidFill>
                  <a:schemeClr val="tx1"/>
                </a:solidFill>
              </a:rPr>
              <a:t>tjenesten</a:t>
            </a:r>
            <a:r>
              <a:rPr lang="nn-NO" sz="1200" dirty="0">
                <a:solidFill>
                  <a:schemeClr val="tx1"/>
                </a:solidFill>
              </a:rPr>
              <a:t> du ønsker.</a:t>
            </a:r>
            <a:endParaRPr lang="nb-NO" sz="1200" dirty="0">
              <a:solidFill>
                <a:schemeClr val="tx1"/>
              </a:solidFill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3500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Manus:</a:t>
            </a:r>
            <a:endParaRPr lang="en-US" b="1" dirty="0"/>
          </a:p>
          <a:p>
            <a:r>
              <a:rPr lang="nn-NO" dirty="0"/>
              <a:t>Får</a:t>
            </a:r>
            <a:r>
              <a:rPr lang="nn-NO" baseline="0" dirty="0"/>
              <a:t> du feilmelding etter å ha søkt, er det lurt å sjekke om ordet er stavet riktig. Prøv så andre nøkkelord, gjerne et </a:t>
            </a:r>
            <a:r>
              <a:rPr lang="nn-NO" baseline="0" dirty="0" err="1"/>
              <a:t>mer</a:t>
            </a:r>
            <a:r>
              <a:rPr lang="nn-NO" baseline="0" dirty="0"/>
              <a:t> vanlig ord.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4100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Manus:</a:t>
            </a:r>
            <a:endParaRPr lang="en-US" b="1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dirty="0"/>
              <a:t>(Metode 3:</a:t>
            </a:r>
            <a:r>
              <a:rPr lang="nn-NO" baseline="0" dirty="0"/>
              <a:t> ‘</a:t>
            </a:r>
            <a:r>
              <a:rPr lang="nn-NO" baseline="0" dirty="0" err="1"/>
              <a:t>Livssituasjoner</a:t>
            </a:r>
            <a:r>
              <a:rPr lang="nn-NO" baseline="0" dirty="0"/>
              <a:t>’.)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r>
              <a:rPr lang="nn-NO" dirty="0"/>
              <a:t>Under menypunktet ‘</a:t>
            </a:r>
            <a:r>
              <a:rPr lang="nn-NO" dirty="0" err="1"/>
              <a:t>Livssituasjoner</a:t>
            </a:r>
            <a:r>
              <a:rPr lang="nn-NO" dirty="0"/>
              <a:t>’ er det </a:t>
            </a:r>
            <a:r>
              <a:rPr lang="nn-NO" dirty="0" err="1"/>
              <a:t>samlet</a:t>
            </a:r>
            <a:r>
              <a:rPr lang="nn-NO" dirty="0"/>
              <a:t> </a:t>
            </a:r>
            <a:r>
              <a:rPr lang="nn-NO" dirty="0" err="1"/>
              <a:t>tjenester</a:t>
            </a:r>
            <a:r>
              <a:rPr lang="nn-NO" dirty="0"/>
              <a:t> som er aktuelle å bruke i en gitt livssituasjon. Her er det </a:t>
            </a:r>
            <a:r>
              <a:rPr lang="nn-NO" dirty="0" err="1"/>
              <a:t>samlet</a:t>
            </a:r>
            <a:r>
              <a:rPr lang="nn-NO" baseline="0" dirty="0"/>
              <a:t> </a:t>
            </a:r>
            <a:r>
              <a:rPr lang="nn-NO" baseline="0" dirty="0" err="1"/>
              <a:t>tjenester</a:t>
            </a:r>
            <a:r>
              <a:rPr lang="nn-NO" baseline="0" dirty="0"/>
              <a:t> for åtte </a:t>
            </a:r>
            <a:r>
              <a:rPr lang="nn-NO" baseline="0" dirty="0" err="1"/>
              <a:t>livssituasjoner</a:t>
            </a:r>
            <a:r>
              <a:rPr lang="nn-NO" baseline="0" dirty="0"/>
              <a:t>. </a:t>
            </a:r>
          </a:p>
          <a:p>
            <a:r>
              <a:rPr lang="nn-NO" baseline="0" dirty="0"/>
              <a:t>Du finner </a:t>
            </a:r>
            <a:r>
              <a:rPr lang="nn-NO" baseline="0" dirty="0" err="1"/>
              <a:t>livssituasjonene</a:t>
            </a:r>
            <a:r>
              <a:rPr lang="nn-NO" baseline="0" dirty="0"/>
              <a:t> med </a:t>
            </a:r>
            <a:r>
              <a:rPr lang="nn-NO" baseline="0" dirty="0" err="1"/>
              <a:t>hvert</a:t>
            </a:r>
            <a:r>
              <a:rPr lang="nn-NO" baseline="0" dirty="0"/>
              <a:t> sitt ikon </a:t>
            </a:r>
            <a:r>
              <a:rPr lang="nn-NO" baseline="0" dirty="0" err="1"/>
              <a:t>nederst</a:t>
            </a:r>
            <a:r>
              <a:rPr lang="nn-NO" baseline="0" dirty="0"/>
              <a:t> på </a:t>
            </a:r>
            <a:r>
              <a:rPr lang="nn-NO" baseline="0" dirty="0" err="1"/>
              <a:t>fremsiden</a:t>
            </a:r>
            <a:r>
              <a:rPr lang="nn-NO" baseline="0" dirty="0"/>
              <a:t>. De ligger også under menyen ‘</a:t>
            </a:r>
            <a:r>
              <a:rPr lang="nn-NO" baseline="0" dirty="0" err="1"/>
              <a:t>Livssituasjoner</a:t>
            </a:r>
            <a:r>
              <a:rPr lang="nn-NO" baseline="0" dirty="0"/>
              <a:t>’ oppe på </a:t>
            </a:r>
            <a:r>
              <a:rPr lang="nn-NO" baseline="0" dirty="0" err="1"/>
              <a:t>siden</a:t>
            </a:r>
            <a:r>
              <a:rPr lang="nn-NO" baseline="0" dirty="0"/>
              <a:t>. </a:t>
            </a:r>
            <a:r>
              <a:rPr lang="nn-NO" dirty="0"/>
              <a:t>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1075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Manus:</a:t>
            </a:r>
            <a:r>
              <a:rPr lang="nn-NO" b="1" i="1" baseline="0" dirty="0"/>
              <a:t> </a:t>
            </a:r>
            <a:endParaRPr lang="nn-NO" b="1" i="1" dirty="0"/>
          </a:p>
          <a:p>
            <a:r>
              <a:rPr lang="nn-NO" dirty="0"/>
              <a:t>Når du </a:t>
            </a:r>
            <a:r>
              <a:rPr lang="nn-NO" dirty="0" err="1"/>
              <a:t>klikker</a:t>
            </a:r>
            <a:r>
              <a:rPr lang="nn-NO" dirty="0"/>
              <a:t> på menypunktet</a:t>
            </a:r>
            <a:r>
              <a:rPr lang="nn-NO" baseline="0" dirty="0"/>
              <a:t> ‘</a:t>
            </a:r>
            <a:r>
              <a:rPr lang="nn-NO" baseline="0" dirty="0" err="1"/>
              <a:t>Livssituasjoner</a:t>
            </a:r>
            <a:r>
              <a:rPr lang="nn-NO" baseline="0" dirty="0"/>
              <a:t>’ oppe på </a:t>
            </a:r>
            <a:r>
              <a:rPr lang="nn-NO" baseline="0" dirty="0" err="1"/>
              <a:t>framsiden</a:t>
            </a:r>
            <a:r>
              <a:rPr lang="nn-NO" baseline="0" dirty="0"/>
              <a:t>, kommer </a:t>
            </a:r>
            <a:r>
              <a:rPr lang="nn-NO" baseline="0" dirty="0" err="1"/>
              <a:t>nedtrekksmenyen</a:t>
            </a:r>
            <a:r>
              <a:rPr lang="nn-NO" baseline="0" dirty="0"/>
              <a:t> med de ulike </a:t>
            </a:r>
            <a:r>
              <a:rPr lang="nn-NO" baseline="0" dirty="0" err="1"/>
              <a:t>livssituasjonene</a:t>
            </a:r>
            <a:r>
              <a:rPr lang="nn-NO" baseline="0" dirty="0"/>
              <a:t> frem. Dette er de </a:t>
            </a:r>
            <a:r>
              <a:rPr lang="nn-NO" baseline="0" dirty="0" err="1"/>
              <a:t>samme</a:t>
            </a:r>
            <a:r>
              <a:rPr lang="nn-NO" baseline="0" dirty="0"/>
              <a:t> </a:t>
            </a:r>
            <a:r>
              <a:rPr lang="nn-NO" baseline="0" dirty="0" err="1"/>
              <a:t>livssituasjonene</a:t>
            </a:r>
            <a:r>
              <a:rPr lang="nn-NO" baseline="0" dirty="0"/>
              <a:t> som du finner nede på </a:t>
            </a:r>
            <a:r>
              <a:rPr lang="nn-NO" baseline="0" dirty="0" err="1"/>
              <a:t>framsiden</a:t>
            </a:r>
            <a:r>
              <a:rPr lang="nn-NO" baseline="0" dirty="0"/>
              <a:t>.  </a:t>
            </a:r>
          </a:p>
          <a:p>
            <a:endParaRPr lang="nn-NO" baseline="0" dirty="0"/>
          </a:p>
          <a:p>
            <a:r>
              <a:rPr lang="nn-NO" baseline="0" dirty="0"/>
              <a:t>Klikk for eksempel på livssituasjonen ‘Studere’.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2907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Her </a:t>
            </a:r>
            <a:r>
              <a:rPr lang="en-US" i="0" dirty="0" err="1"/>
              <a:t>ser</a:t>
            </a:r>
            <a:r>
              <a:rPr lang="en-US" i="0" dirty="0"/>
              <a:t> du </a:t>
            </a:r>
            <a:r>
              <a:rPr lang="en-US" i="0" dirty="0" err="1"/>
              <a:t>innholdet</a:t>
            </a:r>
            <a:r>
              <a:rPr lang="en-US" i="0" dirty="0"/>
              <a:t> </a:t>
            </a:r>
            <a:r>
              <a:rPr lang="en-US" i="0" dirty="0" err="1"/>
              <a:t>på</a:t>
            </a:r>
            <a:r>
              <a:rPr lang="en-US" i="0" dirty="0"/>
              <a:t> </a:t>
            </a:r>
            <a:r>
              <a:rPr lang="en-US" i="0" dirty="0" err="1"/>
              <a:t>livssituasjonssiden</a:t>
            </a:r>
            <a:r>
              <a:rPr lang="en-US" i="0" baseline="0" dirty="0"/>
              <a:t> ‘</a:t>
            </a:r>
            <a:r>
              <a:rPr lang="en-US" i="0" baseline="0" dirty="0" err="1"/>
              <a:t>Studere</a:t>
            </a:r>
            <a:r>
              <a:rPr lang="en-US" i="0" baseline="0" dirty="0"/>
              <a:t>’. </a:t>
            </a:r>
            <a:br>
              <a:rPr lang="en-US" i="0" baseline="0" dirty="0"/>
            </a:br>
            <a:endParaRPr lang="nn-NO" i="0" dirty="0"/>
          </a:p>
          <a:p>
            <a:r>
              <a:rPr lang="nn-NO" dirty="0"/>
              <a:t>På en  livssituasjons-side</a:t>
            </a:r>
            <a:r>
              <a:rPr lang="nn-NO" baseline="0" dirty="0"/>
              <a:t> finner du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dirty="0"/>
              <a:t>informasjon</a:t>
            </a:r>
            <a:r>
              <a:rPr lang="nn-NO" baseline="0" dirty="0"/>
              <a:t> - </a:t>
            </a:r>
            <a:r>
              <a:rPr lang="nn-NO" dirty="0"/>
              <a:t>kort informasjon om den aktuelle</a:t>
            </a:r>
            <a:r>
              <a:rPr lang="nn-NO" baseline="0" dirty="0"/>
              <a:t> livssituasjonen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baseline="0" dirty="0"/>
              <a:t>aktuelle </a:t>
            </a:r>
            <a:r>
              <a:rPr lang="nn-NO" baseline="0" dirty="0" err="1"/>
              <a:t>tjenester</a:t>
            </a:r>
            <a:r>
              <a:rPr lang="nn-NO" baseline="0" dirty="0"/>
              <a:t> - en opplisting av </a:t>
            </a:r>
            <a:r>
              <a:rPr lang="nn-NO" baseline="0" dirty="0" err="1"/>
              <a:t>tjenester</a:t>
            </a:r>
            <a:r>
              <a:rPr lang="nn-NO" baseline="0" dirty="0"/>
              <a:t> som hører til denne livssituasjonen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baseline="0" dirty="0"/>
              <a:t>andre </a:t>
            </a:r>
            <a:r>
              <a:rPr lang="nn-NO" baseline="0" dirty="0" err="1"/>
              <a:t>livssituasjoner</a:t>
            </a:r>
            <a:r>
              <a:rPr lang="nn-NO" baseline="0" dirty="0"/>
              <a:t> – de ulike </a:t>
            </a:r>
            <a:r>
              <a:rPr lang="nn-NO" baseline="0" dirty="0" err="1"/>
              <a:t>livssituasjonene</a:t>
            </a:r>
            <a:r>
              <a:rPr lang="nn-NO" baseline="0" dirty="0"/>
              <a:t> som du finner på </a:t>
            </a:r>
            <a:r>
              <a:rPr lang="nn-NO" baseline="0" dirty="0" err="1"/>
              <a:t>nettstedet</a:t>
            </a:r>
            <a:r>
              <a:rPr lang="nn-NO" baseline="0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n-NO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n-NO" baseline="0" dirty="0"/>
              <a:t>Klikk på den eller de </a:t>
            </a:r>
            <a:r>
              <a:rPr lang="nn-NO" baseline="0" dirty="0" err="1"/>
              <a:t>tjenestene</a:t>
            </a:r>
            <a:r>
              <a:rPr lang="nn-NO" baseline="0" dirty="0"/>
              <a:t> som er aktuelle for deg.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6454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err="1"/>
              <a:t>Bakgrunnsinformasjon</a:t>
            </a:r>
            <a:r>
              <a:rPr lang="en-US" b="1" i="1" dirty="0"/>
              <a:t> </a:t>
            </a:r>
            <a:r>
              <a:rPr lang="en-US" b="1" i="1" dirty="0" err="1"/>
              <a:t>til</a:t>
            </a:r>
            <a:r>
              <a:rPr lang="en-US" b="1" i="1" dirty="0"/>
              <a:t> </a:t>
            </a:r>
            <a:r>
              <a:rPr lang="en-US" b="1" i="1" dirty="0" err="1"/>
              <a:t>læreren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i="0" baseline="0" dirty="0" err="1"/>
              <a:t>Begrepet</a:t>
            </a:r>
            <a:r>
              <a:rPr lang="nn-NO" i="0" baseline="0" dirty="0"/>
              <a:t> ‘digitale </a:t>
            </a:r>
            <a:r>
              <a:rPr lang="nn-NO" i="0" baseline="0" dirty="0" err="1"/>
              <a:t>tjenester</a:t>
            </a:r>
            <a:r>
              <a:rPr lang="nn-NO" i="0" baseline="0" dirty="0"/>
              <a:t>’ er vidt, og vi har ingen felles definisjon av </a:t>
            </a:r>
            <a:r>
              <a:rPr lang="nn-NO" i="0" baseline="0" dirty="0" err="1"/>
              <a:t>begrepet</a:t>
            </a:r>
            <a:r>
              <a:rPr lang="nn-NO" i="0" baseline="0" dirty="0"/>
              <a:t>.  På Norge.no regner vi disse type </a:t>
            </a:r>
            <a:r>
              <a:rPr lang="nn-NO" i="0" baseline="0" dirty="0" err="1"/>
              <a:t>tjenester</a:t>
            </a:r>
            <a:r>
              <a:rPr lang="nn-NO" i="0" baseline="0" dirty="0"/>
              <a:t> som digitale </a:t>
            </a:r>
            <a:r>
              <a:rPr lang="nn-NO" i="0" baseline="0" dirty="0" err="1"/>
              <a:t>tjenester</a:t>
            </a:r>
            <a:r>
              <a:rPr lang="nn-NO" i="0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n-NO" i="0" baseline="0" dirty="0"/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i="0" baseline="0" dirty="0"/>
              <a:t>søknadsskjema som kan fyllest ut på nett og sendes inn via en egen send-knapp (t.d. søknad om endring av </a:t>
            </a:r>
            <a:r>
              <a:rPr lang="nn-NO" i="0" baseline="0" dirty="0" err="1"/>
              <a:t>navn</a:t>
            </a:r>
            <a:r>
              <a:rPr lang="nn-NO" i="0" baseline="0" dirty="0"/>
              <a:t>)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i="0" baseline="0" dirty="0"/>
              <a:t>oppslag i register (t.d. motorvognregisteret)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i="0" baseline="0" dirty="0" err="1"/>
              <a:t>kalkulatorer</a:t>
            </a:r>
            <a:r>
              <a:rPr lang="nn-NO" i="0" baseline="0" dirty="0"/>
              <a:t> (</a:t>
            </a:r>
            <a:r>
              <a:rPr lang="nn-NO" i="0" baseline="0" dirty="0" err="1"/>
              <a:t>t.d</a:t>
            </a:r>
            <a:r>
              <a:rPr lang="nn-NO" i="0" baseline="0" dirty="0"/>
              <a:t> pensjonskalkulator) 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i="0" baseline="0" dirty="0"/>
              <a:t>bestilling av dokument (t.d. skattekort)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i="0" baseline="0" dirty="0"/>
              <a:t>innbetaling av avgifter m.m. til offentlige </a:t>
            </a:r>
            <a:r>
              <a:rPr lang="nn-NO" i="0" baseline="0" dirty="0" err="1"/>
              <a:t>etater</a:t>
            </a:r>
            <a:r>
              <a:rPr lang="nn-NO" i="0" baseline="0" dirty="0"/>
              <a:t> (t.d. betaling av jegeravgift)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i="0" baseline="0" dirty="0"/>
              <a:t>digitale kart (t.d. Se </a:t>
            </a:r>
            <a:r>
              <a:rPr lang="nn-NO" i="0" baseline="0" dirty="0" err="1"/>
              <a:t>eiendom</a:t>
            </a:r>
            <a:r>
              <a:rPr lang="nn-NO" i="0" baseline="0" dirty="0"/>
              <a:t> der du kan finne informasjon om </a:t>
            </a:r>
            <a:r>
              <a:rPr lang="nn-NO" i="0" baseline="0" dirty="0" err="1"/>
              <a:t>eiendommer</a:t>
            </a:r>
            <a:r>
              <a:rPr lang="nn-NO" i="0" baseline="0" dirty="0"/>
              <a:t> i landet, </a:t>
            </a:r>
            <a:r>
              <a:rPr lang="nn-NO" i="0" baseline="0" dirty="0" err="1"/>
              <a:t>se</a:t>
            </a:r>
            <a:r>
              <a:rPr lang="nn-NO" i="0" baseline="0" dirty="0"/>
              <a:t> informasjon </a:t>
            </a:r>
            <a:r>
              <a:rPr lang="nn-NO" i="0" baseline="0" dirty="0" err="1"/>
              <a:t>fra</a:t>
            </a:r>
            <a:r>
              <a:rPr lang="nn-NO" i="0" baseline="0" dirty="0"/>
              <a:t> grunnboken og </a:t>
            </a:r>
            <a:r>
              <a:rPr lang="nn-NO" i="0" baseline="0" dirty="0" err="1"/>
              <a:t>se</a:t>
            </a:r>
            <a:r>
              <a:rPr lang="nn-NO" i="0" baseline="0" dirty="0"/>
              <a:t> </a:t>
            </a:r>
            <a:r>
              <a:rPr lang="nn-NO" i="0" baseline="0" dirty="0" err="1"/>
              <a:t>hva</a:t>
            </a:r>
            <a:r>
              <a:rPr lang="nn-NO" i="0" baseline="0" dirty="0"/>
              <a:t> som er tinglyst.)</a:t>
            </a:r>
          </a:p>
          <a:p>
            <a:endParaRPr lang="nb-NO" i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276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Manus:</a:t>
            </a:r>
            <a:endParaRPr lang="nn-NO" b="1" dirty="0"/>
          </a:p>
          <a:p>
            <a:r>
              <a:rPr lang="nn-NO" dirty="0"/>
              <a:t>Du kan finne </a:t>
            </a:r>
            <a:r>
              <a:rPr lang="nn-NO" dirty="0" err="1"/>
              <a:t>tjenester</a:t>
            </a:r>
            <a:r>
              <a:rPr lang="nn-NO" dirty="0"/>
              <a:t> på Norge.no på 3 </a:t>
            </a:r>
            <a:r>
              <a:rPr lang="nn-NO" dirty="0" err="1"/>
              <a:t>måter</a:t>
            </a:r>
            <a:r>
              <a:rPr lang="nn-NO" dirty="0"/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nn-NO" dirty="0"/>
              <a:t>Via menyen ‘Finn </a:t>
            </a:r>
            <a:r>
              <a:rPr lang="nn-NO" dirty="0" err="1"/>
              <a:t>tjeneste</a:t>
            </a:r>
            <a:r>
              <a:rPr lang="nn-NO" dirty="0"/>
              <a:t>’</a:t>
            </a:r>
          </a:p>
          <a:p>
            <a:pPr marL="228600" indent="-228600">
              <a:buFont typeface="+mj-lt"/>
              <a:buAutoNum type="arabicPeriod"/>
            </a:pPr>
            <a:r>
              <a:rPr lang="nn-NO" dirty="0"/>
              <a:t>Via ‘Søk’ </a:t>
            </a:r>
            <a:r>
              <a:rPr lang="nn-NO" baseline="0" dirty="0"/>
              <a:t>oppe på </a:t>
            </a:r>
            <a:r>
              <a:rPr lang="nn-NO" baseline="0" dirty="0" err="1"/>
              <a:t>siden</a:t>
            </a:r>
            <a:endParaRPr lang="nn-NO" baseline="0" dirty="0"/>
          </a:p>
          <a:p>
            <a:pPr marL="228600" indent="-228600">
              <a:buFont typeface="+mj-lt"/>
              <a:buAutoNum type="arabicPeriod"/>
            </a:pPr>
            <a:r>
              <a:rPr lang="nn-NO" baseline="0" dirty="0"/>
              <a:t>Via ‘</a:t>
            </a:r>
            <a:r>
              <a:rPr lang="nn-NO" baseline="0" dirty="0" err="1"/>
              <a:t>Livssituasjoner</a:t>
            </a:r>
            <a:r>
              <a:rPr lang="nn-NO" baseline="0" dirty="0"/>
              <a:t>’ som du finner både blant </a:t>
            </a:r>
            <a:r>
              <a:rPr lang="nn-NO" baseline="0" dirty="0" err="1"/>
              <a:t>menyene</a:t>
            </a:r>
            <a:r>
              <a:rPr lang="nn-NO" baseline="0" dirty="0"/>
              <a:t> oppe på </a:t>
            </a:r>
            <a:r>
              <a:rPr lang="nn-NO" baseline="0" dirty="0" err="1"/>
              <a:t>siden</a:t>
            </a:r>
            <a:r>
              <a:rPr lang="nn-NO" baseline="0" dirty="0"/>
              <a:t> og som egne </a:t>
            </a:r>
            <a:r>
              <a:rPr lang="nn-NO" baseline="0" dirty="0" err="1"/>
              <a:t>bokser</a:t>
            </a:r>
            <a:r>
              <a:rPr lang="nn-NO" baseline="0" dirty="0"/>
              <a:t> med ikon </a:t>
            </a:r>
            <a:r>
              <a:rPr lang="nn-NO" baseline="0" dirty="0" err="1"/>
              <a:t>nederst</a:t>
            </a:r>
            <a:r>
              <a:rPr lang="nn-NO" baseline="0" dirty="0"/>
              <a:t> på </a:t>
            </a:r>
            <a:r>
              <a:rPr lang="nn-NO" baseline="0" dirty="0" err="1"/>
              <a:t>siden</a:t>
            </a:r>
            <a:r>
              <a:rPr lang="nn-NO" baseline="0" dirty="0"/>
              <a:t>. 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1875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dirty="0"/>
              <a:t>(Metode 1: Menyen</a:t>
            </a:r>
            <a:r>
              <a:rPr lang="nn-NO" baseline="0" dirty="0"/>
              <a:t> ‘Finn </a:t>
            </a:r>
            <a:r>
              <a:rPr lang="nn-NO" baseline="0" dirty="0" err="1"/>
              <a:t>tjeneste</a:t>
            </a:r>
            <a:r>
              <a:rPr lang="nn-NO" baseline="0" dirty="0"/>
              <a:t>’. )</a:t>
            </a:r>
          </a:p>
          <a:p>
            <a:r>
              <a:rPr lang="nn-NO" dirty="0"/>
              <a:t>Vi</a:t>
            </a:r>
            <a:r>
              <a:rPr lang="nn-NO" baseline="0" dirty="0"/>
              <a:t> starter først med å vise </a:t>
            </a:r>
            <a:r>
              <a:rPr lang="nn-NO" baseline="0" dirty="0" err="1"/>
              <a:t>hvordan</a:t>
            </a:r>
            <a:r>
              <a:rPr lang="nn-NO" baseline="0" dirty="0"/>
              <a:t> du kan finne </a:t>
            </a:r>
            <a:r>
              <a:rPr lang="nn-NO" baseline="0" dirty="0" err="1"/>
              <a:t>tjenester</a:t>
            </a:r>
            <a:r>
              <a:rPr lang="nn-NO" baseline="0" dirty="0"/>
              <a:t> på Norge.no via menyen ‘</a:t>
            </a:r>
            <a:r>
              <a:rPr lang="nn-NO" b="0" baseline="0" dirty="0"/>
              <a:t>Finn </a:t>
            </a:r>
            <a:r>
              <a:rPr lang="nn-NO" b="0" baseline="0" dirty="0" err="1"/>
              <a:t>tjeneste</a:t>
            </a:r>
            <a:r>
              <a:rPr lang="nn-NO" baseline="0" dirty="0"/>
              <a:t>’.</a:t>
            </a:r>
          </a:p>
          <a:p>
            <a:endParaRPr lang="nn-NO" baseline="0" dirty="0"/>
          </a:p>
          <a:p>
            <a:r>
              <a:rPr lang="nn-NO" dirty="0"/>
              <a:t>Klikk på det blå menypunktet ‘Finn </a:t>
            </a:r>
            <a:r>
              <a:rPr lang="nn-NO" dirty="0" err="1"/>
              <a:t>tjeneste</a:t>
            </a:r>
            <a:r>
              <a:rPr lang="nn-NO" dirty="0"/>
              <a:t>’. Du får da opp en </a:t>
            </a:r>
            <a:r>
              <a:rPr lang="nn-NO" dirty="0" err="1"/>
              <a:t>nedtrekksmeny</a:t>
            </a:r>
            <a:r>
              <a:rPr lang="nn-NO" dirty="0"/>
              <a:t> med tema.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022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Manus: </a:t>
            </a:r>
          </a:p>
          <a:p>
            <a:r>
              <a:rPr lang="nn-NO" dirty="0"/>
              <a:t>Når en </a:t>
            </a:r>
            <a:r>
              <a:rPr lang="nn-NO" dirty="0" err="1"/>
              <a:t>klikker</a:t>
            </a:r>
            <a:r>
              <a:rPr lang="nn-NO" baseline="0" dirty="0"/>
              <a:t> på menypunktet ‘Finn </a:t>
            </a:r>
            <a:r>
              <a:rPr lang="nn-NO" baseline="0" dirty="0" err="1"/>
              <a:t>tjeneste</a:t>
            </a:r>
            <a:r>
              <a:rPr lang="nn-NO" baseline="0" dirty="0"/>
              <a:t>’, kommer </a:t>
            </a:r>
            <a:r>
              <a:rPr lang="nn-NO" baseline="0" dirty="0" err="1"/>
              <a:t>nedtrekksmenyen</a:t>
            </a:r>
            <a:r>
              <a:rPr lang="nn-NO" baseline="0" dirty="0"/>
              <a:t> til syne. </a:t>
            </a:r>
            <a:r>
              <a:rPr lang="nn-NO" dirty="0"/>
              <a:t>Klikk så på det temaet som </a:t>
            </a:r>
            <a:r>
              <a:rPr lang="nn-NO" dirty="0" err="1"/>
              <a:t>tjenesten</a:t>
            </a:r>
            <a:r>
              <a:rPr lang="nn-NO" dirty="0"/>
              <a:t> du vil</a:t>
            </a:r>
            <a:r>
              <a:rPr lang="nn-NO" baseline="0" dirty="0"/>
              <a:t> finne hører til under. I eksempelet vårt skal du flytte til ny </a:t>
            </a:r>
            <a:r>
              <a:rPr lang="nn-NO" baseline="0" dirty="0" err="1"/>
              <a:t>leilighet</a:t>
            </a:r>
            <a:r>
              <a:rPr lang="nn-NO" baseline="0" dirty="0"/>
              <a:t> og du skal derfor melde flytting.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05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Manus: </a:t>
            </a:r>
          </a:p>
          <a:p>
            <a:r>
              <a:rPr lang="nn-NO" dirty="0"/>
              <a:t>Når du har klikket på ‘</a:t>
            </a:r>
            <a:r>
              <a:rPr lang="nn-NO" dirty="0" err="1"/>
              <a:t>Bolig</a:t>
            </a:r>
            <a:r>
              <a:rPr lang="nn-NO" dirty="0"/>
              <a:t> og </a:t>
            </a:r>
            <a:r>
              <a:rPr lang="nn-NO" dirty="0" err="1"/>
              <a:t>eiendom</a:t>
            </a:r>
            <a:r>
              <a:rPr lang="nn-NO" dirty="0"/>
              <a:t>’, får du opp en ny </a:t>
            </a:r>
            <a:r>
              <a:rPr lang="nn-NO" dirty="0" err="1"/>
              <a:t>nedtrekksmeny</a:t>
            </a:r>
            <a:r>
              <a:rPr lang="nn-NO" dirty="0"/>
              <a:t>. Du skal finne skjema for melding om flytting og </a:t>
            </a:r>
            <a:r>
              <a:rPr lang="nn-NO" dirty="0" err="1"/>
              <a:t>klikker</a:t>
            </a:r>
            <a:r>
              <a:rPr lang="nn-NO" dirty="0"/>
              <a:t> derfor</a:t>
            </a:r>
            <a:r>
              <a:rPr lang="nn-NO" baseline="0" dirty="0"/>
              <a:t> på ‘Flytting’.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3480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Manus: </a:t>
            </a:r>
          </a:p>
          <a:p>
            <a:r>
              <a:rPr lang="nn-NO" baseline="0" dirty="0"/>
              <a:t>Klikk på </a:t>
            </a:r>
            <a:r>
              <a:rPr lang="nn-NO" baseline="0" dirty="0" err="1"/>
              <a:t>navnet</a:t>
            </a:r>
            <a:r>
              <a:rPr lang="nn-NO" baseline="0" dirty="0"/>
              <a:t> på </a:t>
            </a:r>
            <a:r>
              <a:rPr lang="nn-NO" baseline="0" dirty="0" err="1"/>
              <a:t>tjenesten</a:t>
            </a:r>
            <a:r>
              <a:rPr lang="nn-NO" baseline="0" dirty="0"/>
              <a:t>, altså på </a:t>
            </a:r>
            <a:r>
              <a:rPr lang="nn-NO" baseline="0" dirty="0" err="1"/>
              <a:t>linjen</a:t>
            </a:r>
            <a:r>
              <a:rPr lang="nn-NO" baseline="0" dirty="0"/>
              <a:t> ‘Melde flytting </a:t>
            </a:r>
            <a:r>
              <a:rPr lang="nn-NO" baseline="0" dirty="0" err="1"/>
              <a:t>innenlands</a:t>
            </a:r>
            <a:r>
              <a:rPr lang="nn-NO" baseline="0" dirty="0"/>
              <a:t>’, for å komme til </a:t>
            </a:r>
            <a:r>
              <a:rPr lang="nn-NO" baseline="0" dirty="0" err="1"/>
              <a:t>selve</a:t>
            </a:r>
            <a:r>
              <a:rPr lang="nn-NO" baseline="0" dirty="0"/>
              <a:t> </a:t>
            </a:r>
            <a:r>
              <a:rPr lang="nn-NO" baseline="0" dirty="0" err="1"/>
              <a:t>tjenesten</a:t>
            </a:r>
            <a:r>
              <a:rPr lang="nn-NO" baseline="0" dirty="0"/>
              <a:t>.  </a:t>
            </a:r>
          </a:p>
          <a:p>
            <a:endParaRPr lang="nn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baseline="0" dirty="0"/>
              <a:t>Når du </a:t>
            </a:r>
            <a:r>
              <a:rPr lang="nn-NO" baseline="0" dirty="0" err="1"/>
              <a:t>holder</a:t>
            </a:r>
            <a:r>
              <a:rPr lang="nn-NO" baseline="0" dirty="0"/>
              <a:t> </a:t>
            </a:r>
            <a:r>
              <a:rPr lang="nn-NO" baseline="0" dirty="0" err="1"/>
              <a:t>musepekeren</a:t>
            </a:r>
            <a:r>
              <a:rPr lang="nn-NO" baseline="0" dirty="0"/>
              <a:t> over tittelen på en </a:t>
            </a:r>
            <a:r>
              <a:rPr lang="nn-NO" baseline="0" dirty="0" err="1"/>
              <a:t>tjeneste</a:t>
            </a:r>
            <a:r>
              <a:rPr lang="nn-NO" baseline="0" dirty="0"/>
              <a:t>, blir </a:t>
            </a:r>
            <a:r>
              <a:rPr lang="nn-NO" baseline="0" dirty="0" err="1"/>
              <a:t>tjenesten</a:t>
            </a:r>
            <a:r>
              <a:rPr lang="nn-NO" baseline="0" dirty="0"/>
              <a:t> markert med en understreking. Dette viser at tittelen er en lenke. </a:t>
            </a:r>
          </a:p>
          <a:p>
            <a:endParaRPr lang="nn-NO" baseline="0" dirty="0"/>
          </a:p>
          <a:p>
            <a:pPr eaLnBrk="1" hangingPunct="1"/>
            <a:r>
              <a:rPr lang="nb-NO" b="1" i="1" baseline="0" dirty="0"/>
              <a:t>Bakgrunnsinformasjon til læreren:</a:t>
            </a:r>
          </a:p>
          <a:p>
            <a:pPr eaLnBrk="1" hangingPunct="1"/>
            <a:r>
              <a:rPr lang="nn-NO" baseline="0" dirty="0"/>
              <a:t>Under </a:t>
            </a:r>
            <a:r>
              <a:rPr lang="nn-NO" baseline="0" dirty="0" err="1"/>
              <a:t>navnet</a:t>
            </a:r>
            <a:r>
              <a:rPr lang="nn-NO" baseline="0" dirty="0"/>
              <a:t> på </a:t>
            </a:r>
            <a:r>
              <a:rPr lang="nn-NO" baseline="0" dirty="0" err="1"/>
              <a:t>tjenesten</a:t>
            </a:r>
            <a:r>
              <a:rPr lang="nn-NO" baseline="0" dirty="0"/>
              <a:t>, står det </a:t>
            </a:r>
            <a:r>
              <a:rPr lang="nn-NO" baseline="0" dirty="0" err="1"/>
              <a:t>hvilken</a:t>
            </a:r>
            <a:r>
              <a:rPr lang="nn-NO" baseline="0" dirty="0"/>
              <a:t> statlig </a:t>
            </a:r>
            <a:r>
              <a:rPr lang="nn-NO" baseline="0" dirty="0" err="1"/>
              <a:t>virksomhet</a:t>
            </a:r>
            <a:r>
              <a:rPr lang="nn-NO" baseline="0" dirty="0"/>
              <a:t> eller kommune som er ansvarlig for </a:t>
            </a:r>
            <a:r>
              <a:rPr lang="nn-NO" baseline="0" dirty="0" err="1"/>
              <a:t>tjenesten</a:t>
            </a:r>
            <a:r>
              <a:rPr lang="nn-NO" baseline="0" dirty="0"/>
              <a:t>, i dette tilfelle skatteetaten. </a:t>
            </a:r>
            <a:br>
              <a:rPr lang="nn-NO" baseline="0" dirty="0"/>
            </a:br>
            <a:endParaRPr lang="en-US" baseline="0" dirty="0"/>
          </a:p>
          <a:p>
            <a:pPr eaLnBrk="1" hangingPunct="1"/>
            <a:r>
              <a:rPr lang="en-US" baseline="0" dirty="0" err="1"/>
              <a:t>Symbolene</a:t>
            </a:r>
            <a:r>
              <a:rPr lang="en-US" baseline="0" dirty="0"/>
              <a:t> </a:t>
            </a:r>
            <a:r>
              <a:rPr lang="en-US" baseline="0" dirty="0" err="1"/>
              <a:t>som</a:t>
            </a:r>
            <a:r>
              <a:rPr lang="en-US" baseline="0" dirty="0"/>
              <a:t> ligger </a:t>
            </a:r>
            <a:r>
              <a:rPr lang="en-US" baseline="0" dirty="0" err="1"/>
              <a:t>helt</a:t>
            </a:r>
            <a:r>
              <a:rPr lang="en-US" baseline="0" dirty="0"/>
              <a:t> </a:t>
            </a:r>
            <a:r>
              <a:rPr lang="en-US" baseline="0" dirty="0" err="1"/>
              <a:t>til</a:t>
            </a:r>
            <a:r>
              <a:rPr lang="en-US" baseline="0" dirty="0"/>
              <a:t> </a:t>
            </a:r>
            <a:r>
              <a:rPr lang="en-US" baseline="0" dirty="0" err="1"/>
              <a:t>høyre</a:t>
            </a:r>
            <a:r>
              <a:rPr lang="en-US" baseline="0" dirty="0"/>
              <a:t> </a:t>
            </a:r>
            <a:r>
              <a:rPr lang="en-US" baseline="0" dirty="0" err="1"/>
              <a:t>i</a:t>
            </a:r>
            <a:r>
              <a:rPr lang="en-US" baseline="0" dirty="0"/>
              <a:t> </a:t>
            </a:r>
            <a:r>
              <a:rPr lang="en-US" baseline="0" dirty="0" err="1"/>
              <a:t>det</a:t>
            </a:r>
            <a:r>
              <a:rPr lang="en-US" baseline="0" dirty="0"/>
              <a:t> </a:t>
            </a:r>
            <a:r>
              <a:rPr lang="en-US" baseline="0" dirty="0" err="1"/>
              <a:t>grå</a:t>
            </a:r>
            <a:r>
              <a:rPr lang="en-US" baseline="0" dirty="0"/>
              <a:t> </a:t>
            </a:r>
            <a:r>
              <a:rPr lang="en-US" baseline="0" dirty="0" err="1"/>
              <a:t>feltet</a:t>
            </a:r>
            <a:r>
              <a:rPr lang="en-US" baseline="0" dirty="0"/>
              <a:t>, </a:t>
            </a:r>
            <a:r>
              <a:rPr lang="en-US" baseline="0" dirty="0" err="1"/>
              <a:t>viser</a:t>
            </a:r>
            <a:r>
              <a:rPr lang="en-US" baseline="0" dirty="0"/>
              <a:t> </a:t>
            </a:r>
            <a:r>
              <a:rPr lang="en-US" baseline="0" dirty="0" err="1"/>
              <a:t>til</a:t>
            </a:r>
            <a:r>
              <a:rPr lang="en-US" baseline="0" dirty="0"/>
              <a:t> </a:t>
            </a:r>
            <a:r>
              <a:rPr lang="en-US" baseline="0" dirty="0" err="1"/>
              <a:t>hvilken</a:t>
            </a:r>
            <a:r>
              <a:rPr lang="en-US" baseline="0" dirty="0"/>
              <a:t> ‘</a:t>
            </a:r>
            <a:r>
              <a:rPr lang="en-US" baseline="0" dirty="0" err="1"/>
              <a:t>Livssituasjon</a:t>
            </a:r>
            <a:r>
              <a:rPr lang="en-US" baseline="0" dirty="0"/>
              <a:t>’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også</a:t>
            </a:r>
            <a:r>
              <a:rPr lang="en-US" baseline="0" dirty="0"/>
              <a:t> </a:t>
            </a:r>
            <a:r>
              <a:rPr lang="en-US" baseline="0" dirty="0" err="1"/>
              <a:t>kan</a:t>
            </a:r>
            <a:r>
              <a:rPr lang="en-US" baseline="0" dirty="0"/>
              <a:t> </a:t>
            </a:r>
            <a:r>
              <a:rPr lang="en-US" baseline="0" dirty="0" err="1"/>
              <a:t>finne</a:t>
            </a:r>
            <a:r>
              <a:rPr lang="en-US" baseline="0" dirty="0"/>
              <a:t> </a:t>
            </a:r>
            <a:r>
              <a:rPr lang="en-US" baseline="0" dirty="0" err="1"/>
              <a:t>disse</a:t>
            </a:r>
            <a:r>
              <a:rPr lang="en-US" baseline="0" dirty="0"/>
              <a:t> </a:t>
            </a:r>
            <a:r>
              <a:rPr lang="en-US" baseline="0" dirty="0" err="1"/>
              <a:t>tjenestene</a:t>
            </a:r>
            <a:r>
              <a:rPr lang="en-US" baseline="0" dirty="0"/>
              <a:t> under. </a:t>
            </a:r>
            <a:r>
              <a:rPr lang="en-US" baseline="0" dirty="0" err="1"/>
              <a:t>Dette</a:t>
            </a:r>
            <a:r>
              <a:rPr lang="en-US" baseline="0" dirty="0"/>
              <a:t> </a:t>
            </a:r>
            <a:r>
              <a:rPr lang="en-US" baseline="0" dirty="0" err="1"/>
              <a:t>blir</a:t>
            </a:r>
            <a:r>
              <a:rPr lang="en-US" baseline="0" dirty="0"/>
              <a:t> </a:t>
            </a:r>
            <a:r>
              <a:rPr lang="en-US" baseline="0" dirty="0" err="1"/>
              <a:t>nærmere</a:t>
            </a:r>
            <a:r>
              <a:rPr lang="en-US" baseline="0" dirty="0"/>
              <a:t> </a:t>
            </a:r>
            <a:r>
              <a:rPr lang="en-US" baseline="0" dirty="0" err="1"/>
              <a:t>omtalt</a:t>
            </a:r>
            <a:r>
              <a:rPr lang="en-US" baseline="0" dirty="0"/>
              <a:t> </a:t>
            </a:r>
            <a:r>
              <a:rPr lang="en-US" baseline="0" dirty="0" err="1"/>
              <a:t>senere</a:t>
            </a:r>
            <a:r>
              <a:rPr lang="en-US" baseline="0" dirty="0"/>
              <a:t> </a:t>
            </a:r>
            <a:r>
              <a:rPr lang="en-US" baseline="0" dirty="0" err="1"/>
              <a:t>når</a:t>
            </a:r>
            <a:r>
              <a:rPr lang="en-US" baseline="0" dirty="0"/>
              <a:t> </a:t>
            </a:r>
            <a:r>
              <a:rPr lang="en-US" baseline="0" dirty="0" err="1"/>
              <a:t>deltakarene</a:t>
            </a:r>
            <a:r>
              <a:rPr lang="en-US" baseline="0" dirty="0"/>
              <a:t> </a:t>
            </a:r>
            <a:r>
              <a:rPr lang="en-US" baseline="0" dirty="0" err="1"/>
              <a:t>skal</a:t>
            </a:r>
            <a:r>
              <a:rPr lang="en-US" baseline="0" dirty="0"/>
              <a:t> </a:t>
            </a:r>
            <a:r>
              <a:rPr lang="en-US" baseline="0" dirty="0" err="1"/>
              <a:t>finne</a:t>
            </a:r>
            <a:r>
              <a:rPr lang="en-US" baseline="0" dirty="0"/>
              <a:t> </a:t>
            </a:r>
            <a:r>
              <a:rPr lang="en-US" baseline="0" dirty="0" err="1"/>
              <a:t>tjenester</a:t>
            </a:r>
            <a:r>
              <a:rPr lang="en-US" baseline="0" dirty="0"/>
              <a:t> via ‘</a:t>
            </a:r>
            <a:r>
              <a:rPr lang="en-US" baseline="0" dirty="0" err="1"/>
              <a:t>Livssituasjoner</a:t>
            </a:r>
            <a:r>
              <a:rPr lang="en-US" baseline="0" dirty="0"/>
              <a:t>’.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3970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Manus: </a:t>
            </a:r>
          </a:p>
          <a:p>
            <a:r>
              <a:rPr lang="nn-NO" dirty="0"/>
              <a:t>Når du har klikket på tittelen</a:t>
            </a:r>
            <a:r>
              <a:rPr lang="nn-NO" baseline="0" dirty="0"/>
              <a:t> til </a:t>
            </a:r>
            <a:r>
              <a:rPr lang="nn-NO" baseline="0" dirty="0" err="1"/>
              <a:t>tjenesten</a:t>
            </a:r>
            <a:r>
              <a:rPr lang="nn-NO" baseline="0" dirty="0"/>
              <a:t>, altså på </a:t>
            </a:r>
            <a:r>
              <a:rPr lang="nn-NO" baseline="0" dirty="0" err="1"/>
              <a:t>lenken</a:t>
            </a:r>
            <a:r>
              <a:rPr lang="nn-NO" baseline="0" dirty="0"/>
              <a:t>, kommer du til skatteetaten sin nettside for å melde flytting.  </a:t>
            </a:r>
            <a:r>
              <a:rPr lang="nn-NO" dirty="0"/>
              <a:t> </a:t>
            </a:r>
          </a:p>
          <a:p>
            <a:r>
              <a:rPr lang="nn-NO" dirty="0"/>
              <a:t>Hak av for dine val og du kommer til elektronisk </a:t>
            </a:r>
            <a:r>
              <a:rPr lang="nn-NO" dirty="0" err="1"/>
              <a:t>innlogging</a:t>
            </a:r>
            <a:r>
              <a:rPr lang="nn-NO" dirty="0"/>
              <a:t> via ID-porten.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7161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dirty="0"/>
              <a:t>(Metode 2: Søk via søkefunksjonen oppe på </a:t>
            </a:r>
            <a:r>
              <a:rPr lang="nn-NO" dirty="0" err="1"/>
              <a:t>siden</a:t>
            </a:r>
            <a:r>
              <a:rPr lang="nn-NO" dirty="0"/>
              <a:t>)</a:t>
            </a:r>
            <a:endParaRPr lang="nn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err="1"/>
              <a:t>Nå</a:t>
            </a:r>
            <a:r>
              <a:rPr lang="en-US" i="0" dirty="0"/>
              <a:t> </a:t>
            </a:r>
            <a:r>
              <a:rPr lang="en-US" i="0" dirty="0" err="1"/>
              <a:t>skal</a:t>
            </a:r>
            <a:r>
              <a:rPr lang="en-US" i="0" dirty="0"/>
              <a:t> vi </a:t>
            </a:r>
            <a:r>
              <a:rPr lang="en-US" i="0" dirty="0" err="1"/>
              <a:t>finne</a:t>
            </a:r>
            <a:r>
              <a:rPr lang="en-US" i="0" baseline="0" dirty="0"/>
              <a:t> </a:t>
            </a:r>
            <a:r>
              <a:rPr lang="en-US" i="0" baseline="0" dirty="0" err="1"/>
              <a:t>tjenester</a:t>
            </a:r>
            <a:r>
              <a:rPr lang="en-US" i="0" baseline="0" dirty="0"/>
              <a:t> </a:t>
            </a:r>
            <a:r>
              <a:rPr lang="en-US" i="0" baseline="0" dirty="0" err="1"/>
              <a:t>ved</a:t>
            </a:r>
            <a:r>
              <a:rPr lang="en-US" i="0" baseline="0" dirty="0"/>
              <a:t> å </a:t>
            </a:r>
            <a:r>
              <a:rPr lang="en-US" i="0" baseline="0" dirty="0" err="1"/>
              <a:t>bruke</a:t>
            </a:r>
            <a:r>
              <a:rPr lang="en-US" i="0" baseline="0" dirty="0"/>
              <a:t> </a:t>
            </a:r>
            <a:r>
              <a:rPr lang="en-US" i="0" baseline="0" dirty="0" err="1"/>
              <a:t>søkefunksjonen</a:t>
            </a:r>
            <a:r>
              <a:rPr lang="en-US" i="0" baseline="0" dirty="0"/>
              <a:t> </a:t>
            </a:r>
            <a:r>
              <a:rPr lang="en-US" i="0" baseline="0" dirty="0" err="1"/>
              <a:t>på</a:t>
            </a:r>
            <a:r>
              <a:rPr lang="en-US" i="0" baseline="0" dirty="0"/>
              <a:t> Norge.no. </a:t>
            </a:r>
            <a:r>
              <a:rPr lang="en-US" i="0" baseline="0" dirty="0" err="1"/>
              <a:t>Skriv</a:t>
            </a:r>
            <a:r>
              <a:rPr lang="en-US" i="0" baseline="0" dirty="0"/>
              <a:t> inn et </a:t>
            </a:r>
            <a:r>
              <a:rPr lang="en-US" i="0" baseline="0" dirty="0" err="1"/>
              <a:t>søkeeord</a:t>
            </a:r>
            <a:r>
              <a:rPr lang="en-US" i="0" baseline="0" dirty="0"/>
              <a:t> </a:t>
            </a:r>
            <a:r>
              <a:rPr lang="en-US" i="0" baseline="0" dirty="0" err="1"/>
              <a:t>i</a:t>
            </a:r>
            <a:r>
              <a:rPr lang="en-US" i="0" baseline="0" dirty="0"/>
              <a:t> </a:t>
            </a:r>
            <a:r>
              <a:rPr lang="en-US" i="0" baseline="0" dirty="0" err="1"/>
              <a:t>søkefeltet</a:t>
            </a:r>
            <a:r>
              <a:rPr lang="en-US" i="0" baseline="0" dirty="0"/>
              <a:t> </a:t>
            </a:r>
            <a:r>
              <a:rPr lang="en-US" i="0" baseline="0" dirty="0" err="1"/>
              <a:t>oppe</a:t>
            </a:r>
            <a:r>
              <a:rPr lang="en-US" i="0" baseline="0" dirty="0"/>
              <a:t> </a:t>
            </a:r>
            <a:r>
              <a:rPr lang="en-US" i="0" baseline="0" dirty="0" err="1"/>
              <a:t>på</a:t>
            </a:r>
            <a:r>
              <a:rPr lang="en-US" i="0" baseline="0" dirty="0"/>
              <a:t> </a:t>
            </a:r>
            <a:r>
              <a:rPr lang="en-US" i="0" baseline="0" dirty="0" err="1"/>
              <a:t>siden</a:t>
            </a:r>
            <a:r>
              <a:rPr lang="en-US" i="0" baseline="0" dirty="0"/>
              <a:t>. </a:t>
            </a:r>
            <a:r>
              <a:rPr lang="en-US" i="0" baseline="0" dirty="0" err="1"/>
              <a:t>Klikk</a:t>
            </a:r>
            <a:r>
              <a:rPr lang="en-US" i="0" baseline="0" dirty="0"/>
              <a:t> </a:t>
            </a:r>
            <a:r>
              <a:rPr lang="en-US" i="0" baseline="0" dirty="0" err="1"/>
              <a:t>deretter</a:t>
            </a:r>
            <a:r>
              <a:rPr lang="en-US" i="0" baseline="0" dirty="0"/>
              <a:t> </a:t>
            </a:r>
            <a:r>
              <a:rPr lang="en-US" i="0" baseline="0" dirty="0" err="1"/>
              <a:t>på</a:t>
            </a:r>
            <a:r>
              <a:rPr lang="en-US" i="0" baseline="0" dirty="0"/>
              <a:t> ‘SØK’. I </a:t>
            </a:r>
            <a:r>
              <a:rPr lang="en-US" i="0" baseline="0" dirty="0" err="1"/>
              <a:t>dette</a:t>
            </a:r>
            <a:r>
              <a:rPr lang="en-US" i="0" baseline="0" dirty="0"/>
              <a:t> </a:t>
            </a:r>
            <a:r>
              <a:rPr lang="en-US" i="0" baseline="0" dirty="0" err="1"/>
              <a:t>tilffellet</a:t>
            </a:r>
            <a:r>
              <a:rPr lang="en-US" i="0" baseline="0" dirty="0"/>
              <a:t> </a:t>
            </a:r>
            <a:r>
              <a:rPr lang="en-US" i="0" baseline="0" dirty="0" err="1"/>
              <a:t>har</a:t>
            </a:r>
            <a:r>
              <a:rPr lang="en-US" i="0" baseline="0" dirty="0"/>
              <a:t> vi </a:t>
            </a:r>
            <a:r>
              <a:rPr lang="en-US" i="0" baseline="0" dirty="0" err="1"/>
              <a:t>valgt</a:t>
            </a:r>
            <a:r>
              <a:rPr lang="en-US" i="0" baseline="0" dirty="0"/>
              <a:t> </a:t>
            </a:r>
            <a:r>
              <a:rPr lang="en-US" i="0" baseline="0" dirty="0" err="1"/>
              <a:t>søkeordet</a:t>
            </a:r>
            <a:r>
              <a:rPr lang="en-US" i="0" baseline="0" dirty="0"/>
              <a:t> ‘</a:t>
            </a:r>
            <a:r>
              <a:rPr lang="en-US" i="0" baseline="0" dirty="0" err="1"/>
              <a:t>alderspensjon</a:t>
            </a:r>
            <a:r>
              <a:rPr lang="en-US" i="0" baseline="0" dirty="0"/>
              <a:t>’.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i="1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err="1"/>
              <a:t>Bakgrunnsinformasjon</a:t>
            </a:r>
            <a:r>
              <a:rPr lang="en-US" b="1" i="1" dirty="0"/>
              <a:t> </a:t>
            </a:r>
            <a:r>
              <a:rPr lang="en-US" b="1" i="1" dirty="0" err="1"/>
              <a:t>til</a:t>
            </a:r>
            <a:r>
              <a:rPr lang="en-US" b="1" i="1" dirty="0"/>
              <a:t> </a:t>
            </a:r>
            <a:r>
              <a:rPr lang="nb-NO" b="1" i="1" baseline="0" dirty="0"/>
              <a:t>læreren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err="1"/>
              <a:t>En</a:t>
            </a:r>
            <a:r>
              <a:rPr lang="en-US" i="0" dirty="0"/>
              <a:t> </a:t>
            </a:r>
            <a:r>
              <a:rPr lang="en-US" i="0" dirty="0" err="1"/>
              <a:t>kan</a:t>
            </a:r>
            <a:r>
              <a:rPr lang="en-US" i="0" dirty="0"/>
              <a:t> </a:t>
            </a:r>
            <a:r>
              <a:rPr lang="en-US" i="0" dirty="0" err="1"/>
              <a:t>også</a:t>
            </a:r>
            <a:r>
              <a:rPr lang="en-US" i="0" dirty="0"/>
              <a:t> </a:t>
            </a:r>
            <a:r>
              <a:rPr lang="en-US" i="0" dirty="0" err="1"/>
              <a:t>trykke</a:t>
            </a:r>
            <a:r>
              <a:rPr lang="en-US" i="0" dirty="0"/>
              <a:t> ‘Enter’ </a:t>
            </a:r>
            <a:r>
              <a:rPr lang="en-US" i="0" dirty="0" err="1"/>
              <a:t>i</a:t>
            </a:r>
            <a:r>
              <a:rPr lang="en-US" i="0" baseline="0" dirty="0"/>
              <a:t> </a:t>
            </a:r>
            <a:r>
              <a:rPr lang="en-US" i="0" baseline="0" dirty="0" err="1"/>
              <a:t>steden</a:t>
            </a:r>
            <a:r>
              <a:rPr lang="en-US" i="0" baseline="0" dirty="0"/>
              <a:t> for å </a:t>
            </a:r>
            <a:r>
              <a:rPr lang="en-US" i="0" baseline="0" dirty="0" err="1"/>
              <a:t>klikke</a:t>
            </a:r>
            <a:r>
              <a:rPr lang="en-US" i="0" baseline="0" dirty="0"/>
              <a:t> </a:t>
            </a:r>
            <a:r>
              <a:rPr lang="en-US" i="0" baseline="0" dirty="0" err="1"/>
              <a:t>på</a:t>
            </a:r>
            <a:r>
              <a:rPr lang="en-US" i="0" baseline="0" dirty="0"/>
              <a:t> ‘</a:t>
            </a:r>
            <a:r>
              <a:rPr lang="en-US" i="0" baseline="0" dirty="0" err="1"/>
              <a:t>Søk</a:t>
            </a:r>
            <a:r>
              <a:rPr lang="en-US" i="0" baseline="0" dirty="0"/>
              <a:t>’ </a:t>
            </a:r>
            <a:r>
              <a:rPr lang="en-US" i="0" dirty="0"/>
              <a:t>for å </a:t>
            </a:r>
            <a:r>
              <a:rPr lang="en-US" i="0" dirty="0" err="1"/>
              <a:t>få</a:t>
            </a:r>
            <a:r>
              <a:rPr lang="en-US" i="0" dirty="0"/>
              <a:t> </a:t>
            </a:r>
            <a:r>
              <a:rPr lang="en-US" i="0" dirty="0" err="1"/>
              <a:t>opp</a:t>
            </a:r>
            <a:r>
              <a:rPr lang="en-US" i="0" dirty="0"/>
              <a:t> </a:t>
            </a:r>
            <a:r>
              <a:rPr lang="en-US" i="0" dirty="0" err="1"/>
              <a:t>resultatlisten</a:t>
            </a:r>
            <a:r>
              <a:rPr lang="en-US" i="0" dirty="0"/>
              <a:t>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627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A1D86F2-7076-44AB-A7BD-6AFC9F4E5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pic>
        <p:nvPicPr>
          <p:cNvPr id="3" name="Digdir_Intro_kort_versjon_20201014">
            <a:hlinkClick r:id="" action="ppaction://media"/>
            <a:extLst>
              <a:ext uri="{FF2B5EF4-FFF2-40B4-BE49-F238E27FC236}">
                <a16:creationId xmlns:a16="http://schemas.microsoft.com/office/drawing/2014/main" id="{149D7789-BEBF-4E04-B79D-9078B9E2F8B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7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869FEB36-2120-4C4B-A06E-09E862D5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AF6A1F0-48BA-4FA0-94B4-925E77FCC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364231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682023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97C25ED5-A7B7-439C-8D7F-2262BCA9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46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660222DE-83EE-4E47-896F-8C78F30A2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4232" y="5309936"/>
            <a:ext cx="12295196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88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02D847-EF0A-40D6-98D4-363AD03B4F25}"/>
              </a:ext>
            </a:extLst>
          </p:cNvPr>
          <p:cNvSpPr/>
          <p:nvPr userDrawn="1"/>
        </p:nvSpPr>
        <p:spPr>
          <a:xfrm>
            <a:off x="1944914" y="101600"/>
            <a:ext cx="13628915" cy="107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4597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8049032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44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334645B-223F-4526-8D89-BC20DD382EAF}"/>
              </a:ext>
            </a:extLst>
          </p:cNvPr>
          <p:cNvSpPr/>
          <p:nvPr userDrawn="1"/>
        </p:nvSpPr>
        <p:spPr>
          <a:xfrm>
            <a:off x="1306286" y="130629"/>
            <a:ext cx="14557828" cy="19158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2572"/>
            <a:ext cx="8129816" cy="4571428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338378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4856071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06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365830" y="900110"/>
            <a:ext cx="11771736" cy="753268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27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6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g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dir_Intro_01_20201014">
            <a:hlinkClick r:id="" action="ppaction://media"/>
            <a:extLst>
              <a:ext uri="{FF2B5EF4-FFF2-40B4-BE49-F238E27FC236}">
                <a16:creationId xmlns:a16="http://schemas.microsoft.com/office/drawing/2014/main" id="{3A2F5C53-3D67-48E6-8586-4DB169ED89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B32B5ECC-2D7D-48D0-B8D9-C63BF3D35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365963" y="3681198"/>
            <a:ext cx="6120080" cy="14196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1623D34C-1926-4810-91BE-D6B95CA93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3" y="600106"/>
            <a:ext cx="439149" cy="440948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AEEAA6E5-76EB-4149-A5FA-6F5AED27612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1E0FE9-5097-4A7A-849E-80C6670E4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55ABA1C8-70E5-466F-8965-C04932D88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06" y="4295660"/>
            <a:ext cx="1489437" cy="149554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278092D-6D2E-4BF9-9025-D1CB6046007B}"/>
              </a:ext>
            </a:extLst>
          </p:cNvPr>
          <p:cNvSpPr txBox="1"/>
          <p:nvPr userDrawn="1"/>
        </p:nvSpPr>
        <p:spPr>
          <a:xfrm>
            <a:off x="8054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Digitaliseringsdirektoratet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postmottak@digdir.no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22 45 10 00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Postboks 1382 Vika, 0114 Oslo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3D8E4ED-29EB-4D5B-8A83-7BF70D2626F8}"/>
              </a:ext>
            </a:extLst>
          </p:cNvPr>
          <p:cNvSpPr txBox="1"/>
          <p:nvPr userDrawn="1"/>
        </p:nvSpPr>
        <p:spPr>
          <a:xfrm>
            <a:off x="11102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Besøksadresser: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Industriveien 1, 8900 Brønnøysund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Skrivarevegen 2, 6863 Leikanger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Grev Wedels Plass 9, 0151 Oslo</a:t>
            </a:r>
            <a:endParaRPr lang="nb-NO" sz="1200" b="0" dirty="0">
              <a:solidFill>
                <a:schemeClr val="bg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0842A71-D675-4BCF-A694-A088EB0F8293}"/>
              </a:ext>
            </a:extLst>
          </p:cNvPr>
          <p:cNvSpPr txBox="1"/>
          <p:nvPr userDrawn="1"/>
        </p:nvSpPr>
        <p:spPr>
          <a:xfrm>
            <a:off x="3393643" y="7302500"/>
            <a:ext cx="3048000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rgbClr val="1E2B3C"/>
                </a:solidFill>
              </a:rPr>
              <a:t>digdir.no</a:t>
            </a:r>
            <a:endParaRPr lang="nb-NO" sz="1200" b="0" dirty="0">
              <a:solidFill>
                <a:srgbClr val="1E2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721" y="2133602"/>
            <a:ext cx="7179032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2660" y="2133602"/>
            <a:ext cx="7179032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6180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3234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6810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B2A23DC1-5111-42B6-BB17-35AC458FD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65404134-5F34-4B94-A9B6-316CBDACD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511E4814-F717-4C61-A710-7E70E4ACD4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1F4A38C3-D8E7-404C-9494-8A3CD442BE93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348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48068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52AAE27E-7FBA-4ECE-92AB-3A3C39E63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FE4CE4-134D-4788-A6F4-BC91B1057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57D81D62-A055-4B15-80BD-929468DE16B6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35523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4342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3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7932DB0C-BAFA-498B-B552-68CBCFE5C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3279-D715-4827-9A13-05F2C36B5E51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7F43DFE-C8AB-4A89-875F-908F84F62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F68E54C7-4E92-4D7E-AE3A-BBBEE9879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BDBD0-71F1-4AEB-9367-24166E6A24A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CAC403A-A759-4525-ACE7-2FACC03B9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698C1FA3-9361-4B71-8FB6-9F9D34E83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C1421C68-4400-4B62-A3FC-DFDD0D1A8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BDA1AFF-68C0-4650-8E52-6263233596B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730FB02-9270-497B-BF5B-66B5BB7B6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7D83A18E-4B0C-454E-81E7-91F1C4D48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A5B237-216F-496A-9C1D-773EFC9118D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07" r:id="rId2"/>
    <p:sldLayoutId id="2147483717" r:id="rId3"/>
    <p:sldLayoutId id="2147483713" r:id="rId4"/>
    <p:sldLayoutId id="2147483721" r:id="rId5"/>
    <p:sldLayoutId id="2147483720" r:id="rId6"/>
    <p:sldLayoutId id="2147483719" r:id="rId7"/>
    <p:sldLayoutId id="2147483718" r:id="rId8"/>
    <p:sldLayoutId id="2147483735" r:id="rId9"/>
    <p:sldLayoutId id="2147483736" r:id="rId10"/>
    <p:sldLayoutId id="2147483737" r:id="rId11"/>
    <p:sldLayoutId id="2147483650" r:id="rId12"/>
    <p:sldLayoutId id="2147483652" r:id="rId13"/>
    <p:sldLayoutId id="2147483657" r:id="rId14"/>
    <p:sldLayoutId id="2147483656" r:id="rId15"/>
    <p:sldLayoutId id="2147483669" r:id="rId16"/>
    <p:sldLayoutId id="2147483658" r:id="rId17"/>
    <p:sldLayoutId id="2147483659" r:id="rId18"/>
    <p:sldLayoutId id="2147483722" r:id="rId19"/>
    <p:sldLayoutId id="2147483651" r:id="rId20"/>
    <p:sldLayoutId id="2147483671" r:id="rId21"/>
    <p:sldLayoutId id="2147483749" r:id="rId22"/>
    <p:sldLayoutId id="2147483750" r:id="rId23"/>
    <p:sldLayoutId id="2147483751" r:id="rId2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B8C20A48-9FA4-4C14-A361-E46B3567FA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4191000" y="5007803"/>
            <a:ext cx="11125200" cy="1530351"/>
          </a:xfrm>
        </p:spPr>
        <p:txBody>
          <a:bodyPr>
            <a:normAutofit/>
          </a:bodyPr>
          <a:lstStyle/>
          <a:p>
            <a:r>
              <a:rPr lang="nn-NO" dirty="0">
                <a:latin typeface="Arial" charset="0"/>
                <a:cs typeface="Arial" charset="0"/>
              </a:rPr>
              <a:t>Lær å bruke Norge.no </a:t>
            </a:r>
            <a:br>
              <a:rPr lang="nn-NO" dirty="0">
                <a:latin typeface="Arial" charset="0"/>
                <a:cs typeface="Arial" charset="0"/>
              </a:rPr>
            </a:br>
            <a:r>
              <a:rPr lang="nn-NO" sz="4800" dirty="0">
                <a:latin typeface="Arial" charset="0"/>
                <a:cs typeface="Arial" charset="0"/>
              </a:rPr>
              <a:t>– </a:t>
            </a:r>
            <a:r>
              <a:rPr lang="nn-NO" sz="4800" dirty="0" err="1">
                <a:latin typeface="Arial" charset="0"/>
                <a:cs typeface="Arial" charset="0"/>
              </a:rPr>
              <a:t>veiviseren</a:t>
            </a:r>
            <a:r>
              <a:rPr lang="nn-NO" sz="4800" dirty="0">
                <a:latin typeface="Arial" charset="0"/>
                <a:cs typeface="Arial" charset="0"/>
              </a:rPr>
              <a:t> til </a:t>
            </a:r>
            <a:r>
              <a:rPr lang="nn-NO" sz="4800" dirty="0" err="1">
                <a:latin typeface="Arial" charset="0"/>
                <a:cs typeface="Arial" charset="0"/>
              </a:rPr>
              <a:t>offentlige</a:t>
            </a:r>
            <a:r>
              <a:rPr lang="nn-NO" sz="4800" dirty="0">
                <a:latin typeface="Arial" charset="0"/>
                <a:cs typeface="Arial" charset="0"/>
              </a:rPr>
              <a:t> </a:t>
            </a:r>
            <a:r>
              <a:rPr lang="nn-NO" sz="4800" dirty="0" err="1">
                <a:latin typeface="Arial" charset="0"/>
                <a:cs typeface="Arial" charset="0"/>
              </a:rPr>
              <a:t>tjenester</a:t>
            </a:r>
            <a:r>
              <a:rPr lang="nn-NO" sz="4800" dirty="0">
                <a:latin typeface="Arial" charset="0"/>
                <a:cs typeface="Arial" charset="0"/>
              </a:rPr>
              <a:t> på nett</a:t>
            </a:r>
            <a:endParaRPr lang="nb-NO" dirty="0"/>
          </a:p>
        </p:txBody>
      </p:sp>
      <p:sp>
        <p:nvSpPr>
          <p:cNvPr id="4" name="Bildeforklaring formet som en ellipse 4" descr="Billedutsnitt frå Norge.no">
            <a:extLst>
              <a:ext uri="{FF2B5EF4-FFF2-40B4-BE49-F238E27FC236}">
                <a16:creationId xmlns:a16="http://schemas.microsoft.com/office/drawing/2014/main" id="{852EBC60-6379-4A5F-8384-30ED4F1EA6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03865" y="1859545"/>
            <a:ext cx="2987135" cy="2712455"/>
          </a:xfrm>
          <a:prstGeom prst="wedgeEllipseCallout">
            <a:avLst>
              <a:gd name="adj1" fmla="val 48401"/>
              <a:gd name="adj2" fmla="val 48552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29250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descr="Bilde av forsiden til Norge.no og hvor du kan skrive inn søkeord.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Finn </a:t>
            </a:r>
            <a:r>
              <a:rPr lang="nn-NO" dirty="0" err="1">
                <a:solidFill>
                  <a:schemeClr val="accent1"/>
                </a:solidFill>
              </a:rPr>
              <a:t>tjeneste</a:t>
            </a:r>
            <a:r>
              <a:rPr lang="nn-NO" dirty="0">
                <a:solidFill>
                  <a:schemeClr val="accent1"/>
                </a:solidFill>
              </a:rPr>
              <a:t> via «Søk»</a:t>
            </a:r>
            <a:endParaRPr lang="nb-NO" dirty="0"/>
          </a:p>
        </p:txBody>
      </p:sp>
      <p:sp>
        <p:nvSpPr>
          <p:cNvPr id="3" name="Plassholder for innhold 2"/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2361803" y="2894030"/>
            <a:ext cx="5675290" cy="4438410"/>
          </a:xfrm>
        </p:spPr>
        <p:txBody>
          <a:bodyPr/>
          <a:lstStyle/>
          <a:p>
            <a:pPr marL="685731" indent="-685731">
              <a:buFont typeface="+mj-lt"/>
              <a:buAutoNum type="arabicPeriod"/>
            </a:pPr>
            <a:r>
              <a:rPr lang="nn-NO" dirty="0"/>
              <a:t>Skriv inn søkeordet i søkefeltet.</a:t>
            </a:r>
          </a:p>
          <a:p>
            <a:pPr marL="685731" indent="-685731">
              <a:buFont typeface="+mj-lt"/>
              <a:buAutoNum type="arabicPeriod"/>
            </a:pPr>
            <a:endParaRPr lang="nn-NO" dirty="0"/>
          </a:p>
          <a:p>
            <a:pPr marL="685731" indent="-685731">
              <a:buFont typeface="+mj-lt"/>
              <a:buAutoNum type="arabicPeriod"/>
            </a:pPr>
            <a:r>
              <a:rPr lang="nn-NO" dirty="0"/>
              <a:t>Klikk deretter på «SØK».</a:t>
            </a:r>
            <a:br>
              <a:rPr lang="nn-NO" dirty="0"/>
            </a:br>
            <a:endParaRPr lang="nn-NO" dirty="0"/>
          </a:p>
        </p:txBody>
      </p:sp>
      <p:pic>
        <p:nvPicPr>
          <p:cNvPr id="8" name="Bilde 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139" y="2173453"/>
            <a:ext cx="5675290" cy="664252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Ellipse 10"/>
          <p:cNvSpPr/>
          <p:nvPr/>
        </p:nvSpPr>
        <p:spPr>
          <a:xfrm>
            <a:off x="10275601" y="2647061"/>
            <a:ext cx="493938" cy="4939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018" dirty="0"/>
              <a:t>1</a:t>
            </a:r>
          </a:p>
        </p:txBody>
      </p:sp>
      <p:sp>
        <p:nvSpPr>
          <p:cNvPr id="12" name="Ellipse 11"/>
          <p:cNvSpPr/>
          <p:nvPr/>
        </p:nvSpPr>
        <p:spPr>
          <a:xfrm>
            <a:off x="13645641" y="2647061"/>
            <a:ext cx="493938" cy="4939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018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50831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273854" y="428390"/>
            <a:ext cx="15751080" cy="1523851"/>
          </a:xfrm>
        </p:spPr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Søkeordet «alderspensjon» gir dette resultatet</a:t>
            </a:r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7" name="Bildeforklaring formet som en ellipse 6" descr="Snakkeboble med teksten: Klikk på den tjenesten du ønsker.&#10;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70021" y="3239233"/>
            <a:ext cx="3604469" cy="3393237"/>
          </a:xfrm>
          <a:prstGeom prst="wedgeEllipseCallout">
            <a:avLst>
              <a:gd name="adj1" fmla="val 58125"/>
              <a:gd name="adj2" fmla="val 19300"/>
            </a:avLst>
          </a:prstGeom>
          <a:solidFill>
            <a:schemeClr val="bg2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</a:rPr>
              <a:t>Klikk på den </a:t>
            </a:r>
            <a:r>
              <a:rPr lang="nn-NO" sz="3200" dirty="0" err="1">
                <a:solidFill>
                  <a:schemeClr val="tx1"/>
                </a:solidFill>
              </a:rPr>
              <a:t>tjenesten</a:t>
            </a:r>
            <a:r>
              <a:rPr lang="nn-NO" sz="3200" dirty="0">
                <a:solidFill>
                  <a:schemeClr val="tx1"/>
                </a:solidFill>
              </a:rPr>
              <a:t> du ønsker</a:t>
            </a:r>
            <a:endParaRPr lang="nb-NO" sz="3200" dirty="0">
              <a:solidFill>
                <a:schemeClr val="tx1"/>
              </a:solidFill>
            </a:endParaRPr>
          </a:p>
        </p:txBody>
      </p:sp>
      <p:pic>
        <p:nvPicPr>
          <p:cNvPr id="5" name="Bilde 4" descr="Bilde som viser søkeresultatet når ditt søkeord var: Alderspensjon">
            <a:extLst>
              <a:ext uri="{FF2B5EF4-FFF2-40B4-BE49-F238E27FC236}">
                <a16:creationId xmlns:a16="http://schemas.microsoft.com/office/drawing/2014/main" id="{B1D1C9D1-9AEC-46E7-94D4-F1B90F395B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002" y="2104541"/>
            <a:ext cx="7764117" cy="66728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Ellipse 5" descr="Rød ring rundt søkeordet: alderspensjon">
            <a:extLst>
              <a:ext uri="{FF2B5EF4-FFF2-40B4-BE49-F238E27FC236}">
                <a16:creationId xmlns:a16="http://schemas.microsoft.com/office/drawing/2014/main" id="{DEF5F3E2-4CD9-496F-8D35-29AA776E42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27206" y="2104541"/>
            <a:ext cx="1550194" cy="60045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1000681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Feil søkeord – prøv på nytt!</a:t>
            </a:r>
            <a:endParaRPr lang="nb-NO" dirty="0">
              <a:solidFill>
                <a:schemeClr val="accent1"/>
              </a:solidFill>
            </a:endParaRPr>
          </a:p>
        </p:txBody>
      </p:sp>
      <p:pic>
        <p:nvPicPr>
          <p:cNvPr id="5" name="Bilde 4" descr="Bilde som visers når søkeordet på Norge.no er feilskrevet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087" y="2283704"/>
            <a:ext cx="10480342" cy="676954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Bildeforklaring formet som en ellipse 5" descr="Snakkeboble med teksten: Sjekk stavemåten eller prøv et nytt ord.&#10;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2721" y="2624228"/>
            <a:ext cx="3669942" cy="3503286"/>
          </a:xfrm>
          <a:prstGeom prst="wedgeEllipseCallout">
            <a:avLst>
              <a:gd name="adj1" fmla="val 80484"/>
              <a:gd name="adj2" fmla="val -14048"/>
            </a:avLst>
          </a:prstGeom>
          <a:solidFill>
            <a:schemeClr val="bg2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</a:rPr>
              <a:t>Sjekk stavemåten eller prøv et nytt ord</a:t>
            </a:r>
            <a:endParaRPr lang="nb-NO" sz="3200" dirty="0">
              <a:solidFill>
                <a:schemeClr val="tx1"/>
              </a:solidFill>
            </a:endParaRPr>
          </a:p>
        </p:txBody>
      </p:sp>
      <p:sp>
        <p:nvSpPr>
          <p:cNvPr id="7" name="Ellipse 6" descr="Rød ring som viser det feilskrivne ordet: Alderspennsjon">
            <a:extLst>
              <a:ext uri="{FF2B5EF4-FFF2-40B4-BE49-F238E27FC236}">
                <a16:creationId xmlns:a16="http://schemas.microsoft.com/office/drawing/2014/main" id="{71E1948B-FC26-45CC-868D-48C0E4A84D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57899" y="3345426"/>
            <a:ext cx="1638301" cy="84557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1605700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Finn </a:t>
            </a:r>
            <a:r>
              <a:rPr lang="nn-NO" dirty="0" err="1">
                <a:solidFill>
                  <a:schemeClr val="accent1"/>
                </a:solidFill>
              </a:rPr>
              <a:t>tjeneste</a:t>
            </a:r>
            <a:r>
              <a:rPr lang="nn-NO" dirty="0">
                <a:solidFill>
                  <a:schemeClr val="accent1"/>
                </a:solidFill>
              </a:rPr>
              <a:t> via «</a:t>
            </a:r>
            <a:r>
              <a:rPr lang="nn-NO" dirty="0" err="1">
                <a:solidFill>
                  <a:schemeClr val="accent1"/>
                </a:solidFill>
              </a:rPr>
              <a:t>Livssituasjoner</a:t>
            </a:r>
            <a:r>
              <a:rPr lang="nn-NO" dirty="0">
                <a:solidFill>
                  <a:schemeClr val="accent1"/>
                </a:solidFill>
              </a:rPr>
              <a:t>»</a:t>
            </a:r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4" name="Plassholder for innhold 3"/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2364232" y="3345513"/>
            <a:ext cx="6390940" cy="4400310"/>
          </a:xfrm>
        </p:spPr>
        <p:txBody>
          <a:bodyPr/>
          <a:lstStyle/>
          <a:p>
            <a:pPr marL="685731" indent="-685731">
              <a:buFont typeface="+mj-lt"/>
              <a:buAutoNum type="arabicPeriod"/>
            </a:pPr>
            <a:r>
              <a:rPr lang="nn-NO" dirty="0"/>
              <a:t>Klikk enten på «</a:t>
            </a:r>
            <a:r>
              <a:rPr lang="nn-NO" dirty="0" err="1"/>
              <a:t>Livssituasjoner</a:t>
            </a:r>
            <a:r>
              <a:rPr lang="nn-NO" dirty="0"/>
              <a:t>» i menyen </a:t>
            </a:r>
          </a:p>
          <a:p>
            <a:pPr marL="685731" indent="-685731">
              <a:buFont typeface="+mj-lt"/>
              <a:buAutoNum type="arabicPeriod"/>
            </a:pPr>
            <a:r>
              <a:rPr lang="nn-NO" dirty="0"/>
              <a:t>eller på et av </a:t>
            </a:r>
            <a:r>
              <a:rPr lang="nn-NO" dirty="0" err="1"/>
              <a:t>ikonene</a:t>
            </a:r>
            <a:r>
              <a:rPr lang="nn-NO" dirty="0"/>
              <a:t> </a:t>
            </a:r>
          </a:p>
        </p:txBody>
      </p:sp>
      <p:pic>
        <p:nvPicPr>
          <p:cNvPr id="7" name="Bilde 6" descr="Bilde som viser å finne tjeneste på Norge.no via &quot;Livssituasjoner&quot;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7046" y="2343150"/>
            <a:ext cx="5472383" cy="640503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Ellipse 7"/>
          <p:cNvSpPr/>
          <p:nvPr/>
        </p:nvSpPr>
        <p:spPr>
          <a:xfrm>
            <a:off x="12064313" y="3304722"/>
            <a:ext cx="493938" cy="4939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018" dirty="0"/>
              <a:t>1</a:t>
            </a:r>
          </a:p>
        </p:txBody>
      </p:sp>
      <p:sp>
        <p:nvSpPr>
          <p:cNvPr id="9" name="Ellipse 8"/>
          <p:cNvSpPr/>
          <p:nvPr/>
        </p:nvSpPr>
        <p:spPr>
          <a:xfrm>
            <a:off x="11676268" y="7920899"/>
            <a:ext cx="493938" cy="4939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018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24416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>
                <a:solidFill>
                  <a:schemeClr val="accent1"/>
                </a:solidFill>
              </a:rPr>
              <a:t>Nedtrekksmenyen</a:t>
            </a:r>
            <a:r>
              <a:rPr lang="nn-NO" dirty="0">
                <a:solidFill>
                  <a:schemeClr val="accent1"/>
                </a:solidFill>
              </a:rPr>
              <a:t> under «</a:t>
            </a:r>
            <a:r>
              <a:rPr lang="nn-NO" dirty="0" err="1">
                <a:solidFill>
                  <a:schemeClr val="accent1"/>
                </a:solidFill>
              </a:rPr>
              <a:t>Livssituasjoner</a:t>
            </a:r>
            <a:r>
              <a:rPr lang="nn-NO" dirty="0">
                <a:solidFill>
                  <a:schemeClr val="accent1"/>
                </a:solidFill>
              </a:rPr>
              <a:t>»</a:t>
            </a:r>
            <a:endParaRPr lang="nb-NO" dirty="0">
              <a:solidFill>
                <a:schemeClr val="accent1"/>
              </a:solidFill>
            </a:endParaRPr>
          </a:p>
        </p:txBody>
      </p:sp>
      <p:pic>
        <p:nvPicPr>
          <p:cNvPr id="4" name="Bilde 3" descr="Bildet viser nedtrekksmenyen under  «Livssituasjoner»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990" y="2328596"/>
            <a:ext cx="5770886" cy="651690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Bildeforklaring formet som en ellipse 5" descr="Snakkeboble med teksten: Klikk på&#10;en av livs-situasjonene.&#10;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20002" y="3678537"/>
            <a:ext cx="3585408" cy="3103116"/>
          </a:xfrm>
          <a:prstGeom prst="wedgeEllipseCallout">
            <a:avLst>
              <a:gd name="adj1" fmla="val 76277"/>
              <a:gd name="adj2" fmla="val -13717"/>
            </a:avLst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</a:rPr>
              <a:t>Klikk på</a:t>
            </a:r>
            <a:br>
              <a:rPr lang="nn-NO" sz="3200" dirty="0">
                <a:solidFill>
                  <a:schemeClr val="tx1"/>
                </a:solidFill>
              </a:rPr>
            </a:br>
            <a:r>
              <a:rPr lang="nn-NO" sz="3200" dirty="0">
                <a:solidFill>
                  <a:schemeClr val="tx1"/>
                </a:solidFill>
              </a:rPr>
              <a:t>en av livs-</a:t>
            </a:r>
            <a:r>
              <a:rPr lang="nn-NO" sz="3200" dirty="0" err="1">
                <a:solidFill>
                  <a:schemeClr val="tx1"/>
                </a:solidFill>
              </a:rPr>
              <a:t>situasjonene</a:t>
            </a:r>
            <a:endParaRPr lang="nb-NO" sz="3200" dirty="0">
              <a:solidFill>
                <a:schemeClr val="tx1"/>
              </a:solidFill>
            </a:endParaRPr>
          </a:p>
        </p:txBody>
      </p:sp>
      <p:sp>
        <p:nvSpPr>
          <p:cNvPr id="5" name="Ellipse 4" descr="Rød ring rundt valet: Studere.">
            <a:extLst>
              <a:ext uri="{FF2B5EF4-FFF2-40B4-BE49-F238E27FC236}">
                <a16:creationId xmlns:a16="http://schemas.microsoft.com/office/drawing/2014/main" id="{F2917E60-7C7D-4335-9493-8ACF1C46B1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44049" y="4400173"/>
            <a:ext cx="857251" cy="34365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2760121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606424" y="265112"/>
            <a:ext cx="14138206" cy="752391"/>
          </a:xfrm>
        </p:spPr>
        <p:txBody>
          <a:bodyPr/>
          <a:lstStyle/>
          <a:p>
            <a:r>
              <a:rPr lang="nn-NO" dirty="0" err="1">
                <a:solidFill>
                  <a:schemeClr val="accent1"/>
                </a:solidFill>
              </a:rPr>
              <a:t>Innhold</a:t>
            </a:r>
            <a:r>
              <a:rPr lang="nn-NO" dirty="0">
                <a:solidFill>
                  <a:schemeClr val="accent1"/>
                </a:solidFill>
              </a:rPr>
              <a:t> på en livssituasjons-side </a:t>
            </a:r>
            <a:endParaRPr lang="nb-NO" dirty="0">
              <a:solidFill>
                <a:schemeClr val="accent1"/>
              </a:solidFill>
            </a:endParaRPr>
          </a:p>
        </p:txBody>
      </p:sp>
      <p:pic>
        <p:nvPicPr>
          <p:cNvPr id="5" name="Bilde 4" descr="Bilde viser innholdet på en .livssituasjons-side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103" y="1300662"/>
            <a:ext cx="7214257" cy="759648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Bildeforklaring formet som en ellipse 6" descr="Snakkeboble peker mot Aktuelle tjenester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5669" y="6160696"/>
            <a:ext cx="3361850" cy="2269566"/>
          </a:xfrm>
          <a:prstGeom prst="wedgeEllipseCallout">
            <a:avLst>
              <a:gd name="adj1" fmla="val 61992"/>
              <a:gd name="adj2" fmla="val 2055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</a:rPr>
              <a:t>Aktuelle </a:t>
            </a:r>
            <a:r>
              <a:rPr lang="nn-NO" sz="3200" dirty="0" err="1">
                <a:solidFill>
                  <a:schemeClr val="tx1"/>
                </a:solidFill>
              </a:rPr>
              <a:t>tjenester</a:t>
            </a:r>
            <a:endParaRPr lang="nb-NO" sz="3200" dirty="0">
              <a:solidFill>
                <a:schemeClr val="tx1"/>
              </a:solidFill>
            </a:endParaRPr>
          </a:p>
        </p:txBody>
      </p:sp>
      <p:sp>
        <p:nvSpPr>
          <p:cNvPr id="8" name="Bildeforklaring formet som en ellipse 7" descr="Snakkeboble peker til Andre &#10;livs-situasjoner.&#10;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675527" y="2983305"/>
            <a:ext cx="3433295" cy="2412223"/>
          </a:xfrm>
          <a:prstGeom prst="wedgeEllipseCallout">
            <a:avLst>
              <a:gd name="adj1" fmla="val -63991"/>
              <a:gd name="adj2" fmla="val 4238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</a:rPr>
              <a:t>Andre </a:t>
            </a:r>
          </a:p>
          <a:p>
            <a:pPr algn="ctr"/>
            <a:r>
              <a:rPr lang="nn-NO" sz="3200" dirty="0">
                <a:solidFill>
                  <a:schemeClr val="tx1"/>
                </a:solidFill>
              </a:rPr>
              <a:t>livs-</a:t>
            </a:r>
            <a:r>
              <a:rPr lang="nn-NO" sz="3200" dirty="0" err="1">
                <a:solidFill>
                  <a:schemeClr val="tx1"/>
                </a:solidFill>
              </a:rPr>
              <a:t>situasjoner</a:t>
            </a:r>
            <a:endParaRPr lang="nb-NO" sz="3200" dirty="0">
              <a:solidFill>
                <a:schemeClr val="tx1"/>
              </a:solidFill>
            </a:endParaRPr>
          </a:p>
        </p:txBody>
      </p:sp>
      <p:sp>
        <p:nvSpPr>
          <p:cNvPr id="9" name="Bildeforklaring formet som en ellipse 8" descr="Snakkeboble peker til informasjon.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5669" y="1957687"/>
            <a:ext cx="3361850" cy="2231730"/>
          </a:xfrm>
          <a:prstGeom prst="wedgeEllipseCallout">
            <a:avLst>
              <a:gd name="adj1" fmla="val 61606"/>
              <a:gd name="adj2" fmla="val 5977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</a:rPr>
              <a:t>Informasjon</a:t>
            </a:r>
            <a:endParaRPr lang="nb-NO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46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42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nn-NO" kern="1200" dirty="0" err="1">
                <a:solidFill>
                  <a:schemeClr val="accent1"/>
                </a:solidFill>
                <a:latin typeface="Arial"/>
                <a:ea typeface="Arial" pitchFamily="37" charset="0"/>
                <a:cs typeface="Arial"/>
              </a:rPr>
              <a:t>Hva</a:t>
            </a:r>
            <a:r>
              <a:rPr lang="nn-NO" dirty="0"/>
              <a:t> </a:t>
            </a:r>
            <a:r>
              <a:rPr lang="nn-NO" kern="1200" dirty="0">
                <a:solidFill>
                  <a:schemeClr val="accent1"/>
                </a:solidFill>
                <a:latin typeface="Arial"/>
                <a:ea typeface="Arial" pitchFamily="37" charset="0"/>
                <a:cs typeface="Arial"/>
              </a:rPr>
              <a:t>er Norge.no?</a:t>
            </a:r>
            <a:endParaRPr lang="nb-NO" kern="1200" dirty="0">
              <a:solidFill>
                <a:schemeClr val="accent1"/>
              </a:solidFill>
              <a:latin typeface="Arial"/>
              <a:ea typeface="Arial" pitchFamily="37" charset="0"/>
              <a:cs typeface="Arial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n-NO" dirty="0"/>
          </a:p>
          <a:p>
            <a:endParaRPr lang="nb-NO" dirty="0"/>
          </a:p>
        </p:txBody>
      </p:sp>
      <p:sp>
        <p:nvSpPr>
          <p:cNvPr id="6" name="Plassholder for innhold 2"/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364232" y="2845151"/>
            <a:ext cx="5898429" cy="447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08" tIns="60954" rIns="121908" bIns="60954" numCol="1" anchor="t" anchorCtr="0" compatLnSpc="1">
            <a:prstTxWarp prst="textNoShape">
              <a:avLst/>
            </a:prstTxWarp>
          </a:bodyPr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30238" algn="l"/>
              </a:tabLs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238" indent="-1809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30238" algn="l"/>
              </a:tabLs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9013" indent="-1793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30238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9375" indent="-1809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30238" algn="l"/>
              </a:tabLs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8150" indent="-1793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30238" algn="l"/>
              </a:tabLst>
              <a:defRPr sz="1800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5350" indent="-179388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7" charset="0"/>
              <a:buBlip>
                <a:blip r:embed="rId3"/>
              </a:buBlip>
              <a:tabLst>
                <a:tab pos="630238" algn="l"/>
              </a:tabLst>
              <a:defRPr sz="1800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2550" indent="-179388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7" charset="0"/>
              <a:buBlip>
                <a:blip r:embed="rId3"/>
              </a:buBlip>
              <a:tabLst>
                <a:tab pos="630238" algn="l"/>
              </a:tabLst>
              <a:defRPr sz="1800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9750" indent="-179388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7" charset="0"/>
              <a:buBlip>
                <a:blip r:embed="rId3"/>
              </a:buBlip>
              <a:tabLst>
                <a:tab pos="630238" algn="l"/>
              </a:tabLst>
              <a:defRPr sz="1800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36950" indent="-179388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7" charset="0"/>
              <a:buBlip>
                <a:blip r:embed="rId3"/>
              </a:buBlip>
              <a:tabLst>
                <a:tab pos="630238" algn="l"/>
              </a:tabLst>
              <a:defRPr sz="1800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3733" dirty="0"/>
              <a:t>Veiviser til </a:t>
            </a:r>
          </a:p>
          <a:p>
            <a:pPr marL="0" indent="0">
              <a:buNone/>
            </a:pPr>
            <a:r>
              <a:rPr lang="nn-NO" sz="3733" dirty="0"/>
              <a:t>digitale </a:t>
            </a:r>
            <a:r>
              <a:rPr lang="nn-NO" sz="3733" dirty="0" err="1"/>
              <a:t>tjenester</a:t>
            </a:r>
            <a:r>
              <a:rPr lang="nn-NO" sz="3733" dirty="0"/>
              <a:t> </a:t>
            </a:r>
            <a:br>
              <a:rPr lang="nn-NO" sz="3733" dirty="0"/>
            </a:br>
            <a:r>
              <a:rPr lang="nn-NO" sz="3733" dirty="0"/>
              <a:t>(</a:t>
            </a:r>
            <a:r>
              <a:rPr lang="nn-NO" sz="3733" dirty="0" err="1"/>
              <a:t>selvbetjeningsløsninger</a:t>
            </a:r>
            <a:r>
              <a:rPr lang="nn-NO" sz="3733" dirty="0"/>
              <a:t>)  </a:t>
            </a:r>
          </a:p>
          <a:p>
            <a:pPr marL="0" indent="0">
              <a:buNone/>
            </a:pPr>
            <a:r>
              <a:rPr lang="nn-NO" sz="3733" dirty="0" err="1"/>
              <a:t>fra</a:t>
            </a:r>
            <a:r>
              <a:rPr lang="nn-NO" sz="3733" dirty="0"/>
              <a:t> stat og </a:t>
            </a:r>
            <a:r>
              <a:rPr lang="nn-NO" sz="3733" dirty="0" err="1"/>
              <a:t>kommuner</a:t>
            </a:r>
            <a:endParaRPr lang="nn-NO" sz="3733" dirty="0"/>
          </a:p>
          <a:p>
            <a:endParaRPr lang="nb-NO" sz="3733" kern="0" dirty="0"/>
          </a:p>
        </p:txBody>
      </p:sp>
      <p:pic>
        <p:nvPicPr>
          <p:cNvPr id="4" name="Bilde 3" descr="Bilde av forsiden til Norge.no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029" y="1911873"/>
            <a:ext cx="5921400" cy="6930579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1615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415965" y="1514822"/>
            <a:ext cx="12295197" cy="692497"/>
          </a:xfrm>
        </p:spPr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Eksempel på digitale </a:t>
            </a:r>
            <a:r>
              <a:rPr lang="nn-NO" dirty="0" err="1">
                <a:solidFill>
                  <a:schemeClr val="accent1"/>
                </a:solidFill>
              </a:rPr>
              <a:t>tjenester</a:t>
            </a:r>
            <a:r>
              <a:rPr lang="nn-NO" dirty="0">
                <a:solidFill>
                  <a:schemeClr val="accent1"/>
                </a:solidFill>
              </a:rPr>
              <a:t> på Norge.no </a:t>
            </a:r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3" name="Plassholder for innhold 2"/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909692" y="2361454"/>
            <a:ext cx="8053323" cy="59093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n-NO" dirty="0"/>
          </a:p>
          <a:p>
            <a:r>
              <a:rPr lang="nn-NO" dirty="0"/>
              <a:t>Meld flytting</a:t>
            </a:r>
          </a:p>
          <a:p>
            <a:r>
              <a:rPr lang="nn-NO" dirty="0"/>
              <a:t>Din pensjon – oversikt over din egen pensjon</a:t>
            </a:r>
          </a:p>
          <a:p>
            <a:r>
              <a:rPr lang="nn-NO" dirty="0"/>
              <a:t>Bestill </a:t>
            </a:r>
            <a:r>
              <a:rPr lang="nn-NO" dirty="0" err="1"/>
              <a:t>helsetrygdkort</a:t>
            </a:r>
            <a:endParaRPr lang="nn-NO" dirty="0"/>
          </a:p>
          <a:p>
            <a:r>
              <a:rPr lang="nn-NO" dirty="0"/>
              <a:t>Søk om </a:t>
            </a:r>
            <a:r>
              <a:rPr lang="nn-NO" dirty="0" err="1"/>
              <a:t>bostøtte</a:t>
            </a:r>
            <a:endParaRPr lang="nn-NO" dirty="0"/>
          </a:p>
          <a:p>
            <a:r>
              <a:rPr lang="nn-NO" dirty="0"/>
              <a:t>Finn informasjon om </a:t>
            </a:r>
            <a:r>
              <a:rPr lang="nn-NO" dirty="0" err="1"/>
              <a:t>eiendommer</a:t>
            </a:r>
            <a:r>
              <a:rPr lang="nn-NO" dirty="0"/>
              <a:t> på digitale kart</a:t>
            </a:r>
          </a:p>
          <a:p>
            <a:endParaRPr lang="nb-NO" dirty="0"/>
          </a:p>
        </p:txBody>
      </p:sp>
      <p:sp>
        <p:nvSpPr>
          <p:cNvPr id="4" name="Bildeforklaring formet som en ellipse 3" descr="Illustrasjonsfoto av helsetrygdkort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31599" y="2361454"/>
            <a:ext cx="5227830" cy="5548856"/>
          </a:xfrm>
          <a:prstGeom prst="wedgeEllipseCallout">
            <a:avLst>
              <a:gd name="adj1" fmla="val -67951"/>
              <a:gd name="adj2" fmla="val 14473"/>
            </a:avLst>
          </a:prstGeom>
          <a:blipFill dpi="0"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1E2B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5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Tre </a:t>
            </a:r>
            <a:r>
              <a:rPr lang="nn-NO" dirty="0" err="1">
                <a:solidFill>
                  <a:schemeClr val="accent1"/>
                </a:solidFill>
              </a:rPr>
              <a:t>måter</a:t>
            </a:r>
            <a:r>
              <a:rPr lang="nn-NO" dirty="0">
                <a:solidFill>
                  <a:schemeClr val="accent1"/>
                </a:solidFill>
              </a:rPr>
              <a:t> å finne </a:t>
            </a:r>
            <a:r>
              <a:rPr lang="nn-NO" dirty="0" err="1">
                <a:solidFill>
                  <a:schemeClr val="accent1"/>
                </a:solidFill>
              </a:rPr>
              <a:t>tjenester</a:t>
            </a:r>
            <a:r>
              <a:rPr lang="nn-NO" dirty="0">
                <a:solidFill>
                  <a:schemeClr val="accent1"/>
                </a:solidFill>
              </a:rPr>
              <a:t> på Norge.no</a:t>
            </a:r>
            <a:endParaRPr lang="nb-NO" dirty="0"/>
          </a:p>
        </p:txBody>
      </p:sp>
      <p:sp>
        <p:nvSpPr>
          <p:cNvPr id="5" name="Plassholder for innhold 4"/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2364232" y="3184472"/>
            <a:ext cx="4355688" cy="6034028"/>
          </a:xfrm>
        </p:spPr>
        <p:txBody>
          <a:bodyPr/>
          <a:lstStyle/>
          <a:p>
            <a:pPr marL="685731" indent="-685731">
              <a:buFont typeface="+mj-lt"/>
              <a:buAutoNum type="arabicPeriod"/>
            </a:pPr>
            <a:r>
              <a:rPr lang="nn-NO" dirty="0"/>
              <a:t>Finn </a:t>
            </a:r>
            <a:r>
              <a:rPr lang="nn-NO" dirty="0" err="1"/>
              <a:t>tjeneste</a:t>
            </a:r>
            <a:endParaRPr lang="nn-NO" dirty="0"/>
          </a:p>
          <a:p>
            <a:pPr marL="685731" indent="-685731">
              <a:buFont typeface="+mj-lt"/>
              <a:buAutoNum type="arabicPeriod"/>
            </a:pPr>
            <a:endParaRPr lang="nn-NO" dirty="0"/>
          </a:p>
          <a:p>
            <a:pPr marL="685731" indent="-685731">
              <a:buFont typeface="+mj-lt"/>
              <a:buAutoNum type="arabicPeriod"/>
            </a:pPr>
            <a:r>
              <a:rPr lang="nn-NO" dirty="0"/>
              <a:t>Søk</a:t>
            </a:r>
          </a:p>
          <a:p>
            <a:pPr marL="685731" indent="-685731">
              <a:buFont typeface="+mj-lt"/>
              <a:buAutoNum type="arabicPeriod"/>
            </a:pPr>
            <a:endParaRPr lang="nn-NO" dirty="0"/>
          </a:p>
          <a:p>
            <a:pPr marL="685731" indent="-685731">
              <a:buFont typeface="+mj-lt"/>
              <a:buAutoNum type="arabicPeriod"/>
            </a:pPr>
            <a:r>
              <a:rPr lang="nn-NO" dirty="0" err="1"/>
              <a:t>Livssituasjoner</a:t>
            </a:r>
            <a:r>
              <a:rPr lang="nn-NO" dirty="0"/>
              <a:t> 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endParaRPr lang="nn-NO" dirty="0"/>
          </a:p>
        </p:txBody>
      </p:sp>
      <p:pic>
        <p:nvPicPr>
          <p:cNvPr id="9" name="Bilde 8" descr="Bilde viser forside på Norge.no med nummer på de ulike tjenestene som tekstboksten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67" y="2173453"/>
            <a:ext cx="5816000" cy="680721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Ellipse 9"/>
          <p:cNvSpPr/>
          <p:nvPr/>
        </p:nvSpPr>
        <p:spPr>
          <a:xfrm>
            <a:off x="9822798" y="3125243"/>
            <a:ext cx="493938" cy="4939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018" dirty="0"/>
              <a:t>1</a:t>
            </a:r>
          </a:p>
        </p:txBody>
      </p:sp>
      <p:sp>
        <p:nvSpPr>
          <p:cNvPr id="14" name="Ellipse 13"/>
          <p:cNvSpPr/>
          <p:nvPr/>
        </p:nvSpPr>
        <p:spPr>
          <a:xfrm>
            <a:off x="10534352" y="2690535"/>
            <a:ext cx="493938" cy="4939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018" dirty="0"/>
              <a:t>2</a:t>
            </a:r>
          </a:p>
        </p:txBody>
      </p:sp>
      <p:sp>
        <p:nvSpPr>
          <p:cNvPr id="15" name="Ellipse 14"/>
          <p:cNvSpPr/>
          <p:nvPr/>
        </p:nvSpPr>
        <p:spPr>
          <a:xfrm>
            <a:off x="11751429" y="3125244"/>
            <a:ext cx="640252" cy="4939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018" dirty="0"/>
              <a:t>3</a:t>
            </a:r>
          </a:p>
        </p:txBody>
      </p:sp>
      <p:sp>
        <p:nvSpPr>
          <p:cNvPr id="16" name="Ellipse 15"/>
          <p:cNvSpPr/>
          <p:nvPr/>
        </p:nvSpPr>
        <p:spPr>
          <a:xfrm>
            <a:off x="11712977" y="7663044"/>
            <a:ext cx="453966" cy="4869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018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39774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Finn </a:t>
            </a:r>
            <a:r>
              <a:rPr lang="nn-NO" dirty="0" err="1">
                <a:solidFill>
                  <a:schemeClr val="accent1"/>
                </a:solidFill>
              </a:rPr>
              <a:t>tjenester</a:t>
            </a:r>
            <a:r>
              <a:rPr lang="nn-NO" dirty="0">
                <a:solidFill>
                  <a:schemeClr val="accent1"/>
                </a:solidFill>
              </a:rPr>
              <a:t> via menyen «Finn </a:t>
            </a:r>
            <a:r>
              <a:rPr lang="nn-NO" dirty="0" err="1">
                <a:solidFill>
                  <a:schemeClr val="accent1"/>
                </a:solidFill>
              </a:rPr>
              <a:t>tjeneste</a:t>
            </a:r>
            <a:r>
              <a:rPr lang="nn-NO" dirty="0">
                <a:solidFill>
                  <a:schemeClr val="accent1"/>
                </a:solidFill>
              </a:rPr>
              <a:t>»</a:t>
            </a:r>
            <a:endParaRPr lang="nb-NO" dirty="0"/>
          </a:p>
        </p:txBody>
      </p:sp>
      <p:pic>
        <p:nvPicPr>
          <p:cNvPr id="5" name="Bilde 4" descr="Bilde av forsiden til Norge.no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499" y="2277367"/>
            <a:ext cx="7229929" cy="663296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Bildeforklaring formet som en ellipse 5" descr="Snakkeboble med teksten:&#10;Klikk på menyen «Finn tjeneste»&#10;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54455" y="2632365"/>
            <a:ext cx="3365171" cy="3320314"/>
          </a:xfrm>
          <a:prstGeom prst="wedgeEllipseCallout">
            <a:avLst>
              <a:gd name="adj1" fmla="val 92634"/>
              <a:gd name="adj2" fmla="val -14774"/>
            </a:avLst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</a:rPr>
              <a:t>Klikk på menyen «Finn </a:t>
            </a:r>
            <a:r>
              <a:rPr lang="nn-NO" sz="3200" dirty="0" err="1">
                <a:solidFill>
                  <a:schemeClr val="tx1"/>
                </a:solidFill>
              </a:rPr>
              <a:t>tjeneste</a:t>
            </a:r>
            <a:r>
              <a:rPr lang="nn-NO" sz="3200" dirty="0">
                <a:solidFill>
                  <a:schemeClr val="tx1"/>
                </a:solidFill>
              </a:rPr>
              <a:t>»</a:t>
            </a:r>
            <a:endParaRPr lang="nb-NO" sz="3200" dirty="0">
              <a:solidFill>
                <a:schemeClr val="tx1"/>
              </a:solidFill>
            </a:endParaRPr>
          </a:p>
        </p:txBody>
      </p:sp>
      <p:sp>
        <p:nvSpPr>
          <p:cNvPr id="7" name="Ellipse 6" descr="Rød ring rundt teksten Finn tjeneste på Norge.no">
            <a:extLst>
              <a:ext uri="{FF2B5EF4-FFF2-40B4-BE49-F238E27FC236}">
                <a16:creationId xmlns:a16="http://schemas.microsoft.com/office/drawing/2014/main" id="{3A2EEC91-8CF0-47F3-BB67-8B27FF8C25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429499" y="3413211"/>
            <a:ext cx="2078600" cy="87931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2051993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408647" y="1057622"/>
            <a:ext cx="7795768" cy="692497"/>
          </a:xfrm>
        </p:spPr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Få frem </a:t>
            </a:r>
            <a:r>
              <a:rPr lang="nn-NO" dirty="0" err="1">
                <a:solidFill>
                  <a:schemeClr val="accent1"/>
                </a:solidFill>
              </a:rPr>
              <a:t>nedtrekksmenyen</a:t>
            </a:r>
            <a:endParaRPr lang="nb-NO" dirty="0"/>
          </a:p>
        </p:txBody>
      </p:sp>
      <p:pic>
        <p:nvPicPr>
          <p:cNvPr id="3" name="Bilde 2" descr="Bilde av Norge.no etter å ha trykket på Finn tjeneste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647" y="2173453"/>
            <a:ext cx="8200916" cy="669961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Bildeforklaring formet som en ellipse 7" descr="Snakkeboble med teksten: Klikk på aktuelt tema&#10;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48032" y="3709295"/>
            <a:ext cx="3048000" cy="2944612"/>
          </a:xfrm>
          <a:prstGeom prst="wedgeEllipseCallout">
            <a:avLst>
              <a:gd name="adj1" fmla="val 79825"/>
              <a:gd name="adj2" fmla="val -8069"/>
            </a:avLst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</a:rPr>
              <a:t>Klikk på aktuelt tema</a:t>
            </a:r>
            <a:endParaRPr lang="nb-NO" sz="3200" dirty="0">
              <a:solidFill>
                <a:schemeClr val="tx1"/>
              </a:solidFill>
            </a:endParaRPr>
          </a:p>
        </p:txBody>
      </p:sp>
      <p:sp>
        <p:nvSpPr>
          <p:cNvPr id="5" name="Ellipse 4" descr="Rød ring rundt et tema fra Finn tjeneste.">
            <a:extLst>
              <a:ext uri="{FF2B5EF4-FFF2-40B4-BE49-F238E27FC236}">
                <a16:creationId xmlns:a16="http://schemas.microsoft.com/office/drawing/2014/main" id="{52A35840-7432-4D31-9586-000528DCDE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594351" y="4800601"/>
            <a:ext cx="1516856" cy="381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165629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64232" y="1480956"/>
            <a:ext cx="9336701" cy="692497"/>
          </a:xfrm>
        </p:spPr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Klikk i neste </a:t>
            </a:r>
            <a:r>
              <a:rPr lang="nn-NO" dirty="0" err="1">
                <a:solidFill>
                  <a:schemeClr val="accent1"/>
                </a:solidFill>
              </a:rPr>
              <a:t>nedtrekksmeny</a:t>
            </a:r>
            <a:endParaRPr lang="nb-NO" dirty="0"/>
          </a:p>
        </p:txBody>
      </p:sp>
      <p:pic>
        <p:nvPicPr>
          <p:cNvPr id="5" name="Bilde 4" descr="Bilde av forsiden på Norge.no med undermeny fra Finn tjeneste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232" y="2407406"/>
            <a:ext cx="8238458" cy="662679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Bildeforklaring formet som en ellipse 5" descr="Snakkeboble med teksten: Klikk på «Flytting»&#10;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650641" y="3775737"/>
            <a:ext cx="3015545" cy="2742932"/>
          </a:xfrm>
          <a:prstGeom prst="wedgeEllipseCallout">
            <a:avLst>
              <a:gd name="adj1" fmla="val -84924"/>
              <a:gd name="adj2" fmla="val 13060"/>
            </a:avLst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</a:rPr>
              <a:t>Klikk på «Flytting»</a:t>
            </a:r>
            <a:endParaRPr lang="nb-NO" sz="3200" dirty="0">
              <a:solidFill>
                <a:schemeClr val="tx1"/>
              </a:solidFill>
            </a:endParaRPr>
          </a:p>
        </p:txBody>
      </p:sp>
      <p:sp>
        <p:nvSpPr>
          <p:cNvPr id="7" name="Ellipse 6" descr="Rød ring rundt undermeny til tema i Finn tjeneste.">
            <a:extLst>
              <a:ext uri="{FF2B5EF4-FFF2-40B4-BE49-F238E27FC236}">
                <a16:creationId xmlns:a16="http://schemas.microsoft.com/office/drawing/2014/main" id="{9D4A1410-B869-4BDF-9FF0-6C9EF56633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48250" y="5459939"/>
            <a:ext cx="1047750" cy="25506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2579937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>
                <a:solidFill>
                  <a:schemeClr val="accent1"/>
                </a:solidFill>
              </a:rPr>
              <a:t>Velg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tjeneste</a:t>
            </a:r>
            <a:r>
              <a:rPr lang="nn-NO" dirty="0">
                <a:solidFill>
                  <a:schemeClr val="accent1"/>
                </a:solidFill>
              </a:rPr>
              <a:t> i </a:t>
            </a:r>
            <a:r>
              <a:rPr lang="nn-NO" dirty="0" err="1">
                <a:solidFill>
                  <a:schemeClr val="accent1"/>
                </a:solidFill>
              </a:rPr>
              <a:t>listen</a:t>
            </a:r>
            <a:r>
              <a:rPr lang="nn-NO" dirty="0">
                <a:solidFill>
                  <a:schemeClr val="accent1"/>
                </a:solidFill>
              </a:rPr>
              <a:t> under «Flytting»</a:t>
            </a:r>
            <a:endParaRPr lang="nb-NO" dirty="0">
              <a:solidFill>
                <a:schemeClr val="accent1"/>
              </a:solidFill>
            </a:endParaRPr>
          </a:p>
        </p:txBody>
      </p:sp>
      <p:pic>
        <p:nvPicPr>
          <p:cNvPr id="3" name="Bilde 2" descr="Bilde viser tjenestene etter du har trykket på Flytting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811" y="2266428"/>
            <a:ext cx="7352618" cy="652072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Bildeforklaring formet som en ellipse 5" descr="Snakkeboble med teksten: Klikk på tittelen for å gå til tjenesten.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10247" y="4825160"/>
            <a:ext cx="3699051" cy="2981601"/>
          </a:xfrm>
          <a:prstGeom prst="wedgeEllipseCallout">
            <a:avLst>
              <a:gd name="adj1" fmla="val 68870"/>
              <a:gd name="adj2" fmla="val 46205"/>
            </a:avLst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3200" dirty="0">
              <a:solidFill>
                <a:schemeClr val="tx1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759355" y="5526789"/>
            <a:ext cx="2950730" cy="2034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200" dirty="0"/>
              <a:t>Klikk på tittelen for å gå til </a:t>
            </a:r>
            <a:r>
              <a:rPr lang="nn-NO" sz="3200" dirty="0" err="1"/>
              <a:t>tjenesten</a:t>
            </a:r>
            <a:endParaRPr lang="nb-NO" sz="3200" dirty="0"/>
          </a:p>
          <a:p>
            <a:endParaRPr lang="nb-NO" sz="3018" dirty="0"/>
          </a:p>
        </p:txBody>
      </p:sp>
      <p:sp>
        <p:nvSpPr>
          <p:cNvPr id="7" name="Ellipse 6" descr="Rød ring rundt den tjenesten du ønsker.">
            <a:extLst>
              <a:ext uri="{FF2B5EF4-FFF2-40B4-BE49-F238E27FC236}">
                <a16:creationId xmlns:a16="http://schemas.microsoft.com/office/drawing/2014/main" id="{E75C410F-2C5C-47AC-81D7-A743CC103F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06811" y="8189226"/>
            <a:ext cx="1961491" cy="59792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3443795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Du kommer til skatteetaten sin nettside</a:t>
            </a:r>
            <a:endParaRPr lang="nb-NO" dirty="0">
              <a:solidFill>
                <a:schemeClr val="accent1"/>
              </a:solidFill>
            </a:endParaRPr>
          </a:p>
        </p:txBody>
      </p:sp>
      <p:pic>
        <p:nvPicPr>
          <p:cNvPr id="5" name="Bilde 4" descr="Bilde  som viser når du er kommet til skatteetaten sin nettside for å melde selve flyttingen.">
            <a:extLst>
              <a:ext uri="{FF2B5EF4-FFF2-40B4-BE49-F238E27FC236}">
                <a16:creationId xmlns:a16="http://schemas.microsoft.com/office/drawing/2014/main" id="{7DD6A690-E3DE-4857-A56A-9A085DB5CD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467" y="2571750"/>
            <a:ext cx="8731819" cy="63774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Bildeforklaring formet som en ellipse 6" descr="Snakkeboble som forteller hva du skal gjøre på skatteetaten sin nettside og teksten: Hak av og trykk Neste.">
            <a:extLst>
              <a:ext uri="{FF2B5EF4-FFF2-40B4-BE49-F238E27FC236}">
                <a16:creationId xmlns:a16="http://schemas.microsoft.com/office/drawing/2014/main" id="{5B27C58E-7D17-400F-897A-C1DB3B266C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64232" y="4775569"/>
            <a:ext cx="2882618" cy="2800654"/>
          </a:xfrm>
          <a:prstGeom prst="wedgeEllipseCallout">
            <a:avLst>
              <a:gd name="adj1" fmla="val 84444"/>
              <a:gd name="adj2" fmla="val 35991"/>
            </a:avLst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</a:rPr>
              <a:t>Hak av og trykk Neste</a:t>
            </a:r>
            <a:endParaRPr lang="nb-NO" sz="3200" dirty="0">
              <a:solidFill>
                <a:schemeClr val="tx1"/>
              </a:solidFill>
            </a:endParaRPr>
          </a:p>
        </p:txBody>
      </p:sp>
      <p:sp>
        <p:nvSpPr>
          <p:cNvPr id="6" name="Ellipse 5" descr="Rød ring rundt der du skal hake av for å melde flytting.">
            <a:extLst>
              <a:ext uri="{FF2B5EF4-FFF2-40B4-BE49-F238E27FC236}">
                <a16:creationId xmlns:a16="http://schemas.microsoft.com/office/drawing/2014/main" id="{8D902DB1-A52C-44EC-B4F2-8125C2CBC2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77050" y="5688576"/>
            <a:ext cx="1440656" cy="48362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3362479528"/>
      </p:ext>
    </p:extLst>
  </p:cSld>
  <p:clrMapOvr>
    <a:masterClrMapping/>
  </p:clrMapOvr>
</p:sld>
</file>

<file path=ppt/theme/theme1.xml><?xml version="1.0" encoding="utf-8"?>
<a:theme xmlns:a="http://schemas.openxmlformats.org/drawingml/2006/main" name="Digdir PPTmal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513D9EA-257E-4DB9-BFBF-9A5262E320A6}"/>
    </a:ext>
  </a:extLst>
</a:theme>
</file>

<file path=ppt/theme/theme2.xml><?xml version="1.0" encoding="utf-8"?>
<a:theme xmlns:a="http://schemas.openxmlformats.org/drawingml/2006/main" name="Overgang Introslides - Med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8C07AF9-138E-458F-9801-2AB7D1CB6417}"/>
    </a:ext>
  </a:extLst>
</a:theme>
</file>

<file path=ppt/theme/theme3.xml><?xml version="1.0" encoding="utf-8"?>
<a:theme xmlns:a="http://schemas.openxmlformats.org/drawingml/2006/main" name="Overgang Introslides - Uten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4FA7598C-311E-4D41-AEEE-A0D0A96A8C8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483B77BC2D09C48AEAE6DE6282CE09C" ma:contentTypeVersion="16" ma:contentTypeDescription="Opprett et nytt dokument." ma:contentTypeScope="" ma:versionID="a0404ff9f57ce6ed9cf4e24809ad1cba">
  <xsd:schema xmlns:xsd="http://www.w3.org/2001/XMLSchema" xmlns:xs="http://www.w3.org/2001/XMLSchema" xmlns:p="http://schemas.microsoft.com/office/2006/metadata/properties" xmlns:ns2="5371e8e2-a9e8-46df-a91b-761db99c8728" xmlns:ns3="7bfd8652-9f54-45a4-9684-efa1596a6182" targetNamespace="http://schemas.microsoft.com/office/2006/metadata/properties" ma:root="true" ma:fieldsID="5315b215e3c93afa6798de4189504c93" ns2:_="" ns3:_="">
    <xsd:import namespace="5371e8e2-a9e8-46df-a91b-761db99c8728"/>
    <xsd:import namespace="7bfd8652-9f54-45a4-9684-efa1596a6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71e8e2-a9e8-46df-a91b-761db99c87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emerkelapper" ma:readOnly="false" ma:fieldId="{5cf76f15-5ced-4ddc-b409-7134ff3c332f}" ma:taxonomyMulti="true" ma:sspId="e6d7e6c2-7970-46fd-9f9e-11a9ab25f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fd8652-9f54-45a4-9684-efa1596a6182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b0b5ead9-4e0e-44ec-b4ee-f78a45ddf27a}" ma:internalName="TaxCatchAll" ma:showField="CatchAllData" ma:web="7bfd8652-9f54-45a4-9684-efa1596a6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371e8e2-a9e8-46df-a91b-761db99c8728">
      <Terms xmlns="http://schemas.microsoft.com/office/infopath/2007/PartnerControls"/>
    </lcf76f155ced4ddcb4097134ff3c332f>
    <TaxCatchAll xmlns="7bfd8652-9f54-45a4-9684-efa1596a6182" xsi:nil="true"/>
  </documentManagement>
</p:properties>
</file>

<file path=customXml/itemProps1.xml><?xml version="1.0" encoding="utf-8"?>
<ds:datastoreItem xmlns:ds="http://schemas.openxmlformats.org/officeDocument/2006/customXml" ds:itemID="{65BB8B7B-E1EE-474B-8395-B89B2D03A2F9}"/>
</file>

<file path=customXml/itemProps2.xml><?xml version="1.0" encoding="utf-8"?>
<ds:datastoreItem xmlns:ds="http://schemas.openxmlformats.org/officeDocument/2006/customXml" ds:itemID="{E43C7EAB-2147-4961-9E3A-DA848FFB5512}"/>
</file>

<file path=customXml/itemProps3.xml><?xml version="1.0" encoding="utf-8"?>
<ds:datastoreItem xmlns:ds="http://schemas.openxmlformats.org/officeDocument/2006/customXml" ds:itemID="{B28C40D6-4670-4855-A925-475E304BAA99}"/>
</file>

<file path=docProps/app.xml><?xml version="1.0" encoding="utf-8"?>
<Properties xmlns="http://schemas.openxmlformats.org/officeDocument/2006/extended-properties" xmlns:vt="http://schemas.openxmlformats.org/officeDocument/2006/docPropsVTypes">
  <Template>digdir_ppt_mal</Template>
  <TotalTime>12418</TotalTime>
  <Words>1131</Words>
  <Application>Microsoft Office PowerPoint</Application>
  <PresentationFormat>Egendefinert</PresentationFormat>
  <Paragraphs>140</Paragraphs>
  <Slides>16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16</vt:i4>
      </vt:variant>
    </vt:vector>
  </HeadingPairs>
  <TitlesOfParts>
    <vt:vector size="21" baseType="lpstr">
      <vt:lpstr>Arial</vt:lpstr>
      <vt:lpstr>Calibri</vt:lpstr>
      <vt:lpstr>Digdir PPTmal</vt:lpstr>
      <vt:lpstr>Overgang Introslides - Med lyd</vt:lpstr>
      <vt:lpstr>Overgang Introslides - Uten lyd</vt:lpstr>
      <vt:lpstr>Lær å bruke Norge.no  – veiviseren til offentlige tjenester på nett</vt:lpstr>
      <vt:lpstr>Hva er Norge.no?</vt:lpstr>
      <vt:lpstr>Eksempel på digitale tjenester på Norge.no </vt:lpstr>
      <vt:lpstr>Tre måter å finne tjenester på Norge.no</vt:lpstr>
      <vt:lpstr>Finn tjenester via menyen «Finn tjeneste»</vt:lpstr>
      <vt:lpstr>Få frem nedtrekksmenyen</vt:lpstr>
      <vt:lpstr>Klikk i neste nedtrekksmeny</vt:lpstr>
      <vt:lpstr>Velg tjeneste i listen under «Flytting»</vt:lpstr>
      <vt:lpstr>Du kommer til skatteetaten sin nettside</vt:lpstr>
      <vt:lpstr>Finn tjeneste via «Søk»</vt:lpstr>
      <vt:lpstr>Søkeordet «alderspensjon» gir dette resultatet</vt:lpstr>
      <vt:lpstr>Feil søkeord – prøv på nytt!</vt:lpstr>
      <vt:lpstr>Finn tjeneste via «Livssituasjoner»</vt:lpstr>
      <vt:lpstr>Nedtrekksmenyen under «Livssituasjoner»</vt:lpstr>
      <vt:lpstr>Innhold på en livssituasjons-side 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Lær å bruke Norge.no  – veiviseren til offentlige tjenester på nett</dc:title>
  <dc:creator>England, Norunn</dc:creator>
  <cp:lastModifiedBy>England, Norunn</cp:lastModifiedBy>
  <cp:revision>6</cp:revision>
  <dcterms:created xsi:type="dcterms:W3CDTF">2021-02-12T10:37:49Z</dcterms:created>
  <dcterms:modified xsi:type="dcterms:W3CDTF">2023-05-11T11:46:09Z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0x0101003483B77BC2D09C48AEAE6DE6282CE09C</vt:lpwstr>
  </property>
</Properties>
</file>